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19"/>
  </p:notesMasterIdLst>
  <p:sldIdLst>
    <p:sldId id="256" r:id="rId2"/>
    <p:sldId id="270" r:id="rId3"/>
    <p:sldId id="665" r:id="rId4"/>
    <p:sldId id="674" r:id="rId5"/>
    <p:sldId id="676" r:id="rId6"/>
    <p:sldId id="670" r:id="rId7"/>
    <p:sldId id="678" r:id="rId8"/>
    <p:sldId id="667" r:id="rId9"/>
    <p:sldId id="668" r:id="rId10"/>
    <p:sldId id="257" r:id="rId11"/>
    <p:sldId id="530" r:id="rId12"/>
    <p:sldId id="669" r:id="rId13"/>
    <p:sldId id="634" r:id="rId14"/>
    <p:sldId id="613" r:id="rId15"/>
    <p:sldId id="677" r:id="rId16"/>
    <p:sldId id="679" r:id="rId17"/>
    <p:sldId id="680" r:id="rId18"/>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B09EBA-E9CB-2872-32C5-DFE7C326E954}" name="Waleed Atallah" initials="WA" userId="c1d1d1f7379b056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ach66@gmail.com" initials="b" lastIdx="14" clrIdx="0">
    <p:extLst>
      <p:ext uri="{19B8F6BF-5375-455C-9EA6-DF929625EA0E}">
        <p15:presenceInfo xmlns:p15="http://schemas.microsoft.com/office/powerpoint/2012/main" userId="1dbd2e7943af2bef" providerId="Windows Live"/>
      </p:ext>
    </p:extLst>
  </p:cmAuthor>
  <p:cmAuthor id="2" name="Alex Grbic" initials="" lastIdx="4" clrIdx="1"/>
  <p:cmAuthor id="3" name="Steve Lascos" initials="" lastIdx="4" clrIdx="2"/>
  <p:cmAuthor id="4" name="Scott Lindsay" initials=""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4472C4"/>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20"/>
    <p:restoredTop sz="88099" autoAdjust="0"/>
  </p:normalViewPr>
  <p:slideViewPr>
    <p:cSldViewPr snapToGrid="0" snapToObjects="1">
      <p:cViewPr varScale="1">
        <p:scale>
          <a:sx n="98" d="100"/>
          <a:sy n="98" d="100"/>
        </p:scale>
        <p:origin x="1632" y="18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3"/>
                </a:solidFill>
                <a:latin typeface="+mn-lt"/>
                <a:ea typeface="+mn-ea"/>
                <a:cs typeface="+mn-cs"/>
              </a:defRPr>
            </a:pPr>
            <a:r>
              <a:rPr lang="en-US" dirty="0">
                <a:solidFill>
                  <a:schemeClr val="accent3"/>
                </a:solidFill>
              </a:rPr>
              <a:t>AI</a:t>
            </a:r>
            <a:r>
              <a:rPr lang="en-US" baseline="0" dirty="0">
                <a:solidFill>
                  <a:schemeClr val="accent3"/>
                </a:solidFill>
              </a:rPr>
              <a:t> Global Economic Impact ($T)</a:t>
            </a:r>
            <a:endParaRPr lang="en-US" dirty="0">
              <a:solidFill>
                <a:schemeClr val="accent3"/>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3"/>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Low</c:v>
                </c:pt>
              </c:strCache>
            </c:strRef>
          </c:tx>
          <c:spPr>
            <a:solidFill>
              <a:schemeClr val="accent1"/>
            </a:solidFill>
            <a:ln>
              <a:noFill/>
            </a:ln>
            <a:effectLst/>
          </c:spPr>
          <c:invertIfNegative val="0"/>
          <c:cat>
            <c:strRef>
              <c:f>Sheet1!$A$2:$A$4</c:f>
              <c:strCache>
                <c:ptCount val="3"/>
                <c:pt idx="0">
                  <c:v>Analytics, ML, DL</c:v>
                </c:pt>
                <c:pt idx="1">
                  <c:v>Plus new GenAI Use Cases</c:v>
                </c:pt>
                <c:pt idx="2">
                  <c:v>Plus worker productivty from GenAI</c:v>
                </c:pt>
              </c:strCache>
            </c:strRef>
          </c:cat>
          <c:val>
            <c:numRef>
              <c:f>Sheet1!$B$2:$B$4</c:f>
              <c:numCache>
                <c:formatCode>General</c:formatCode>
                <c:ptCount val="3"/>
                <c:pt idx="0">
                  <c:v>11</c:v>
                </c:pt>
                <c:pt idx="1">
                  <c:v>13.6</c:v>
                </c:pt>
                <c:pt idx="2">
                  <c:v>17.100000000000001</c:v>
                </c:pt>
              </c:numCache>
            </c:numRef>
          </c:val>
          <c:extLst>
            <c:ext xmlns:c16="http://schemas.microsoft.com/office/drawing/2014/chart" uri="{C3380CC4-5D6E-409C-BE32-E72D297353CC}">
              <c16:uniqueId val="{00000000-28BA-DF4C-8D64-D627DEDAD42D}"/>
            </c:ext>
          </c:extLst>
        </c:ser>
        <c:ser>
          <c:idx val="1"/>
          <c:order val="1"/>
          <c:tx>
            <c:strRef>
              <c:f>Sheet1!$C$1</c:f>
              <c:strCache>
                <c:ptCount val="1"/>
                <c:pt idx="0">
                  <c:v>High</c:v>
                </c:pt>
              </c:strCache>
            </c:strRef>
          </c:tx>
          <c:spPr>
            <a:solidFill>
              <a:schemeClr val="accent5"/>
            </a:solidFill>
            <a:ln>
              <a:noFill/>
            </a:ln>
            <a:effectLst/>
          </c:spPr>
          <c:invertIfNegative val="0"/>
          <c:cat>
            <c:strRef>
              <c:f>Sheet1!$A$2:$A$4</c:f>
              <c:strCache>
                <c:ptCount val="3"/>
                <c:pt idx="0">
                  <c:v>Analytics, ML, DL</c:v>
                </c:pt>
                <c:pt idx="1">
                  <c:v>Plus new GenAI Use Cases</c:v>
                </c:pt>
                <c:pt idx="2">
                  <c:v>Plus worker productivty from GenAI</c:v>
                </c:pt>
              </c:strCache>
            </c:strRef>
          </c:cat>
          <c:val>
            <c:numRef>
              <c:f>Sheet1!$C$2:$C$4</c:f>
              <c:numCache>
                <c:formatCode>General</c:formatCode>
                <c:ptCount val="3"/>
                <c:pt idx="0">
                  <c:v>6.7</c:v>
                </c:pt>
                <c:pt idx="1">
                  <c:v>8.3000000000000007</c:v>
                </c:pt>
                <c:pt idx="2">
                  <c:v>8.5</c:v>
                </c:pt>
              </c:numCache>
            </c:numRef>
          </c:val>
          <c:extLst>
            <c:ext xmlns:c16="http://schemas.microsoft.com/office/drawing/2014/chart" uri="{C3380CC4-5D6E-409C-BE32-E72D297353CC}">
              <c16:uniqueId val="{00000001-28BA-DF4C-8D64-D627DEDAD42D}"/>
            </c:ext>
          </c:extLst>
        </c:ser>
        <c:dLbls>
          <c:showLegendKey val="0"/>
          <c:showVal val="0"/>
          <c:showCatName val="0"/>
          <c:showSerName val="0"/>
          <c:showPercent val="0"/>
          <c:showBubbleSize val="0"/>
        </c:dLbls>
        <c:gapWidth val="219"/>
        <c:overlap val="100"/>
        <c:axId val="1666879344"/>
        <c:axId val="1667218416"/>
      </c:barChart>
      <c:catAx>
        <c:axId val="166687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crossAx val="1667218416"/>
        <c:crosses val="autoZero"/>
        <c:auto val="1"/>
        <c:lblAlgn val="ctr"/>
        <c:lblOffset val="100"/>
        <c:noMultiLvlLbl val="0"/>
      </c:catAx>
      <c:valAx>
        <c:axId val="1667218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crossAx val="166687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3"/>
                </a:solidFill>
                <a:latin typeface="+mn-lt"/>
                <a:ea typeface="+mn-ea"/>
                <a:cs typeface="+mn-cs"/>
              </a:defRPr>
            </a:pPr>
            <a:r>
              <a:rPr lang="en-US" dirty="0">
                <a:solidFill>
                  <a:schemeClr val="accent3"/>
                </a:solidFill>
              </a:rPr>
              <a:t>Rounded Model</a:t>
            </a:r>
            <a:r>
              <a:rPr lang="en-US" baseline="0" dirty="0">
                <a:solidFill>
                  <a:schemeClr val="accent3"/>
                </a:solidFill>
              </a:rPr>
              <a:t> Size in Millions of Parameters</a:t>
            </a:r>
            <a:endParaRPr lang="en-US" dirty="0">
              <a:solidFill>
                <a:schemeClr val="accent3"/>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3"/>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Parameters Approximately</c:v>
                </c:pt>
              </c:strCache>
            </c:strRef>
          </c:tx>
          <c:spPr>
            <a:solidFill>
              <a:schemeClr val="accent1"/>
            </a:solidFill>
            <a:ln>
              <a:noFill/>
            </a:ln>
            <a:effectLst/>
          </c:spPr>
          <c:invertIfNegative val="0"/>
          <c:cat>
            <c:numRef>
              <c:f>Sheet1!$A$2:$A$3</c:f>
              <c:numCache>
                <c:formatCode>General</c:formatCode>
                <c:ptCount val="2"/>
                <c:pt idx="0">
                  <c:v>2018</c:v>
                </c:pt>
                <c:pt idx="1">
                  <c:v>2023</c:v>
                </c:pt>
              </c:numCache>
            </c:numRef>
          </c:cat>
          <c:val>
            <c:numRef>
              <c:f>Sheet1!$B$2:$B$3</c:f>
              <c:numCache>
                <c:formatCode>General</c:formatCode>
                <c:ptCount val="2"/>
                <c:pt idx="0">
                  <c:v>100</c:v>
                </c:pt>
                <c:pt idx="1">
                  <c:v>1000000</c:v>
                </c:pt>
              </c:numCache>
            </c:numRef>
          </c:val>
          <c:extLst>
            <c:ext xmlns:c16="http://schemas.microsoft.com/office/drawing/2014/chart" uri="{C3380CC4-5D6E-409C-BE32-E72D297353CC}">
              <c16:uniqueId val="{00000000-28BA-DF4C-8D64-D627DEDAD42D}"/>
            </c:ext>
          </c:extLst>
        </c:ser>
        <c:dLbls>
          <c:showLegendKey val="0"/>
          <c:showVal val="0"/>
          <c:showCatName val="0"/>
          <c:showSerName val="0"/>
          <c:showPercent val="0"/>
          <c:showBubbleSize val="0"/>
        </c:dLbls>
        <c:gapWidth val="219"/>
        <c:axId val="1666879344"/>
        <c:axId val="1667218416"/>
      </c:barChart>
      <c:catAx>
        <c:axId val="166687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crossAx val="1667218416"/>
        <c:crosses val="autoZero"/>
        <c:auto val="1"/>
        <c:lblAlgn val="ctr"/>
        <c:lblOffset val="100"/>
        <c:noMultiLvlLbl val="0"/>
      </c:catAx>
      <c:valAx>
        <c:axId val="1667218416"/>
        <c:scaling>
          <c:logBase val="10"/>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crossAx val="1666879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3"/>
                </a:solidFill>
                <a:latin typeface="+mn-lt"/>
                <a:ea typeface="+mn-ea"/>
                <a:cs typeface="+mn-cs"/>
              </a:defRPr>
            </a:pPr>
            <a:r>
              <a:rPr lang="en-US" dirty="0">
                <a:solidFill>
                  <a:schemeClr val="accent3"/>
                </a:solidFill>
              </a:rPr>
              <a:t>MMLU Benchmark</a:t>
            </a:r>
            <a:r>
              <a:rPr lang="en-US" baseline="0" dirty="0">
                <a:solidFill>
                  <a:schemeClr val="accent3"/>
                </a:solidFill>
              </a:rPr>
              <a:t> vs Model Size (B parameters)</a:t>
            </a:r>
            <a:endParaRPr lang="en-US" dirty="0">
              <a:solidFill>
                <a:schemeClr val="accent3"/>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3"/>
              </a:solidFill>
              <a:latin typeface="+mn-lt"/>
              <a:ea typeface="+mn-ea"/>
              <a:cs typeface="+mn-cs"/>
            </a:defRPr>
          </a:pPr>
          <a:endParaRPr lang="en-US"/>
        </a:p>
      </c:txPr>
    </c:title>
    <c:autoTitleDeleted val="0"/>
    <c:plotArea>
      <c:layout/>
      <c:scatterChart>
        <c:scatterStyle val="lineMarker"/>
        <c:varyColors val="0"/>
        <c:ser>
          <c:idx val="0"/>
          <c:order val="0"/>
          <c:tx>
            <c:strRef>
              <c:f>Sheet1!$C$1</c:f>
              <c:strCache>
                <c:ptCount val="1"/>
                <c:pt idx="0">
                  <c:v>MMLU (5-shot)</c:v>
                </c:pt>
              </c:strCache>
            </c:strRef>
          </c:tx>
          <c:spPr>
            <a:ln w="25400" cap="rnd">
              <a:noFill/>
              <a:round/>
            </a:ln>
            <a:effectLst/>
          </c:spPr>
          <c:marker>
            <c:symbol val="circle"/>
            <c:size val="5"/>
            <c:spPr>
              <a:solidFill>
                <a:schemeClr val="accent1"/>
              </a:solidFill>
              <a:ln w="9525">
                <a:solidFill>
                  <a:schemeClr val="accent1"/>
                </a:solidFill>
              </a:ln>
              <a:effectLst/>
            </c:spPr>
          </c:marker>
          <c:dLbls>
            <c:dLbl>
              <c:idx val="0"/>
              <c:tx>
                <c:rich>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fld id="{749D28D9-1AED-A045-BA11-E56BFEF52CCC}" type="CELLRANGE">
                      <a:rPr lang="en-US"/>
                      <a:pPr>
                        <a:defRPr sz="1800">
                          <a:solidFill>
                            <a:schemeClr val="accent3"/>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A4FE-8843-8937-A238F51DB91C}"/>
                </c:ext>
              </c:extLst>
            </c:dLbl>
            <c:dLbl>
              <c:idx val="1"/>
              <c:tx>
                <c:rich>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fld id="{95F11D5B-E4D8-8B4B-BD5B-4D1047C824F7}" type="CELLRANGE">
                      <a:rPr lang="en-US"/>
                      <a:pPr>
                        <a:defRPr sz="1800">
                          <a:solidFill>
                            <a:schemeClr val="accent3"/>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4FE-8843-8937-A238F51DB91C}"/>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fld id="{DD2DE56B-231B-9C4C-B9A5-20BC79FC59EB}" type="CELLRANGE">
                      <a:rPr lang="en-US"/>
                      <a:pPr>
                        <a:defRPr sz="1800">
                          <a:solidFill>
                            <a:schemeClr val="accent3"/>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4FE-8843-8937-A238F51DB91C}"/>
                </c:ext>
              </c:extLst>
            </c:dLbl>
            <c:dLbl>
              <c:idx val="3"/>
              <c:tx>
                <c:rich>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fld id="{6F8B9883-80DF-7740-890A-64FCEBCEC667}" type="CELLRANGE">
                      <a:rPr lang="en-US"/>
                      <a:pPr>
                        <a:defRPr sz="1800">
                          <a:solidFill>
                            <a:schemeClr val="accent3"/>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A4FE-8843-8937-A238F51DB91C}"/>
                </c:ext>
              </c:extLst>
            </c:dLbl>
            <c:dLbl>
              <c:idx val="4"/>
              <c:tx>
                <c:rich>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fld id="{A0C03DFD-C214-7340-B32F-D2E3CE987F54}" type="CELLRANGE">
                      <a:rPr lang="en-US"/>
                      <a:pPr>
                        <a:defRPr sz="1800">
                          <a:solidFill>
                            <a:schemeClr val="accent3"/>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A4FE-8843-8937-A238F51DB91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Sheet1!$B$2:$B$6</c:f>
              <c:numCache>
                <c:formatCode>General</c:formatCode>
                <c:ptCount val="5"/>
                <c:pt idx="0">
                  <c:v>175</c:v>
                </c:pt>
                <c:pt idx="1">
                  <c:v>1000</c:v>
                </c:pt>
                <c:pt idx="2">
                  <c:v>540</c:v>
                </c:pt>
                <c:pt idx="3">
                  <c:v>70</c:v>
                </c:pt>
                <c:pt idx="4">
                  <c:v>340</c:v>
                </c:pt>
              </c:numCache>
            </c:numRef>
          </c:xVal>
          <c:yVal>
            <c:numRef>
              <c:f>Sheet1!$C$2:$C$6</c:f>
              <c:numCache>
                <c:formatCode>General</c:formatCode>
                <c:ptCount val="5"/>
                <c:pt idx="0">
                  <c:v>70</c:v>
                </c:pt>
                <c:pt idx="1">
                  <c:v>86.4</c:v>
                </c:pt>
                <c:pt idx="2">
                  <c:v>69.3</c:v>
                </c:pt>
                <c:pt idx="3">
                  <c:v>68.900000000000006</c:v>
                </c:pt>
                <c:pt idx="4">
                  <c:v>78.3</c:v>
                </c:pt>
              </c:numCache>
            </c:numRef>
          </c:yVal>
          <c:smooth val="0"/>
          <c:extLst>
            <c:ext xmlns:c15="http://schemas.microsoft.com/office/drawing/2012/chart" uri="{02D57815-91ED-43cb-92C2-25804820EDAC}">
              <c15:datalabelsRange>
                <c15:f>Sheet1!$A$2:$A$6</c15:f>
                <c15:dlblRangeCache>
                  <c:ptCount val="5"/>
                  <c:pt idx="0">
                    <c:v>GPT 3.5</c:v>
                  </c:pt>
                  <c:pt idx="1">
                    <c:v>GPT4</c:v>
                  </c:pt>
                  <c:pt idx="2">
                    <c:v>PALM</c:v>
                  </c:pt>
                  <c:pt idx="3">
                    <c:v>LLAMA 2</c:v>
                  </c:pt>
                  <c:pt idx="4">
                    <c:v>PALM2-L</c:v>
                  </c:pt>
                </c15:dlblRangeCache>
              </c15:datalabelsRange>
            </c:ext>
            <c:ext xmlns:c16="http://schemas.microsoft.com/office/drawing/2014/chart" uri="{C3380CC4-5D6E-409C-BE32-E72D297353CC}">
              <c16:uniqueId val="{00000000-A4FE-8843-8937-A238F51DB91C}"/>
            </c:ext>
          </c:extLst>
        </c:ser>
        <c:dLbls>
          <c:showLegendKey val="0"/>
          <c:showVal val="0"/>
          <c:showCatName val="0"/>
          <c:showSerName val="0"/>
          <c:showPercent val="0"/>
          <c:showBubbleSize val="0"/>
        </c:dLbls>
        <c:axId val="1307219903"/>
        <c:axId val="1307221631"/>
      </c:scatterChart>
      <c:valAx>
        <c:axId val="130721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crossAx val="1307221631"/>
        <c:crosses val="autoZero"/>
        <c:crossBetween val="midCat"/>
      </c:valAx>
      <c:valAx>
        <c:axId val="1307221631"/>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mn-lt"/>
                <a:ea typeface="+mn-ea"/>
                <a:cs typeface="+mn-cs"/>
              </a:defRPr>
            </a:pPr>
            <a:endParaRPr lang="en-US"/>
          </a:p>
        </c:txPr>
        <c:crossAx val="130721990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0.26021</cdr:x>
      <cdr:y>0.68854</cdr:y>
    </cdr:from>
    <cdr:to>
      <cdr:x>0.36298</cdr:x>
      <cdr:y>0.74046</cdr:y>
    </cdr:to>
    <cdr:sp macro="" textlink="">
      <cdr:nvSpPr>
        <cdr:cNvPr id="2" name="TextBox 1">
          <a:extLst xmlns:a="http://schemas.openxmlformats.org/drawingml/2006/main">
            <a:ext uri="{FF2B5EF4-FFF2-40B4-BE49-F238E27FC236}">
              <a16:creationId xmlns:a16="http://schemas.microsoft.com/office/drawing/2014/main" id="{D3570CE1-2737-C0D6-B4B4-78317A74EBA1}"/>
            </a:ext>
          </a:extLst>
        </cdr:cNvPr>
        <cdr:cNvSpPr txBox="1"/>
      </cdr:nvSpPr>
      <cdr:spPr>
        <a:xfrm xmlns:a="http://schemas.openxmlformats.org/drawingml/2006/main">
          <a:off x="2736273" y="3469388"/>
          <a:ext cx="1080654"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100" dirty="0" err="1">
              <a:solidFill>
                <a:schemeClr val="bg1"/>
              </a:solidFill>
            </a:rPr>
            <a:t>ELMo</a:t>
          </a:r>
          <a:r>
            <a:rPr lang="en-US" sz="1100" dirty="0">
              <a:solidFill>
                <a:schemeClr val="bg1"/>
              </a:solidFill>
            </a:rPr>
            <a:t> (94M)</a:t>
          </a:r>
        </a:p>
      </cdr:txBody>
    </cdr:sp>
  </cdr:relSizeAnchor>
  <cdr:relSizeAnchor xmlns:cdr="http://schemas.openxmlformats.org/drawingml/2006/chartDrawing">
    <cdr:from>
      <cdr:x>0.71532</cdr:x>
      <cdr:y>0.47643</cdr:y>
    </cdr:from>
    <cdr:to>
      <cdr:x>0.81357</cdr:x>
      <cdr:y>0.52835</cdr:y>
    </cdr:to>
    <cdr:sp macro="" textlink="">
      <cdr:nvSpPr>
        <cdr:cNvPr id="3" name="TextBox 2">
          <a:extLst xmlns:a="http://schemas.openxmlformats.org/drawingml/2006/main">
            <a:ext uri="{FF2B5EF4-FFF2-40B4-BE49-F238E27FC236}">
              <a16:creationId xmlns:a16="http://schemas.microsoft.com/office/drawing/2014/main" id="{ADE17A1F-5A99-6F02-E652-A4631CB5C5AC}"/>
            </a:ext>
          </a:extLst>
        </cdr:cNvPr>
        <cdr:cNvSpPr txBox="1"/>
      </cdr:nvSpPr>
      <cdr:spPr>
        <a:xfrm xmlns:a="http://schemas.openxmlformats.org/drawingml/2006/main">
          <a:off x="7522029" y="2400609"/>
          <a:ext cx="1033153"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en-US" sz="1100" dirty="0">
              <a:solidFill>
                <a:schemeClr val="bg1"/>
              </a:solidFill>
            </a:rPr>
            <a:t>GPT4 (&gt;1T?)</a:t>
          </a:r>
        </a:p>
      </cdr:txBody>
    </cdr:sp>
  </cdr:relSizeAnchor>
  <cdr:relSizeAnchor xmlns:cdr="http://schemas.openxmlformats.org/drawingml/2006/chartDrawing">
    <cdr:from>
      <cdr:x>0.39246</cdr:x>
      <cdr:y>0.34162</cdr:y>
    </cdr:from>
    <cdr:to>
      <cdr:x>0.65901</cdr:x>
      <cdr:y>0.6079</cdr:y>
    </cdr:to>
    <cdr:sp macro="" textlink="">
      <cdr:nvSpPr>
        <cdr:cNvPr id="4" name="Right Arrow 3">
          <a:extLst xmlns:a="http://schemas.openxmlformats.org/drawingml/2006/main">
            <a:ext uri="{FF2B5EF4-FFF2-40B4-BE49-F238E27FC236}">
              <a16:creationId xmlns:a16="http://schemas.microsoft.com/office/drawing/2014/main" id="{5C88E7EF-1901-3CD8-EC7B-62B4D8FA9DC8}"/>
            </a:ext>
          </a:extLst>
        </cdr:cNvPr>
        <cdr:cNvSpPr/>
      </cdr:nvSpPr>
      <cdr:spPr>
        <a:xfrm xmlns:a="http://schemas.openxmlformats.org/drawingml/2006/main" rot="19265375">
          <a:off x="4126908" y="1721339"/>
          <a:ext cx="2803020" cy="1341690"/>
        </a:xfrm>
        <a:prstGeom xmlns:a="http://schemas.openxmlformats.org/drawingml/2006/main" prst="rightArrow">
          <a:avLst/>
        </a:prstGeom>
        <a:solidFill xmlns:a="http://schemas.openxmlformats.org/drawingml/2006/main">
          <a:schemeClr val="accent3"/>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sz="2800" dirty="0">
              <a:solidFill>
                <a:schemeClr val="tx1"/>
              </a:solidFill>
            </a:rPr>
            <a:t>531% CAGR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7E225-C729-A441-A017-E90B8C9312A7}" type="datetimeFigureOut">
              <a:rPr lang="en-US" smtClean="0"/>
              <a:t>10/3/23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DADE9-6A26-A94A-8FCB-14EA35D81A9E}" type="slidenum">
              <a:rPr lang="en-US" smtClean="0"/>
              <a:t>‹#›</a:t>
            </a:fld>
            <a:endParaRPr lang="en-US"/>
          </a:p>
        </p:txBody>
      </p:sp>
    </p:spTree>
    <p:extLst>
      <p:ext uri="{BB962C8B-B14F-4D97-AF65-F5344CB8AC3E}">
        <p14:creationId xmlns:p14="http://schemas.microsoft.com/office/powerpoint/2010/main" val="1038746978"/>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DADE9-6A26-A94A-8FCB-14EA35D81A9E}" type="slidenum">
              <a:rPr lang="en-US" smtClean="0"/>
              <a:t>1</a:t>
            </a:fld>
            <a:endParaRPr lang="en-US"/>
          </a:p>
        </p:txBody>
      </p:sp>
    </p:spTree>
    <p:extLst>
      <p:ext uri="{BB962C8B-B14F-4D97-AF65-F5344CB8AC3E}">
        <p14:creationId xmlns:p14="http://schemas.microsoft.com/office/powerpoint/2010/main" val="3707345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Energy Efficiency must be a first order design goal. Datacenters consume one to one point five percent of the planet’s entire power generating a whopping 300 metric tons of carbon dioxide emissions annually and growing since there is an expectation that this could increase up to 4 times by 2030. This is not sustainable so as stated in the previous slide, there is a growing need for energy centric AI inference and that begins with addressing the chief culprit of energy consumption which is data movement which is exacerbated by movements between processors and </a:t>
            </a:r>
            <a:r>
              <a:rPr lang="en-US" dirty="0" err="1"/>
              <a:t>mermory</a:t>
            </a:r>
            <a:r>
              <a:rPr lang="en-US" dirty="0"/>
              <a:t> in large language models.</a:t>
            </a:r>
          </a:p>
        </p:txBody>
      </p:sp>
    </p:spTree>
    <p:extLst>
      <p:ext uri="{BB962C8B-B14F-4D97-AF65-F5344CB8AC3E}">
        <p14:creationId xmlns:p14="http://schemas.microsoft.com/office/powerpoint/2010/main" val="3354422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an interesting graphic from TSMC showing the per layer breakdown of energy consumption in a deep neural network. In von Neumann based CPUs and GPUs computation is consistently a small fraction of energy expended compared to data movement so time spent on data movement adversely impacts power and latency…</a:t>
            </a:r>
          </a:p>
          <a:p>
            <a:endParaRPr lang="en-US" dirty="0"/>
          </a:p>
          <a:p>
            <a:r>
              <a:rPr lang="en-US" dirty="0"/>
              <a:t>Came through TSMC. Comes from MIT. Yellow is </a:t>
            </a:r>
            <a:r>
              <a:rPr lang="en-US" dirty="0" err="1"/>
              <a:t>acutal</a:t>
            </a:r>
            <a:r>
              <a:rPr lang="en-US" dirty="0"/>
              <a:t> computation.  Everyt8ing else is movement of data</a:t>
            </a:r>
          </a:p>
        </p:txBody>
      </p:sp>
      <p:sp>
        <p:nvSpPr>
          <p:cNvPr id="4" name="Slide Number Placeholder 3"/>
          <p:cNvSpPr>
            <a:spLocks noGrp="1"/>
          </p:cNvSpPr>
          <p:nvPr>
            <p:ph type="sldNum" sz="quarter" idx="5"/>
          </p:nvPr>
        </p:nvSpPr>
        <p:spPr/>
        <p:txBody>
          <a:bodyPr/>
          <a:lstStyle/>
          <a:p>
            <a:fld id="{273DADE9-6A26-A94A-8FCB-14EA35D81A9E}" type="slidenum">
              <a:rPr lang="en-US" smtClean="0"/>
              <a:t>11</a:t>
            </a:fld>
            <a:endParaRPr lang="en-US"/>
          </a:p>
        </p:txBody>
      </p:sp>
    </p:spTree>
    <p:extLst>
      <p:ext uri="{BB962C8B-B14F-4D97-AF65-F5344CB8AC3E}">
        <p14:creationId xmlns:p14="http://schemas.microsoft.com/office/powerpoint/2010/main" val="352072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DADE9-6A26-A94A-8FCB-14EA35D81A9E}" type="slidenum">
              <a:rPr lang="en-US" smtClean="0"/>
              <a:t>12</a:t>
            </a:fld>
            <a:endParaRPr lang="en-US"/>
          </a:p>
        </p:txBody>
      </p:sp>
    </p:spTree>
    <p:extLst>
      <p:ext uri="{BB962C8B-B14F-4D97-AF65-F5344CB8AC3E}">
        <p14:creationId xmlns:p14="http://schemas.microsoft.com/office/powerpoint/2010/main" val="1652385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58682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273DADE9-6A26-A94A-8FCB-14EA35D81A9E}"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62741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LLMs moving to improving accuracy over smaller parameter sizes, the at-memory architecture now provides a way to scale without the cost and power associated with HBMs attached to GPUs</a:t>
            </a:r>
          </a:p>
        </p:txBody>
      </p:sp>
      <p:sp>
        <p:nvSpPr>
          <p:cNvPr id="4" name="Slide Number Placeholder 3"/>
          <p:cNvSpPr>
            <a:spLocks noGrp="1"/>
          </p:cNvSpPr>
          <p:nvPr>
            <p:ph type="sldNum" sz="quarter" idx="5"/>
          </p:nvPr>
        </p:nvSpPr>
        <p:spPr/>
        <p:txBody>
          <a:bodyPr/>
          <a:lstStyle/>
          <a:p>
            <a:fld id="{273DADE9-6A26-A94A-8FCB-14EA35D81A9E}" type="slidenum">
              <a:rPr lang="en-US" smtClean="0"/>
              <a:t>15</a:t>
            </a:fld>
            <a:endParaRPr lang="en-US"/>
          </a:p>
        </p:txBody>
      </p:sp>
    </p:spTree>
    <p:extLst>
      <p:ext uri="{BB962C8B-B14F-4D97-AF65-F5344CB8AC3E}">
        <p14:creationId xmlns:p14="http://schemas.microsoft.com/office/powerpoint/2010/main" val="844927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3DADE9-6A26-A94A-8FCB-14EA35D81A9E}" type="slidenum">
              <a:rPr lang="en-US" smtClean="0"/>
              <a:t>16</a:t>
            </a:fld>
            <a:endParaRPr lang="en-US"/>
          </a:p>
        </p:txBody>
      </p:sp>
    </p:spTree>
    <p:extLst>
      <p:ext uri="{BB962C8B-B14F-4D97-AF65-F5344CB8AC3E}">
        <p14:creationId xmlns:p14="http://schemas.microsoft.com/office/powerpoint/2010/main" val="45446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I’m Arun </a:t>
            </a:r>
            <a:r>
              <a:rPr lang="en-US" b="0" dirty="0"/>
              <a:t>Iyengar, CEO of Untether AI. I’d like to tell you a little about Untether AI before we get started. We are a hardware company headquartered in Toronto, with a presence here in Silicon Valley as well, focused on high performant, cost effective, energy efficient AI inference based THE at-memory architecture. More on at-memory later in the discussion. We were founded 5 years ago and our base in Toronto gives us close ties to lead local institutions such as the University of Toronto and the University of Waterloo. We are a hybrid company with 170 employees with an office in downtown Toronto and the remaining employees remote. We’ve raised $170M from Tracker Capital, Intel Capital, CPP, Radical and GM. We are shipping our first generation product today which has been primarily focused on convolutional neural networks…</a:t>
            </a:r>
          </a:p>
          <a:p>
            <a:endParaRPr lang="en-US" b="0" dirty="0"/>
          </a:p>
          <a:p>
            <a:r>
              <a:rPr lang="en-US" dirty="0" err="1"/>
              <a:t>wite</a:t>
            </a:r>
            <a:endParaRPr lang="en-US" dirty="0"/>
          </a:p>
          <a:p>
            <a:r>
              <a:rPr lang="en-US" dirty="0"/>
              <a:t>Key Takeaways:</a:t>
            </a:r>
          </a:p>
          <a:p>
            <a:pPr marL="171450" indent="-171450">
              <a:buFont typeface="Wingdings" pitchFamily="2" charset="2"/>
              <a:buChar char="§"/>
            </a:pPr>
            <a:r>
              <a:rPr lang="en-US" dirty="0"/>
              <a:t>We make hardware and software for AI inference</a:t>
            </a:r>
          </a:p>
          <a:p>
            <a:pPr marL="171450" indent="-171450">
              <a:buFont typeface="Wingdings" pitchFamily="2" charset="2"/>
              <a:buChar char="§"/>
            </a:pPr>
            <a:r>
              <a:rPr lang="en-US" dirty="0"/>
              <a:t>Well-funded and well-staffed</a:t>
            </a:r>
          </a:p>
          <a:p>
            <a:pPr marL="171450" indent="-171450">
              <a:buFont typeface="Wingdings" pitchFamily="2" charset="2"/>
              <a:buChar char="§"/>
            </a:pPr>
            <a:r>
              <a:rPr lang="en-US" dirty="0"/>
              <a:t>High quality investors: Intel for silicon, Tracker for government guidance, Radical for AI software, CPP being one of the largest in Canada</a:t>
            </a: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273DADE9-6A26-A94A-8FCB-14EA35D81A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729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a:rPr>
              <a:t>We’re now seeing the rise of Generative AI. Despite the hype around chatbots and philosophical discussions around a potential future existential crisis, hyperbole aside, analyst firms have been digging to understand the potential sustained economic impact of Generative AI. A recent study from one of those firms, McKinsey shows that Generative AI is truly an AI usage accelerant. What you can see from this chart is that the global economic impact of just new Generative AI use cases will result in a 15 to 40 percent positive economic impact with another 35 to 70 percent positive economic impact coming from worker productivity beyond that. The overall Generative AI impact is expected to grow the overall AI based economy from  11 to 17.7 trillion dollars to a whopping 17.1 to 25.6 trillion dollars.  We may debate the numbers and the timeframe which is arguably a decade or so out in time but there’s overwhelming consensus on economic impact…</a:t>
            </a:r>
          </a:p>
          <a:p>
            <a:endParaRPr lang="en-US" b="0" i="0" dirty="0">
              <a:solidFill>
                <a:srgbClr val="000000"/>
              </a:solidFill>
              <a:effectLst/>
              <a:latin typeface="Times"/>
            </a:endParaRPr>
          </a:p>
          <a:p>
            <a:r>
              <a:rPr lang="en-US" b="0" i="0" dirty="0">
                <a:solidFill>
                  <a:srgbClr val="000000"/>
                </a:solidFill>
                <a:effectLst/>
                <a:latin typeface="Times"/>
              </a:rPr>
              <a:t>https://</a:t>
            </a:r>
            <a:r>
              <a:rPr lang="en-US" b="0" i="0" dirty="0" err="1">
                <a:solidFill>
                  <a:srgbClr val="000000"/>
                </a:solidFill>
                <a:effectLst/>
                <a:latin typeface="Times"/>
              </a:rPr>
              <a:t>www.mckinsey.com</a:t>
            </a:r>
            <a:r>
              <a:rPr lang="en-US" b="0" i="0" dirty="0">
                <a:solidFill>
                  <a:srgbClr val="000000"/>
                </a:solidFill>
                <a:effectLst/>
                <a:latin typeface="Times"/>
              </a:rPr>
              <a:t>/capabilities/</a:t>
            </a:r>
            <a:r>
              <a:rPr lang="en-US" b="0" i="0" dirty="0" err="1">
                <a:solidFill>
                  <a:srgbClr val="000000"/>
                </a:solidFill>
                <a:effectLst/>
                <a:latin typeface="Times"/>
              </a:rPr>
              <a:t>mckinsey</a:t>
            </a:r>
            <a:r>
              <a:rPr lang="en-US" b="0" i="0" dirty="0">
                <a:solidFill>
                  <a:srgbClr val="000000"/>
                </a:solidFill>
                <a:effectLst/>
                <a:latin typeface="Times"/>
              </a:rPr>
              <a:t>-digital/our-insights/the-economic-potential-of-generative-ai-the-next-productivity-frontier#business-value</a:t>
            </a:r>
            <a:endParaRPr lang="en-US" dirty="0"/>
          </a:p>
        </p:txBody>
      </p:sp>
      <p:sp>
        <p:nvSpPr>
          <p:cNvPr id="4" name="Slide Number Placeholder 3"/>
          <p:cNvSpPr>
            <a:spLocks noGrp="1"/>
          </p:cNvSpPr>
          <p:nvPr>
            <p:ph type="sldNum" sz="quarter" idx="5"/>
          </p:nvPr>
        </p:nvSpPr>
        <p:spPr/>
        <p:txBody>
          <a:bodyPr/>
          <a:lstStyle/>
          <a:p>
            <a:fld id="{273DADE9-6A26-A94A-8FCB-14EA35D81A9E}" type="slidenum">
              <a:rPr lang="en-US" smtClean="0"/>
              <a:t>3</a:t>
            </a:fld>
            <a:endParaRPr lang="en-US"/>
          </a:p>
        </p:txBody>
      </p:sp>
    </p:spTree>
    <p:extLst>
      <p:ext uri="{BB962C8B-B14F-4D97-AF65-F5344CB8AC3E}">
        <p14:creationId xmlns:p14="http://schemas.microsoft.com/office/powerpoint/2010/main" val="188832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a:rPr>
              <a:t>And that impact based on increased Generative AI usage equates to the rise of AI inference. In this study by Bloomberg which breaks down the impact of Generative AI on hardware and software, I’m going to focus on the impact on AI Inference hardware. The overall market for AI Inference Hardware is expected to grow by 45% annually over the next 10ish years. Although conversational use cases are prevalent, computer vision use cases will remain a substantial percentage of the business. When looking at the overall market which is expected to reach $1.3T by 2032, you can see in the quote the shift of the overall market opportunity toward inference running large language models aka LLMs. LLMs are the fundamental technology driving Generative AI which is super exciting but isn’t a free lunch…</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imes"/>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imes"/>
              </a:rPr>
              <a:t>https://</a:t>
            </a:r>
            <a:r>
              <a:rPr lang="en-US" b="0" i="0" dirty="0" err="1">
                <a:solidFill>
                  <a:srgbClr val="000000"/>
                </a:solidFill>
                <a:effectLst/>
                <a:latin typeface="Times"/>
              </a:rPr>
              <a:t>www.bloomberg.com</a:t>
            </a:r>
            <a:r>
              <a:rPr lang="en-US" b="0" i="0" dirty="0">
                <a:solidFill>
                  <a:srgbClr val="000000"/>
                </a:solidFill>
                <a:effectLst/>
                <a:latin typeface="Times"/>
              </a:rPr>
              <a:t>/company/press/generative-ai-to-become-a-1-3-trillion-market-by-2032-research-finds/</a:t>
            </a:r>
            <a:endParaRPr lang="en-US" dirty="0"/>
          </a:p>
          <a:p>
            <a:endParaRPr lang="en-US" dirty="0"/>
          </a:p>
        </p:txBody>
      </p:sp>
      <p:sp>
        <p:nvSpPr>
          <p:cNvPr id="4" name="Slide Number Placeholder 3"/>
          <p:cNvSpPr>
            <a:spLocks noGrp="1"/>
          </p:cNvSpPr>
          <p:nvPr>
            <p:ph type="sldNum" sz="quarter" idx="5"/>
          </p:nvPr>
        </p:nvSpPr>
        <p:spPr/>
        <p:txBody>
          <a:bodyPr/>
          <a:lstStyle/>
          <a:p>
            <a:fld id="{273DADE9-6A26-A94A-8FCB-14EA35D81A9E}" type="slidenum">
              <a:rPr lang="en-US" smtClean="0"/>
              <a:t>4</a:t>
            </a:fld>
            <a:endParaRPr lang="en-US"/>
          </a:p>
        </p:txBody>
      </p:sp>
    </p:spTree>
    <p:extLst>
      <p:ext uri="{BB962C8B-B14F-4D97-AF65-F5344CB8AC3E}">
        <p14:creationId xmlns:p14="http://schemas.microsoft.com/office/powerpoint/2010/main" val="392270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name depicts, large language models are large. And there’s been something akin to an arms race over who can build the most “</a:t>
            </a:r>
            <a:r>
              <a:rPr lang="en-US" dirty="0" err="1"/>
              <a:t>knowledgable</a:t>
            </a:r>
            <a:r>
              <a:rPr lang="en-US" dirty="0"/>
              <a:t>” model which training off of an immense lexicon of data and large parameter size. You can see here that over the past 5 years only we’ve gone from models that are 100 million in parameters to Open AI’s </a:t>
            </a:r>
            <a:r>
              <a:rPr lang="en-US" dirty="0" err="1"/>
              <a:t>ChatGPT</a:t>
            </a:r>
            <a:r>
              <a:rPr lang="en-US" dirty="0"/>
              <a:t> Plus based GPT-4 which is estimated as well over 1 trillion parameters. We are working with customers who are asking us how to deploy these models for inference at the edge and you’re currently seeing a lot of work being done around Meta’s LLAMA-2 offering even at the 70B parameter level…</a:t>
            </a:r>
          </a:p>
        </p:txBody>
      </p:sp>
      <p:sp>
        <p:nvSpPr>
          <p:cNvPr id="4" name="Slide Number Placeholder 3"/>
          <p:cNvSpPr>
            <a:spLocks noGrp="1"/>
          </p:cNvSpPr>
          <p:nvPr>
            <p:ph type="sldNum" sz="quarter" idx="5"/>
          </p:nvPr>
        </p:nvSpPr>
        <p:spPr/>
        <p:txBody>
          <a:bodyPr/>
          <a:lstStyle/>
          <a:p>
            <a:fld id="{273DADE9-6A26-A94A-8FCB-14EA35D81A9E}" type="slidenum">
              <a:rPr lang="en-US" smtClean="0"/>
              <a:t>5</a:t>
            </a:fld>
            <a:endParaRPr lang="en-US"/>
          </a:p>
        </p:txBody>
      </p:sp>
    </p:spTree>
    <p:extLst>
      <p:ext uri="{BB962C8B-B14F-4D97-AF65-F5344CB8AC3E}">
        <p14:creationId xmlns:p14="http://schemas.microsoft.com/office/powerpoint/2010/main" val="3390306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as we look toward a sustainable future with ecological benefit and the dual benefit of reduced operational costs based on reduced power consumption, we see that LLMs aren’t that free lunch that I mentioned earlier. LLMs like any other deep, convolutional neural network, are based on the fundamental building block of the perceptron which you see on the left. Those values (the </a:t>
            </a:r>
            <a:r>
              <a:rPr lang="en-US" dirty="0" err="1"/>
              <a:t>xs</a:t>
            </a:r>
            <a:r>
              <a:rPr lang="en-US" dirty="0"/>
              <a:t>) are </a:t>
            </a:r>
            <a:r>
              <a:rPr lang="en-US" dirty="0" err="1"/>
              <a:t>multipied</a:t>
            </a:r>
            <a:r>
              <a:rPr lang="en-US" dirty="0"/>
              <a:t> by weights summed with a bias and then sent to activation function. The </a:t>
            </a:r>
            <a:r>
              <a:rPr lang="en-US" dirty="0" err="1"/>
              <a:t>Xs</a:t>
            </a:r>
            <a:r>
              <a:rPr lang="en-US" dirty="0"/>
              <a:t>, </a:t>
            </a:r>
            <a:r>
              <a:rPr lang="en-US" dirty="0" err="1"/>
              <a:t>Ws</a:t>
            </a:r>
            <a:r>
              <a:rPr lang="en-US" dirty="0"/>
              <a:t>, Bs, and Ys at their most fundamental logical hardware level are data being moved back and forth between compute and memory. Take that one perceptron and deploys variants of that into the diagram in the middle and now for an LLM you have millions of </a:t>
            </a:r>
            <a:r>
              <a:rPr lang="en-US" dirty="0" err="1"/>
              <a:t>perceptrons</a:t>
            </a:r>
            <a:r>
              <a:rPr lang="en-US" dirty="0"/>
              <a:t> (to refresh is the mathematical representation of a neuron) with billion of connections. This means billions of bits of data being moved between memory and compute. More parameters means more data means more data movement and 90% of energy consumed in modern process geometries is spent on data movement so data consumption without the right energy efficient architecture can skyrocket…</a:t>
            </a:r>
          </a:p>
        </p:txBody>
      </p:sp>
      <p:sp>
        <p:nvSpPr>
          <p:cNvPr id="4" name="Slide Number Placeholder 3"/>
          <p:cNvSpPr>
            <a:spLocks noGrp="1"/>
          </p:cNvSpPr>
          <p:nvPr>
            <p:ph type="sldNum" sz="quarter" idx="5"/>
          </p:nvPr>
        </p:nvSpPr>
        <p:spPr/>
        <p:txBody>
          <a:bodyPr/>
          <a:lstStyle/>
          <a:p>
            <a:fld id="{273DADE9-6A26-A94A-8FCB-14EA35D81A9E}" type="slidenum">
              <a:rPr lang="en-US" smtClean="0"/>
              <a:t>6</a:t>
            </a:fld>
            <a:endParaRPr lang="en-US"/>
          </a:p>
        </p:txBody>
      </p:sp>
    </p:spTree>
    <p:extLst>
      <p:ext uri="{BB962C8B-B14F-4D97-AF65-F5344CB8AC3E}">
        <p14:creationId xmlns:p14="http://schemas.microsoft.com/office/powerpoint/2010/main" val="59653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despite the growth trajectory that I showed a few slides back, there is a recognition </a:t>
            </a:r>
            <a:r>
              <a:rPr lang="en-US" dirty="0" err="1"/>
              <a:t>tthat</a:t>
            </a:r>
            <a:r>
              <a:rPr lang="en-US" dirty="0"/>
              <a:t> the training costs and operations costs for ever growing LLMs is unsustainable -  leading to research in the area of “small” LLMs which have a high degrees of accuracy and a better fit for sustainable inference at scale. This graph is showing a measure of the “multi-task language understanding” benchmark (the higher the result – the better) on the Y Axis versus model size on the X-axis. Although GPT-4 is state of the art, LLAMA-2 at 70B parameters and even smaller variants at 13B and 7B parameters are proving suitable for a variety of use cases. This is putting high performance LLMs for generative AI in grasp of high deployment…</a:t>
            </a:r>
          </a:p>
          <a:p>
            <a:endParaRPr lang="en-US" dirty="0"/>
          </a:p>
          <a:p>
            <a:r>
              <a:rPr lang="en-US" b="0" i="0" dirty="0">
                <a:solidFill>
                  <a:srgbClr val="000000"/>
                </a:solidFill>
                <a:effectLst/>
                <a:latin typeface="Verdana" panose="020B0604030504040204" pitchFamily="34" charset="0"/>
              </a:rPr>
              <a:t>MMLU (5-shot) - a test to measure a text model’s multitask accuracy. The test covers 57 tasks including elementary mathematics, US history, computer science, law, and more.</a:t>
            </a:r>
            <a:endParaRPr lang="en-US" dirty="0"/>
          </a:p>
          <a:p>
            <a:endParaRPr lang="en-US" dirty="0"/>
          </a:p>
          <a:p>
            <a:r>
              <a:rPr lang="en-US" dirty="0"/>
              <a:t>https://</a:t>
            </a:r>
            <a:r>
              <a:rPr lang="en-US" dirty="0" err="1"/>
              <a:t>ai.meta.com</a:t>
            </a:r>
            <a:r>
              <a:rPr lang="en-US" dirty="0"/>
              <a:t>/research/publications/llama-2-open-foundation-and-fine-tuned-chat-models/</a:t>
            </a:r>
          </a:p>
        </p:txBody>
      </p:sp>
      <p:sp>
        <p:nvSpPr>
          <p:cNvPr id="4" name="Slide Number Placeholder 3"/>
          <p:cNvSpPr>
            <a:spLocks noGrp="1"/>
          </p:cNvSpPr>
          <p:nvPr>
            <p:ph type="sldNum" sz="quarter" idx="5"/>
          </p:nvPr>
        </p:nvSpPr>
        <p:spPr/>
        <p:txBody>
          <a:bodyPr/>
          <a:lstStyle/>
          <a:p>
            <a:fld id="{273DADE9-6A26-A94A-8FCB-14EA35D81A9E}" type="slidenum">
              <a:rPr lang="en-US" smtClean="0"/>
              <a:t>7</a:t>
            </a:fld>
            <a:endParaRPr lang="en-US"/>
          </a:p>
        </p:txBody>
      </p:sp>
    </p:spTree>
    <p:extLst>
      <p:ext uri="{BB962C8B-B14F-4D97-AF65-F5344CB8AC3E}">
        <p14:creationId xmlns:p14="http://schemas.microsoft.com/office/powerpoint/2010/main" val="275517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Which results the productivity gains of generative AI saddled with the unsustainable costs of energy INEFFICIENT LLM inference. In a recent paper written by Deep Jariwala and Benjamin Lee from </a:t>
            </a:r>
            <a:r>
              <a:rPr lang="en-US" dirty="0" err="1"/>
              <a:t>Upen</a:t>
            </a:r>
            <a:r>
              <a:rPr lang="en-US" dirty="0"/>
              <a:t> called “The hidden costs of AI”, in my opinion not so hidden, inference is increasing and with it the energy cost. In another piece written by Dr.  Mark Van RYE-MEN-NAM called “</a:t>
            </a:r>
            <a:r>
              <a:rPr lang="en-US" b="0" i="0" cap="all" dirty="0">
                <a:solidFill>
                  <a:srgbClr val="000000"/>
                </a:solidFill>
                <a:effectLst/>
                <a:latin typeface="Work Sans" panose="020F0502020204030204" pitchFamily="34" charset="0"/>
              </a:rPr>
              <a:t>BUILDING A GREENER FUTURE: THE IMPORTANCE OF SUSTAINABLE AI” </a:t>
            </a:r>
            <a:r>
              <a:rPr lang="en-US" dirty="0"/>
              <a:t>he mentions that a </a:t>
            </a:r>
            <a:r>
              <a:rPr lang="en-US" dirty="0" err="1"/>
              <a:t>ChatGPT</a:t>
            </a:r>
            <a:r>
              <a:rPr lang="en-US" dirty="0"/>
              <a:t> prompt may consume 100 times the energy of a Google Search…</a:t>
            </a:r>
          </a:p>
          <a:p>
            <a:endParaRPr lang="en-US" dirty="0"/>
          </a:p>
          <a:p>
            <a:endParaRPr lang="en-US" dirty="0"/>
          </a:p>
          <a:p>
            <a:r>
              <a:rPr lang="en-US" dirty="0"/>
              <a:t>https://</a:t>
            </a:r>
            <a:r>
              <a:rPr lang="en-US" dirty="0" err="1"/>
              <a:t>environment.upenn.edu</a:t>
            </a:r>
            <a:r>
              <a:rPr lang="en-US" dirty="0"/>
              <a:t>/events-insights/news/hidden-costs-ai-impending-energy-and-resource-strain</a:t>
            </a:r>
          </a:p>
          <a:p>
            <a:r>
              <a:rPr lang="en-US" dirty="0"/>
              <a:t>https://</a:t>
            </a:r>
            <a:r>
              <a:rPr lang="en-US" dirty="0" err="1"/>
              <a:t>news.climate.columbia.edu</a:t>
            </a:r>
            <a:r>
              <a:rPr lang="en-US" dirty="0"/>
              <a:t>/2023/06/09/ais-growing-carbon-footprint/</a:t>
            </a:r>
          </a:p>
          <a:p>
            <a:r>
              <a:rPr lang="en-US" dirty="0"/>
              <a:t>https://</a:t>
            </a:r>
            <a:r>
              <a:rPr lang="en-US" dirty="0" err="1"/>
              <a:t>blog.research.google</a:t>
            </a:r>
            <a:r>
              <a:rPr lang="en-US" dirty="0"/>
              <a:t>/2022/02/good-news-about-carbon-footprint-</a:t>
            </a:r>
            <a:r>
              <a:rPr lang="en-US" dirty="0" err="1"/>
              <a:t>of.html</a:t>
            </a:r>
            <a:endParaRPr lang="en-US" dirty="0"/>
          </a:p>
          <a:p>
            <a:r>
              <a:rPr lang="en-US" dirty="0"/>
              <a:t>https://</a:t>
            </a:r>
            <a:r>
              <a:rPr lang="en-US" dirty="0" err="1"/>
              <a:t>www.thedigitalspeaker.com</a:t>
            </a:r>
            <a:r>
              <a:rPr lang="en-US" dirty="0"/>
              <a:t>/greener-future-importance-sustainable-ai/</a:t>
            </a:r>
          </a:p>
        </p:txBody>
      </p:sp>
      <p:sp>
        <p:nvSpPr>
          <p:cNvPr id="4" name="Slide Number Placeholder 3"/>
          <p:cNvSpPr>
            <a:spLocks noGrp="1"/>
          </p:cNvSpPr>
          <p:nvPr>
            <p:ph type="sldNum" sz="quarter" idx="5"/>
          </p:nvPr>
        </p:nvSpPr>
        <p:spPr/>
        <p:txBody>
          <a:bodyPr/>
          <a:lstStyle/>
          <a:p>
            <a:fld id="{273DADE9-6A26-A94A-8FCB-14EA35D81A9E}" type="slidenum">
              <a:rPr lang="en-US" smtClean="0"/>
              <a:t>8</a:t>
            </a:fld>
            <a:endParaRPr lang="en-US"/>
          </a:p>
        </p:txBody>
      </p:sp>
    </p:spTree>
    <p:extLst>
      <p:ext uri="{BB962C8B-B14F-4D97-AF65-F5344CB8AC3E}">
        <p14:creationId xmlns:p14="http://schemas.microsoft.com/office/powerpoint/2010/main" val="3809494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not merely a cloud issue. Distributed compute is NOT the energy panacea. With an investor such as GM, one of our focus markets is autonomous vehicles (AVs). In an increasing electric vehicle (EV) world, battery life which equates to range is paramount. Range anxiety is still the number one challenge facing EV manufacturers. Autonomous vehicles are inference machines on wheels. In a recent MIT paper regarding AV carbon emissions, with current von Neumann based technologies, it’s estimated that 1 billion AVs at 21.6 </a:t>
            </a:r>
            <a:r>
              <a:rPr lang="en-US" dirty="0" err="1"/>
              <a:t>quadrillaion</a:t>
            </a:r>
            <a:r>
              <a:rPr lang="en-US" dirty="0"/>
              <a:t> inferences per day would consume enough energy resulting in the emissions as current data centers do. There is a need for energy efficient AI hardware. It is a must have. To get out of this quagmire, taking into account the flexibility of future workloads needed in the downloadable AV, the paper states the challenge as the need for specialized hardware which we very simply call energy efficient AI inference hardware…</a:t>
            </a:r>
          </a:p>
          <a:p>
            <a:endParaRPr lang="en-US" dirty="0"/>
          </a:p>
          <a:p>
            <a:r>
              <a:rPr lang="en-US" dirty="0"/>
              <a:t>https://</a:t>
            </a:r>
            <a:r>
              <a:rPr lang="en-US" dirty="0" err="1"/>
              <a:t>news.mit.edu</a:t>
            </a:r>
            <a:r>
              <a:rPr lang="en-US" dirty="0"/>
              <a:t>/2023/autonomous-vehicles-carbon-emissions-0113</a:t>
            </a:r>
          </a:p>
          <a:p>
            <a:r>
              <a:rPr lang="en-US" dirty="0"/>
              <a:t>https://</a:t>
            </a:r>
            <a:r>
              <a:rPr lang="en-US" dirty="0" err="1"/>
              <a:t>ieeexplore.ieee.org</a:t>
            </a:r>
            <a:r>
              <a:rPr lang="en-US" dirty="0"/>
              <a:t>/document/9942310	</a:t>
            </a:r>
          </a:p>
        </p:txBody>
      </p:sp>
      <p:sp>
        <p:nvSpPr>
          <p:cNvPr id="4" name="Slide Number Placeholder 3"/>
          <p:cNvSpPr>
            <a:spLocks noGrp="1"/>
          </p:cNvSpPr>
          <p:nvPr>
            <p:ph type="sldNum" sz="quarter" idx="5"/>
          </p:nvPr>
        </p:nvSpPr>
        <p:spPr/>
        <p:txBody>
          <a:bodyPr/>
          <a:lstStyle/>
          <a:p>
            <a:fld id="{273DADE9-6A26-A94A-8FCB-14EA35D81A9E}" type="slidenum">
              <a:rPr lang="en-US" smtClean="0"/>
              <a:t>9</a:t>
            </a:fld>
            <a:endParaRPr lang="en-US"/>
          </a:p>
        </p:txBody>
      </p:sp>
    </p:spTree>
    <p:extLst>
      <p:ext uri="{BB962C8B-B14F-4D97-AF65-F5344CB8AC3E}">
        <p14:creationId xmlns:p14="http://schemas.microsoft.com/office/powerpoint/2010/main" val="8688530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Dark">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FB89158-C013-9143-AAD4-608B74483A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3"/>
            <a:ext cx="12192003" cy="6857997"/>
          </a:xfrm>
          <a:prstGeom prst="rect">
            <a:avLst/>
          </a:prstGeom>
        </p:spPr>
      </p:pic>
      <p:sp>
        <p:nvSpPr>
          <p:cNvPr id="2" name="Title 1"/>
          <p:cNvSpPr>
            <a:spLocks noGrp="1"/>
          </p:cNvSpPr>
          <p:nvPr>
            <p:ph type="ctrTitle"/>
          </p:nvPr>
        </p:nvSpPr>
        <p:spPr>
          <a:xfrm>
            <a:off x="681392" y="5254752"/>
            <a:ext cx="9144000" cy="647381"/>
          </a:xfrm>
          <a:prstGeom prst="rect">
            <a:avLst/>
          </a:prstGeom>
        </p:spPr>
        <p:txBody>
          <a:bodyPr anchor="b">
            <a:normAutofit/>
          </a:bodyPr>
          <a:lstStyle>
            <a:lvl1pPr algn="l">
              <a:defRPr sz="24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681392" y="6011861"/>
            <a:ext cx="9144000" cy="502920"/>
          </a:xfrm>
        </p:spPr>
        <p:txBody>
          <a:bodyPr>
            <a:normAutofit/>
          </a:bodyPr>
          <a:lstStyle>
            <a:lvl1pPr marL="0" indent="0" algn="l">
              <a:buNone/>
              <a:defRPr sz="1600" b="0" i="0">
                <a:solidFill>
                  <a:schemeClr val="bg1"/>
                </a:solidFill>
                <a:latin typeface="+mn-lt"/>
                <a:ea typeface="Fira Sans Light" panose="020B04030500000200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12" name="Picture 11">
            <a:extLst>
              <a:ext uri="{FF2B5EF4-FFF2-40B4-BE49-F238E27FC236}">
                <a16:creationId xmlns:a16="http://schemas.microsoft.com/office/drawing/2014/main" id="{DE2D5BBC-FE7E-7E40-BAB2-36E54E2E426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34125" y="2737912"/>
            <a:ext cx="4725719" cy="1382173"/>
          </a:xfrm>
          <a:prstGeom prst="rect">
            <a:avLst/>
          </a:prstGeom>
        </p:spPr>
      </p:pic>
    </p:spTree>
    <p:extLst>
      <p:ext uri="{BB962C8B-B14F-4D97-AF65-F5344CB8AC3E}">
        <p14:creationId xmlns:p14="http://schemas.microsoft.com/office/powerpoint/2010/main" val="1107420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113192"/>
            <a:ext cx="6172200" cy="5192625"/>
          </a:xfrm>
        </p:spPr>
        <p:txBody>
          <a:bodyPr/>
          <a:lstStyle>
            <a:lvl1pPr>
              <a:defRPr sz="3200"/>
            </a:lvl1pPr>
            <a:lvl2pPr marL="685783" indent="-228594">
              <a:buFont typeface="Wingdings" pitchFamily="2" charset="2"/>
              <a:buChar char="§"/>
              <a:defRPr sz="2800"/>
            </a:lvl2pPr>
            <a:lvl3pPr marL="1142971" indent="-228594">
              <a:buFont typeface="Wingdings" pitchFamily="2" charset="2"/>
              <a:buChar char="§"/>
              <a:defRPr sz="2400"/>
            </a:lvl3pPr>
            <a:lvl4pPr marL="1600160" indent="-228594">
              <a:buFont typeface="Wingdings" pitchFamily="2" charset="2"/>
              <a:buChar char="§"/>
              <a:defRPr sz="2000"/>
            </a:lvl4pPr>
            <a:lvl5pPr marL="2057349" indent="-228594">
              <a:buFont typeface="Wingdings" pitchFamily="2" charset="2"/>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121129"/>
            <a:ext cx="3932237" cy="5192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1" name="Title 10">
            <a:extLst>
              <a:ext uri="{FF2B5EF4-FFF2-40B4-BE49-F238E27FC236}">
                <a16:creationId xmlns:a16="http://schemas.microsoft.com/office/drawing/2014/main" id="{7C502731-72D2-8244-BB2C-89183D871C06}"/>
              </a:ext>
            </a:extLst>
          </p:cNvPr>
          <p:cNvSpPr>
            <a:spLocks noGrp="1"/>
          </p:cNvSpPr>
          <p:nvPr>
            <p:ph type="title"/>
          </p:nvPr>
        </p:nvSpPr>
        <p:spPr>
          <a:xfrm>
            <a:off x="839788" y="168130"/>
            <a:ext cx="9841992" cy="633559"/>
          </a:xfrm>
        </p:spPr>
        <p:txBody>
          <a:bodyPr/>
          <a:lstStyle>
            <a:lvl1pPr>
              <a:defRPr>
                <a:solidFill>
                  <a:schemeClr val="accent3"/>
                </a:solidFill>
              </a:defRPr>
            </a:lvl1pPr>
          </a:lstStyle>
          <a:p>
            <a:r>
              <a:rPr lang="en-US" dirty="0"/>
              <a:t>Click to edit Master title style</a:t>
            </a:r>
          </a:p>
        </p:txBody>
      </p:sp>
      <p:sp>
        <p:nvSpPr>
          <p:cNvPr id="7" name="Date Placeholder 6">
            <a:extLst>
              <a:ext uri="{FF2B5EF4-FFF2-40B4-BE49-F238E27FC236}">
                <a16:creationId xmlns:a16="http://schemas.microsoft.com/office/drawing/2014/main" id="{0DD39299-C6C1-114B-955A-B7A1202D0A95}"/>
              </a:ext>
            </a:extLst>
          </p:cNvPr>
          <p:cNvSpPr>
            <a:spLocks noGrp="1"/>
          </p:cNvSpPr>
          <p:nvPr>
            <p:ph type="dt" sz="half" idx="10"/>
          </p:nvPr>
        </p:nvSpPr>
        <p:spPr/>
        <p:txBody>
          <a:bodyPr/>
          <a:lstStyle/>
          <a:p>
            <a:fld id="{DBD65A86-15BE-EA4E-879C-36C82CCCF308}" type="datetime1">
              <a:rPr lang="en-US" smtClean="0"/>
              <a:t>10/3/23</a:t>
            </a:fld>
            <a:endParaRPr lang="en-US" dirty="0"/>
          </a:p>
        </p:txBody>
      </p:sp>
      <p:sp>
        <p:nvSpPr>
          <p:cNvPr id="8" name="Footer Placeholder 7">
            <a:extLst>
              <a:ext uri="{FF2B5EF4-FFF2-40B4-BE49-F238E27FC236}">
                <a16:creationId xmlns:a16="http://schemas.microsoft.com/office/drawing/2014/main" id="{E64FCEC7-82A7-814A-BDD7-4027BFA9B8A1}"/>
              </a:ext>
            </a:extLst>
          </p:cNvPr>
          <p:cNvSpPr>
            <a:spLocks noGrp="1"/>
          </p:cNvSpPr>
          <p:nvPr>
            <p:ph type="ftr" sz="quarter" idx="11"/>
          </p:nvPr>
        </p:nvSpPr>
        <p:spPr/>
        <p:txBody>
          <a:bodyPr/>
          <a:lstStyle/>
          <a:p>
            <a:r>
              <a:rPr lang="en-US" dirty="0"/>
              <a:t>Copyright ©2023 UNTETHER AI Corp. Confidential</a:t>
            </a:r>
          </a:p>
        </p:txBody>
      </p:sp>
      <p:sp>
        <p:nvSpPr>
          <p:cNvPr id="9" name="Slide Number Placeholder 8">
            <a:extLst>
              <a:ext uri="{FF2B5EF4-FFF2-40B4-BE49-F238E27FC236}">
                <a16:creationId xmlns:a16="http://schemas.microsoft.com/office/drawing/2014/main" id="{6DDBD7D6-788A-6A4D-96CA-C6DF09F76B20}"/>
              </a:ext>
            </a:extLst>
          </p:cNvPr>
          <p:cNvSpPr>
            <a:spLocks noGrp="1"/>
          </p:cNvSpPr>
          <p:nvPr>
            <p:ph type="sldNum" sz="quarter" idx="12"/>
          </p:nvPr>
        </p:nvSpPr>
        <p:spPr/>
        <p:txBody>
          <a:bodyPr/>
          <a:lstStyle/>
          <a:p>
            <a:fld id="{C34267E0-219A-E149-9F0A-2549EF376775}" type="slidenum">
              <a:rPr lang="en-US" smtClean="0"/>
              <a:pPr/>
              <a:t>‹#›</a:t>
            </a:fld>
            <a:endParaRPr lang="en-US" dirty="0"/>
          </a:p>
        </p:txBody>
      </p:sp>
    </p:spTree>
    <p:extLst>
      <p:ext uri="{BB962C8B-B14F-4D97-AF65-F5344CB8AC3E}">
        <p14:creationId xmlns:p14="http://schemas.microsoft.com/office/powerpoint/2010/main" val="2543779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1130010"/>
            <a:ext cx="6172200" cy="5175807"/>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137949"/>
            <a:ext cx="3932237" cy="5175807"/>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3" name="Title 12">
            <a:extLst>
              <a:ext uri="{FF2B5EF4-FFF2-40B4-BE49-F238E27FC236}">
                <a16:creationId xmlns:a16="http://schemas.microsoft.com/office/drawing/2014/main" id="{F8E1AD73-A22E-4741-8AB1-21F5017D6A82}"/>
              </a:ext>
            </a:extLst>
          </p:cNvPr>
          <p:cNvSpPr>
            <a:spLocks noGrp="1"/>
          </p:cNvSpPr>
          <p:nvPr>
            <p:ph type="title"/>
          </p:nvPr>
        </p:nvSpPr>
        <p:spPr/>
        <p:txBody>
          <a:bodyPr/>
          <a:lstStyle>
            <a:lvl1pPr>
              <a:defRPr>
                <a:solidFill>
                  <a:schemeClr val="accent3"/>
                </a:solidFill>
              </a:defRPr>
            </a:lvl1pPr>
          </a:lstStyle>
          <a:p>
            <a:r>
              <a:rPr lang="en-US" dirty="0"/>
              <a:t>Click to edit Master title style</a:t>
            </a:r>
          </a:p>
        </p:txBody>
      </p:sp>
      <p:sp>
        <p:nvSpPr>
          <p:cNvPr id="7" name="Date Placeholder 6">
            <a:extLst>
              <a:ext uri="{FF2B5EF4-FFF2-40B4-BE49-F238E27FC236}">
                <a16:creationId xmlns:a16="http://schemas.microsoft.com/office/drawing/2014/main" id="{4495CC1C-C030-4143-BA84-2B76755979A8}"/>
              </a:ext>
            </a:extLst>
          </p:cNvPr>
          <p:cNvSpPr>
            <a:spLocks noGrp="1"/>
          </p:cNvSpPr>
          <p:nvPr>
            <p:ph type="dt" sz="half" idx="10"/>
          </p:nvPr>
        </p:nvSpPr>
        <p:spPr/>
        <p:txBody>
          <a:bodyPr/>
          <a:lstStyle/>
          <a:p>
            <a:fld id="{DBF6445D-C1B0-F142-B808-9F110CCAABE4}" type="datetime1">
              <a:rPr lang="en-US" smtClean="0"/>
              <a:t>10/3/23</a:t>
            </a:fld>
            <a:endParaRPr lang="en-US" dirty="0"/>
          </a:p>
        </p:txBody>
      </p:sp>
      <p:sp>
        <p:nvSpPr>
          <p:cNvPr id="8" name="Footer Placeholder 7">
            <a:extLst>
              <a:ext uri="{FF2B5EF4-FFF2-40B4-BE49-F238E27FC236}">
                <a16:creationId xmlns:a16="http://schemas.microsoft.com/office/drawing/2014/main" id="{C72151D2-0774-2E41-9B46-FB2EAA8235EB}"/>
              </a:ext>
            </a:extLst>
          </p:cNvPr>
          <p:cNvSpPr>
            <a:spLocks noGrp="1"/>
          </p:cNvSpPr>
          <p:nvPr>
            <p:ph type="ftr" sz="quarter" idx="11"/>
          </p:nvPr>
        </p:nvSpPr>
        <p:spPr/>
        <p:txBody>
          <a:bodyPr/>
          <a:lstStyle/>
          <a:p>
            <a:r>
              <a:rPr lang="en-US" dirty="0"/>
              <a:t>Copyright ©2023 UNTETHER AI Corp. Confidential</a:t>
            </a:r>
          </a:p>
        </p:txBody>
      </p:sp>
      <p:sp>
        <p:nvSpPr>
          <p:cNvPr id="9" name="Slide Number Placeholder 8">
            <a:extLst>
              <a:ext uri="{FF2B5EF4-FFF2-40B4-BE49-F238E27FC236}">
                <a16:creationId xmlns:a16="http://schemas.microsoft.com/office/drawing/2014/main" id="{FD5D65FF-F1F2-384B-84DB-72D98A350FA0}"/>
              </a:ext>
            </a:extLst>
          </p:cNvPr>
          <p:cNvSpPr>
            <a:spLocks noGrp="1"/>
          </p:cNvSpPr>
          <p:nvPr>
            <p:ph type="sldNum" sz="quarter" idx="12"/>
          </p:nvPr>
        </p:nvSpPr>
        <p:spPr/>
        <p:txBody>
          <a:bodyPr/>
          <a:lstStyle/>
          <a:p>
            <a:fld id="{C34267E0-219A-E149-9F0A-2549EF376775}" type="slidenum">
              <a:rPr lang="en-US" smtClean="0"/>
              <a:pPr/>
              <a:t>‹#›</a:t>
            </a:fld>
            <a:endParaRPr lang="en-US" dirty="0"/>
          </a:p>
        </p:txBody>
      </p:sp>
    </p:spTree>
    <p:extLst>
      <p:ext uri="{BB962C8B-B14F-4D97-AF65-F5344CB8AC3E}">
        <p14:creationId xmlns:p14="http://schemas.microsoft.com/office/powerpoint/2010/main" val="360843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Date Placeholder 4">
            <a:extLst>
              <a:ext uri="{FF2B5EF4-FFF2-40B4-BE49-F238E27FC236}">
                <a16:creationId xmlns:a16="http://schemas.microsoft.com/office/drawing/2014/main" id="{88B3681F-5803-084F-960A-BEBF7B60728D}"/>
              </a:ext>
            </a:extLst>
          </p:cNvPr>
          <p:cNvSpPr>
            <a:spLocks noGrp="1"/>
          </p:cNvSpPr>
          <p:nvPr>
            <p:ph type="dt" sz="half" idx="10"/>
          </p:nvPr>
        </p:nvSpPr>
        <p:spPr/>
        <p:txBody>
          <a:bodyPr/>
          <a:lstStyle/>
          <a:p>
            <a:fld id="{4E7E31A0-AFB2-744C-9A30-FD66466965BB}" type="datetime1">
              <a:rPr lang="en-US" smtClean="0"/>
              <a:t>10/3/23</a:t>
            </a:fld>
            <a:endParaRPr lang="en-US" dirty="0"/>
          </a:p>
        </p:txBody>
      </p:sp>
      <p:sp>
        <p:nvSpPr>
          <p:cNvPr id="6" name="Footer Placeholder 5">
            <a:extLst>
              <a:ext uri="{FF2B5EF4-FFF2-40B4-BE49-F238E27FC236}">
                <a16:creationId xmlns:a16="http://schemas.microsoft.com/office/drawing/2014/main" id="{87569D65-9D5F-1642-8063-F69A1B807313}"/>
              </a:ext>
            </a:extLst>
          </p:cNvPr>
          <p:cNvSpPr>
            <a:spLocks noGrp="1"/>
          </p:cNvSpPr>
          <p:nvPr>
            <p:ph type="ftr" sz="quarter" idx="11"/>
          </p:nvPr>
        </p:nvSpPr>
        <p:spPr/>
        <p:txBody>
          <a:bodyPr/>
          <a:lstStyle/>
          <a:p>
            <a:r>
              <a:rPr lang="en-US" dirty="0"/>
              <a:t>Copyright ©2023 UNTETHER AI Corp. Confidential</a:t>
            </a:r>
          </a:p>
        </p:txBody>
      </p:sp>
      <p:sp>
        <p:nvSpPr>
          <p:cNvPr id="7" name="Slide Number Placeholder 6">
            <a:extLst>
              <a:ext uri="{FF2B5EF4-FFF2-40B4-BE49-F238E27FC236}">
                <a16:creationId xmlns:a16="http://schemas.microsoft.com/office/drawing/2014/main" id="{EE6CD947-A60B-904F-A622-81C41BECDE84}"/>
              </a:ext>
            </a:extLst>
          </p:cNvPr>
          <p:cNvSpPr>
            <a:spLocks noGrp="1"/>
          </p:cNvSpPr>
          <p:nvPr>
            <p:ph type="sldNum" sz="quarter" idx="12"/>
          </p:nvPr>
        </p:nvSpPr>
        <p:spPr/>
        <p:txBody>
          <a:bodyPr/>
          <a:lstStyle/>
          <a:p>
            <a:fld id="{C34267E0-219A-E149-9F0A-2549EF376775}" type="slidenum">
              <a:rPr lang="en-US" smtClean="0"/>
              <a:pPr/>
              <a:t>‹#›</a:t>
            </a:fld>
            <a:endParaRPr lang="en-US" dirty="0"/>
          </a:p>
        </p:txBody>
      </p:sp>
    </p:spTree>
    <p:extLst>
      <p:ext uri="{BB962C8B-B14F-4D97-AF65-F5344CB8AC3E}">
        <p14:creationId xmlns:p14="http://schemas.microsoft.com/office/powerpoint/2010/main" val="394503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92489"/>
            <a:ext cx="10515600" cy="772823"/>
          </a:xfrm>
          <a:prstGeom prst="rect">
            <a:avLst/>
          </a:prstGeo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 typeface="Wingdings" pitchFamily="2" charset="2"/>
              <a:buNone/>
              <a:defRPr/>
            </a:lvl1pPr>
            <a:lvl2pPr marL="685783" indent="-228594">
              <a:buFont typeface="Wingdings" pitchFamily="2" charset="2"/>
              <a:buChar char="§"/>
              <a:defRPr/>
            </a:lvl2pPr>
            <a:lvl3pPr marL="1142971" indent="-228594">
              <a:buFont typeface="Wingdings" pitchFamily="2" charset="2"/>
              <a:buChar char="§"/>
              <a:defRPr/>
            </a:lvl3pPr>
            <a:lvl4pPr marL="1600160" indent="-228594">
              <a:buFont typeface="Wingdings" pitchFamily="2" charset="2"/>
              <a:buChar char="§"/>
              <a:defRPr/>
            </a:lvl4pPr>
            <a:lvl5pPr marL="2057349" marR="0" indent="-228594" algn="l" defTabSz="914377" rtl="0" eaLnBrk="1" fontAlgn="auto" latinLnBrk="0" hangingPunct="1">
              <a:lnSpc>
                <a:spcPct val="90000"/>
              </a:lnSpc>
              <a:spcBef>
                <a:spcPts val="500"/>
              </a:spcBef>
              <a:spcAft>
                <a:spcPts val="0"/>
              </a:spcAft>
              <a:buClrTx/>
              <a:buSzTx/>
              <a:buFont typeface="Wingdings" pitchFamily="2" charset="2"/>
              <a:buChar char="§"/>
              <a:tabLst/>
              <a:defRPr/>
            </a:lvl5pPr>
            <a:lvl6pPr marL="2514537" indent="-228594">
              <a:buFont typeface="Wingdings" pitchFamily="2" charset="2"/>
              <a:buChar char="§"/>
              <a:defRPr sz="1200">
                <a:solidFill>
                  <a:schemeClr val="tx2"/>
                </a:solidFill>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07D0C7D-6215-DC4A-B765-167139694FED}"/>
              </a:ext>
            </a:extLst>
          </p:cNvPr>
          <p:cNvSpPr>
            <a:spLocks noGrp="1"/>
          </p:cNvSpPr>
          <p:nvPr>
            <p:ph type="dt" sz="half" idx="10"/>
          </p:nvPr>
        </p:nvSpPr>
        <p:spPr/>
        <p:txBody>
          <a:bodyPr/>
          <a:lstStyle/>
          <a:p>
            <a:fld id="{9030339B-242E-5F4E-BFBE-5D482C11CCFE}" type="datetime1">
              <a:rPr lang="en-US" smtClean="0"/>
              <a:t>10/3/23</a:t>
            </a:fld>
            <a:endParaRPr lang="en-US" dirty="0"/>
          </a:p>
        </p:txBody>
      </p:sp>
      <p:sp>
        <p:nvSpPr>
          <p:cNvPr id="5" name="Footer Placeholder 4">
            <a:extLst>
              <a:ext uri="{FF2B5EF4-FFF2-40B4-BE49-F238E27FC236}">
                <a16:creationId xmlns:a16="http://schemas.microsoft.com/office/drawing/2014/main" id="{7A39626F-180A-8E49-9EBF-8F21154FDFBD}"/>
              </a:ext>
            </a:extLst>
          </p:cNvPr>
          <p:cNvSpPr>
            <a:spLocks noGrp="1"/>
          </p:cNvSpPr>
          <p:nvPr>
            <p:ph type="ftr" sz="quarter" idx="11"/>
          </p:nvPr>
        </p:nvSpPr>
        <p:spPr/>
        <p:txBody>
          <a:bodyPr/>
          <a:lstStyle/>
          <a:p>
            <a:r>
              <a:rPr lang="en-US" dirty="0"/>
              <a:t>Copyright ©2023 UNTETHER AI Corp. Confidential</a:t>
            </a:r>
          </a:p>
        </p:txBody>
      </p:sp>
      <p:sp>
        <p:nvSpPr>
          <p:cNvPr id="6" name="Slide Number Placeholder 5">
            <a:extLst>
              <a:ext uri="{FF2B5EF4-FFF2-40B4-BE49-F238E27FC236}">
                <a16:creationId xmlns:a16="http://schemas.microsoft.com/office/drawing/2014/main" id="{69F4E9EB-0718-2649-85F7-8ACF8E5C3D4A}"/>
              </a:ext>
            </a:extLst>
          </p:cNvPr>
          <p:cNvSpPr>
            <a:spLocks noGrp="1"/>
          </p:cNvSpPr>
          <p:nvPr>
            <p:ph type="sldNum" sz="quarter" idx="12"/>
          </p:nvPr>
        </p:nvSpPr>
        <p:spPr/>
        <p:txBody>
          <a:bodyPr/>
          <a:lstStyle/>
          <a:p>
            <a:fld id="{C34267E0-219A-E149-9F0A-2549EF376775}" type="slidenum">
              <a:rPr lang="en-US" smtClean="0"/>
              <a:pPr/>
              <a:t>‹#›</a:t>
            </a:fld>
            <a:endParaRPr lang="en-US" dirty="0"/>
          </a:p>
        </p:txBody>
      </p:sp>
    </p:spTree>
    <p:extLst>
      <p:ext uri="{BB962C8B-B14F-4D97-AF65-F5344CB8AC3E}">
        <p14:creationId xmlns:p14="http://schemas.microsoft.com/office/powerpoint/2010/main" val="1260046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Dark">
    <p:spTree>
      <p:nvGrpSpPr>
        <p:cNvPr id="1" name=""/>
        <p:cNvGrpSpPr/>
        <p:nvPr/>
      </p:nvGrpSpPr>
      <p:grpSpPr>
        <a:xfrm>
          <a:off x="0" y="0"/>
          <a:ext cx="0" cy="0"/>
          <a:chOff x="0" y="0"/>
          <a:chExt cx="0" cy="0"/>
        </a:xfrm>
      </p:grpSpPr>
      <p:sp>
        <p:nvSpPr>
          <p:cNvPr id="2" name="Title 1"/>
          <p:cNvSpPr>
            <a:spLocks noGrp="1"/>
          </p:cNvSpPr>
          <p:nvPr>
            <p:ph type="title"/>
          </p:nvPr>
        </p:nvSpPr>
        <p:spPr>
          <a:xfrm>
            <a:off x="831851" y="576264"/>
            <a:ext cx="6020053" cy="2852737"/>
          </a:xfrm>
          <a:prstGeom prst="rect">
            <a:avLst/>
          </a:prstGeom>
        </p:spPr>
        <p:txBody>
          <a:bodyPr anchor="b"/>
          <a:lstStyle>
            <a:lvl1pPr>
              <a:defRPr sz="6000">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3455988"/>
            <a:ext cx="6020053"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10" name="Slide Number Placeholder 9">
            <a:extLst>
              <a:ext uri="{FF2B5EF4-FFF2-40B4-BE49-F238E27FC236}">
                <a16:creationId xmlns:a16="http://schemas.microsoft.com/office/drawing/2014/main" id="{79345915-E2D7-3E4F-B2E1-20E7E553066A}"/>
              </a:ext>
            </a:extLst>
          </p:cNvPr>
          <p:cNvSpPr>
            <a:spLocks noGrp="1"/>
          </p:cNvSpPr>
          <p:nvPr>
            <p:ph type="sldNum" sz="quarter" idx="12"/>
          </p:nvPr>
        </p:nvSpPr>
        <p:spPr/>
        <p:txBody>
          <a:bodyPr/>
          <a:lstStyle>
            <a:lvl1pPr>
              <a:defRPr>
                <a:solidFill>
                  <a:schemeClr val="bg1"/>
                </a:solidFill>
              </a:defRPr>
            </a:lvl1pPr>
          </a:lstStyle>
          <a:p>
            <a:fld id="{C34267E0-219A-E149-9F0A-2549EF376775}" type="slidenum">
              <a:rPr lang="en-US" smtClean="0"/>
              <a:pPr/>
              <a:t>‹#›</a:t>
            </a:fld>
            <a:endParaRPr lang="en-US" dirty="0"/>
          </a:p>
        </p:txBody>
      </p:sp>
    </p:spTree>
    <p:extLst>
      <p:ext uri="{BB962C8B-B14F-4D97-AF65-F5344CB8AC3E}">
        <p14:creationId xmlns:p14="http://schemas.microsoft.com/office/powerpoint/2010/main" val="326518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7D035A-7975-6344-958F-0EB72C2E753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p:cNvSpPr>
            <a:spLocks noGrp="1"/>
          </p:cNvSpPr>
          <p:nvPr>
            <p:ph type="title"/>
          </p:nvPr>
        </p:nvSpPr>
        <p:spPr>
          <a:xfrm>
            <a:off x="831851" y="576264"/>
            <a:ext cx="6020053" cy="2852737"/>
          </a:xfrm>
          <a:prstGeom prst="rect">
            <a:avLst/>
          </a:prstGeom>
        </p:spPr>
        <p:txBody>
          <a:bodyPr anchor="b"/>
          <a:lstStyle>
            <a:lvl1pPr>
              <a:defRPr sz="6000">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3455988"/>
            <a:ext cx="6020053"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0" name="Slide Number Placeholder 9">
            <a:extLst>
              <a:ext uri="{FF2B5EF4-FFF2-40B4-BE49-F238E27FC236}">
                <a16:creationId xmlns:a16="http://schemas.microsoft.com/office/drawing/2014/main" id="{79345915-E2D7-3E4F-B2E1-20E7E553066A}"/>
              </a:ext>
            </a:extLst>
          </p:cNvPr>
          <p:cNvSpPr>
            <a:spLocks noGrp="1"/>
          </p:cNvSpPr>
          <p:nvPr>
            <p:ph type="sldNum" sz="quarter" idx="12"/>
          </p:nvPr>
        </p:nvSpPr>
        <p:spPr>
          <a:noFill/>
        </p:spPr>
        <p:txBody>
          <a:bodyPr/>
          <a:lstStyle>
            <a:lvl1pPr>
              <a:defRPr>
                <a:solidFill>
                  <a:schemeClr val="bg1"/>
                </a:solidFill>
              </a:defRPr>
            </a:lvl1pPr>
          </a:lstStyle>
          <a:p>
            <a:fld id="{C34267E0-219A-E149-9F0A-2549EF376775}" type="slidenum">
              <a:rPr lang="en-US" smtClean="0"/>
              <a:pPr/>
              <a:t>‹#›</a:t>
            </a:fld>
            <a:endParaRPr lang="en-US" dirty="0"/>
          </a:p>
        </p:txBody>
      </p:sp>
    </p:spTree>
    <p:extLst>
      <p:ext uri="{BB962C8B-B14F-4D97-AF65-F5344CB8AC3E}">
        <p14:creationId xmlns:p14="http://schemas.microsoft.com/office/powerpoint/2010/main" val="347606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9195"/>
            <a:ext cx="10515600" cy="833293"/>
          </a:xfrm>
          <a:prstGeom prst="rect">
            <a:avLst/>
          </a:prstGeom>
        </p:spPr>
        <p:txBody>
          <a:bodyPr/>
          <a:lstStyle>
            <a:lvl1pPr>
              <a:defRPr>
                <a:solidFill>
                  <a:schemeClr val="accent3"/>
                </a:solidFill>
              </a:defRPr>
            </a:lvl1pPr>
          </a:lstStyle>
          <a:p>
            <a:r>
              <a:rPr lang="en-US" dirty="0"/>
              <a:t>Click to edit Master title style</a:t>
            </a:r>
          </a:p>
        </p:txBody>
      </p:sp>
      <p:sp>
        <p:nvSpPr>
          <p:cNvPr id="3" name="Content Placeholder 2"/>
          <p:cNvSpPr>
            <a:spLocks noGrp="1"/>
          </p:cNvSpPr>
          <p:nvPr>
            <p:ph sz="half" idx="1"/>
          </p:nvPr>
        </p:nvSpPr>
        <p:spPr>
          <a:xfrm>
            <a:off x="838200" y="1194825"/>
            <a:ext cx="5181600" cy="4982139"/>
          </a:xfrm>
        </p:spPr>
        <p:txBody>
          <a:bodyPr/>
          <a:lstStyle>
            <a:lvl2pPr marL="685783" indent="-228594">
              <a:buFont typeface="Wingdings" pitchFamily="2" charset="2"/>
              <a:buChar char="§"/>
              <a:defRPr/>
            </a:lvl2pPr>
            <a:lvl3pPr marL="1142971" indent="-228594">
              <a:buFont typeface="Wingdings" pitchFamily="2" charset="2"/>
              <a:buChar char="§"/>
              <a:defRPr/>
            </a:lvl3pPr>
            <a:lvl4pPr marL="1600160" indent="-228594">
              <a:buFont typeface="Wingdings" pitchFamily="2" charset="2"/>
              <a:buChar char="§"/>
              <a:defRPr/>
            </a:lvl4pPr>
            <a:lvl5pPr marL="2057349" indent="-228594">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194825"/>
            <a:ext cx="5181600" cy="4982139"/>
          </a:xfrm>
        </p:spPr>
        <p:txBody>
          <a:bodyPr/>
          <a:lstStyle>
            <a:lvl2pPr marL="685783" indent="-228594">
              <a:buFont typeface="Wingdings" pitchFamily="2" charset="2"/>
              <a:buChar char="§"/>
              <a:defRPr/>
            </a:lvl2pPr>
            <a:lvl3pPr marL="1142971" indent="-228594">
              <a:buFont typeface="Wingdings" pitchFamily="2" charset="2"/>
              <a:buChar char="§"/>
              <a:defRPr/>
            </a:lvl3pPr>
            <a:lvl4pPr marL="1600160" indent="-228594">
              <a:buFont typeface="Wingdings" pitchFamily="2" charset="2"/>
              <a:buChar char="§"/>
              <a:defRPr/>
            </a:lvl4pPr>
            <a:lvl5pPr marL="2057349" indent="-228594">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1E0B028-C899-8E49-ACB4-B1E28F2F16DF}"/>
              </a:ext>
            </a:extLst>
          </p:cNvPr>
          <p:cNvSpPr>
            <a:spLocks noGrp="1"/>
          </p:cNvSpPr>
          <p:nvPr>
            <p:ph type="dt" sz="half" idx="10"/>
          </p:nvPr>
        </p:nvSpPr>
        <p:spPr/>
        <p:txBody>
          <a:bodyPr/>
          <a:lstStyle/>
          <a:p>
            <a:fld id="{14BCFE4E-13B0-CF4B-AE34-B73D7D82B5D5}" type="datetime1">
              <a:rPr lang="en-US" smtClean="0"/>
              <a:t>10/3/23</a:t>
            </a:fld>
            <a:endParaRPr lang="en-US" dirty="0"/>
          </a:p>
        </p:txBody>
      </p:sp>
      <p:sp>
        <p:nvSpPr>
          <p:cNvPr id="6" name="Footer Placeholder 5">
            <a:extLst>
              <a:ext uri="{FF2B5EF4-FFF2-40B4-BE49-F238E27FC236}">
                <a16:creationId xmlns:a16="http://schemas.microsoft.com/office/drawing/2014/main" id="{16DB2C59-CF2E-2041-8712-9B1EA43057A0}"/>
              </a:ext>
            </a:extLst>
          </p:cNvPr>
          <p:cNvSpPr>
            <a:spLocks noGrp="1"/>
          </p:cNvSpPr>
          <p:nvPr>
            <p:ph type="ftr" sz="quarter" idx="11"/>
          </p:nvPr>
        </p:nvSpPr>
        <p:spPr/>
        <p:txBody>
          <a:bodyPr/>
          <a:lstStyle/>
          <a:p>
            <a:r>
              <a:rPr lang="en-US" dirty="0"/>
              <a:t>Copyright ©2023 UNTETHER AI Corp. Confidential</a:t>
            </a:r>
          </a:p>
        </p:txBody>
      </p:sp>
      <p:sp>
        <p:nvSpPr>
          <p:cNvPr id="7" name="Slide Number Placeholder 6">
            <a:extLst>
              <a:ext uri="{FF2B5EF4-FFF2-40B4-BE49-F238E27FC236}">
                <a16:creationId xmlns:a16="http://schemas.microsoft.com/office/drawing/2014/main" id="{FB26A861-2CBE-EA4D-812F-02A4034B39D4}"/>
              </a:ext>
            </a:extLst>
          </p:cNvPr>
          <p:cNvSpPr>
            <a:spLocks noGrp="1"/>
          </p:cNvSpPr>
          <p:nvPr>
            <p:ph type="sldNum" sz="quarter" idx="12"/>
          </p:nvPr>
        </p:nvSpPr>
        <p:spPr/>
        <p:txBody>
          <a:bodyPr/>
          <a:lstStyle/>
          <a:p>
            <a:fld id="{C34267E0-219A-E149-9F0A-2549EF376775}" type="slidenum">
              <a:rPr lang="en-US" smtClean="0"/>
              <a:pPr/>
              <a:t>‹#›</a:t>
            </a:fld>
            <a:endParaRPr lang="en-US" dirty="0"/>
          </a:p>
        </p:txBody>
      </p:sp>
    </p:spTree>
    <p:extLst>
      <p:ext uri="{BB962C8B-B14F-4D97-AF65-F5344CB8AC3E}">
        <p14:creationId xmlns:p14="http://schemas.microsoft.com/office/powerpoint/2010/main" val="879228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43577"/>
            <a:ext cx="10515600" cy="833295"/>
          </a:xfrm>
          <a:prstGeom prst="rect">
            <a:avLst/>
          </a:prstGeom>
        </p:spPr>
        <p:txBody>
          <a:bodyPr/>
          <a:lstStyle>
            <a:lvl1pPr>
              <a:defRPr>
                <a:solidFill>
                  <a:schemeClr val="accent3"/>
                </a:solidFill>
              </a:defRPr>
            </a:lvl1pPr>
          </a:lstStyle>
          <a:p>
            <a:r>
              <a:rPr lang="en-US" dirty="0"/>
              <a:t>Click to edit Master title style</a:t>
            </a:r>
          </a:p>
        </p:txBody>
      </p:sp>
      <p:sp>
        <p:nvSpPr>
          <p:cNvPr id="3" name="Text Placeholder 2"/>
          <p:cNvSpPr>
            <a:spLocks noGrp="1"/>
          </p:cNvSpPr>
          <p:nvPr>
            <p:ph type="body" idx="1"/>
          </p:nvPr>
        </p:nvSpPr>
        <p:spPr>
          <a:xfrm>
            <a:off x="839789" y="11858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009776"/>
            <a:ext cx="5157787" cy="4179888"/>
          </a:xfrm>
        </p:spPr>
        <p:txBody>
          <a:bodyPr/>
          <a:lstStyle>
            <a:lvl2pPr marL="685783" indent="-228594">
              <a:buFont typeface="Wingdings" pitchFamily="2" charset="2"/>
              <a:buChar char="§"/>
              <a:defRPr/>
            </a:lvl2pPr>
            <a:lvl3pPr marL="1142971" indent="-228594">
              <a:buFont typeface="Wingdings" pitchFamily="2" charset="2"/>
              <a:buChar char="§"/>
              <a:defRPr/>
            </a:lvl3pPr>
            <a:lvl4pPr marL="1600160" indent="-228594">
              <a:buFont typeface="Wingdings" pitchFamily="2" charset="2"/>
              <a:buChar char="§"/>
              <a:defRPr/>
            </a:lvl4pPr>
            <a:lvl5pPr marL="2057349" indent="-228594">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1858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009776"/>
            <a:ext cx="5183188" cy="4179888"/>
          </a:xfrm>
        </p:spPr>
        <p:txBody>
          <a:bodyPr/>
          <a:lstStyle>
            <a:lvl2pPr marL="685783" indent="-228594">
              <a:buFont typeface="Wingdings" pitchFamily="2" charset="2"/>
              <a:buChar char="§"/>
              <a:defRPr/>
            </a:lvl2pPr>
            <a:lvl3pPr marL="1142971" indent="-228594">
              <a:buFont typeface="Wingdings" pitchFamily="2" charset="2"/>
              <a:buChar char="§"/>
              <a:defRPr/>
            </a:lvl3pPr>
            <a:lvl4pPr marL="1600160" indent="-228594">
              <a:buFont typeface="Wingdings" pitchFamily="2" charset="2"/>
              <a:buChar char="§"/>
              <a:defRPr/>
            </a:lvl4pPr>
            <a:lvl5pPr marL="2057349" indent="-228594">
              <a:buFont typeface="Wingdings"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998569F-E6DF-2F46-B0EE-A1B8E5A1637F}"/>
              </a:ext>
            </a:extLst>
          </p:cNvPr>
          <p:cNvSpPr>
            <a:spLocks noGrp="1"/>
          </p:cNvSpPr>
          <p:nvPr>
            <p:ph type="dt" sz="half" idx="10"/>
          </p:nvPr>
        </p:nvSpPr>
        <p:spPr/>
        <p:txBody>
          <a:bodyPr/>
          <a:lstStyle/>
          <a:p>
            <a:fld id="{DE7FC56B-3F6A-0E4E-BF6F-0345D38018D2}" type="datetime1">
              <a:rPr lang="en-US" smtClean="0"/>
              <a:t>10/3/23</a:t>
            </a:fld>
            <a:endParaRPr lang="en-US" dirty="0"/>
          </a:p>
        </p:txBody>
      </p:sp>
      <p:sp>
        <p:nvSpPr>
          <p:cNvPr id="8" name="Footer Placeholder 7">
            <a:extLst>
              <a:ext uri="{FF2B5EF4-FFF2-40B4-BE49-F238E27FC236}">
                <a16:creationId xmlns:a16="http://schemas.microsoft.com/office/drawing/2014/main" id="{F85B50A0-B7B7-8B41-9237-917960EC10BC}"/>
              </a:ext>
            </a:extLst>
          </p:cNvPr>
          <p:cNvSpPr>
            <a:spLocks noGrp="1"/>
          </p:cNvSpPr>
          <p:nvPr>
            <p:ph type="ftr" sz="quarter" idx="11"/>
          </p:nvPr>
        </p:nvSpPr>
        <p:spPr/>
        <p:txBody>
          <a:bodyPr/>
          <a:lstStyle/>
          <a:p>
            <a:r>
              <a:rPr lang="en-US" dirty="0"/>
              <a:t>Copyright ©2023 UNTETHER AI Corp. Confidential</a:t>
            </a:r>
          </a:p>
        </p:txBody>
      </p:sp>
      <p:sp>
        <p:nvSpPr>
          <p:cNvPr id="9" name="Slide Number Placeholder 8">
            <a:extLst>
              <a:ext uri="{FF2B5EF4-FFF2-40B4-BE49-F238E27FC236}">
                <a16:creationId xmlns:a16="http://schemas.microsoft.com/office/drawing/2014/main" id="{1EC879C7-FB33-7A47-95A9-62772DEDE0E1}"/>
              </a:ext>
            </a:extLst>
          </p:cNvPr>
          <p:cNvSpPr>
            <a:spLocks noGrp="1"/>
          </p:cNvSpPr>
          <p:nvPr>
            <p:ph type="sldNum" sz="quarter" idx="12"/>
          </p:nvPr>
        </p:nvSpPr>
        <p:spPr/>
        <p:txBody>
          <a:bodyPr/>
          <a:lstStyle/>
          <a:p>
            <a:fld id="{C34267E0-219A-E149-9F0A-2549EF376775}" type="slidenum">
              <a:rPr lang="en-US" smtClean="0"/>
              <a:pPr/>
              <a:t>‹#›</a:t>
            </a:fld>
            <a:endParaRPr lang="en-US" dirty="0"/>
          </a:p>
        </p:txBody>
      </p:sp>
    </p:spTree>
    <p:extLst>
      <p:ext uri="{BB962C8B-B14F-4D97-AF65-F5344CB8AC3E}">
        <p14:creationId xmlns:p14="http://schemas.microsoft.com/office/powerpoint/2010/main" val="30160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35467"/>
            <a:ext cx="10515600" cy="834352"/>
          </a:xfrm>
          <a:prstGeom prst="rect">
            <a:avLst/>
          </a:prstGeom>
        </p:spPr>
        <p:txBody>
          <a:bodyPr/>
          <a:lstStyle>
            <a:lvl1pPr>
              <a:defRPr>
                <a:solidFill>
                  <a:schemeClr val="accent3"/>
                </a:solidFill>
              </a:defRPr>
            </a:lvl1pPr>
          </a:lstStyle>
          <a:p>
            <a:r>
              <a:rPr lang="en-US" dirty="0"/>
              <a:t>Click to edit Master title style</a:t>
            </a:r>
          </a:p>
        </p:txBody>
      </p:sp>
      <p:sp>
        <p:nvSpPr>
          <p:cNvPr id="6" name="Date Placeholder 5">
            <a:extLst>
              <a:ext uri="{FF2B5EF4-FFF2-40B4-BE49-F238E27FC236}">
                <a16:creationId xmlns:a16="http://schemas.microsoft.com/office/drawing/2014/main" id="{EE6B425A-902F-1147-90AD-2D0ADCBF4E5F}"/>
              </a:ext>
            </a:extLst>
          </p:cNvPr>
          <p:cNvSpPr>
            <a:spLocks noGrp="1"/>
          </p:cNvSpPr>
          <p:nvPr>
            <p:ph type="dt" sz="half" idx="10"/>
          </p:nvPr>
        </p:nvSpPr>
        <p:spPr/>
        <p:txBody>
          <a:bodyPr/>
          <a:lstStyle/>
          <a:p>
            <a:fld id="{6402BFD4-6C6C-B541-B55C-FE4B7CEA5187}" type="datetime1">
              <a:rPr lang="en-US" smtClean="0"/>
              <a:t>10/3/23</a:t>
            </a:fld>
            <a:endParaRPr lang="en-US" dirty="0"/>
          </a:p>
        </p:txBody>
      </p:sp>
      <p:sp>
        <p:nvSpPr>
          <p:cNvPr id="7" name="Footer Placeholder 6">
            <a:extLst>
              <a:ext uri="{FF2B5EF4-FFF2-40B4-BE49-F238E27FC236}">
                <a16:creationId xmlns:a16="http://schemas.microsoft.com/office/drawing/2014/main" id="{BFA7BCA4-3779-5843-9E3D-5A4DE2E2B081}"/>
              </a:ext>
            </a:extLst>
          </p:cNvPr>
          <p:cNvSpPr>
            <a:spLocks noGrp="1"/>
          </p:cNvSpPr>
          <p:nvPr>
            <p:ph type="ftr" sz="quarter" idx="11"/>
          </p:nvPr>
        </p:nvSpPr>
        <p:spPr/>
        <p:txBody>
          <a:bodyPr/>
          <a:lstStyle/>
          <a:p>
            <a:r>
              <a:rPr lang="en-US" dirty="0"/>
              <a:t>Copyright ©2023 UNTETHER AI Corp. Confidential</a:t>
            </a:r>
          </a:p>
        </p:txBody>
      </p:sp>
      <p:sp>
        <p:nvSpPr>
          <p:cNvPr id="8" name="Slide Number Placeholder 7">
            <a:extLst>
              <a:ext uri="{FF2B5EF4-FFF2-40B4-BE49-F238E27FC236}">
                <a16:creationId xmlns:a16="http://schemas.microsoft.com/office/drawing/2014/main" id="{EB7FBE9D-83A4-9E43-9AEB-278DEDEE5520}"/>
              </a:ext>
            </a:extLst>
          </p:cNvPr>
          <p:cNvSpPr>
            <a:spLocks noGrp="1"/>
          </p:cNvSpPr>
          <p:nvPr>
            <p:ph type="sldNum" sz="quarter" idx="12"/>
          </p:nvPr>
        </p:nvSpPr>
        <p:spPr/>
        <p:txBody>
          <a:bodyPr/>
          <a:lstStyle/>
          <a:p>
            <a:fld id="{C34267E0-219A-E149-9F0A-2549EF376775}" type="slidenum">
              <a:rPr lang="en-US" smtClean="0"/>
              <a:pPr/>
              <a:t>‹#›</a:t>
            </a:fld>
            <a:endParaRPr lang="en-US" dirty="0"/>
          </a:p>
        </p:txBody>
      </p:sp>
    </p:spTree>
    <p:extLst>
      <p:ext uri="{BB962C8B-B14F-4D97-AF65-F5344CB8AC3E}">
        <p14:creationId xmlns:p14="http://schemas.microsoft.com/office/powerpoint/2010/main" val="194103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4D20438-589A-A54D-87A7-9A0AB0168B24}"/>
              </a:ext>
            </a:extLst>
          </p:cNvPr>
          <p:cNvSpPr>
            <a:spLocks noGrp="1"/>
          </p:cNvSpPr>
          <p:nvPr>
            <p:ph type="dt" sz="half" idx="10"/>
          </p:nvPr>
        </p:nvSpPr>
        <p:spPr/>
        <p:txBody>
          <a:bodyPr/>
          <a:lstStyle/>
          <a:p>
            <a:fld id="{E3D6FC2B-B8ED-564D-84A2-A2CE1485F06E}" type="datetime1">
              <a:rPr lang="en-US" smtClean="0"/>
              <a:t>10/3/23</a:t>
            </a:fld>
            <a:endParaRPr lang="en-US" dirty="0"/>
          </a:p>
        </p:txBody>
      </p:sp>
      <p:sp>
        <p:nvSpPr>
          <p:cNvPr id="6" name="Footer Placeholder 5">
            <a:extLst>
              <a:ext uri="{FF2B5EF4-FFF2-40B4-BE49-F238E27FC236}">
                <a16:creationId xmlns:a16="http://schemas.microsoft.com/office/drawing/2014/main" id="{EABF8EC2-BB27-7947-9DB3-4E11B80539F7}"/>
              </a:ext>
            </a:extLst>
          </p:cNvPr>
          <p:cNvSpPr>
            <a:spLocks noGrp="1"/>
          </p:cNvSpPr>
          <p:nvPr>
            <p:ph type="ftr" sz="quarter" idx="11"/>
          </p:nvPr>
        </p:nvSpPr>
        <p:spPr/>
        <p:txBody>
          <a:bodyPr/>
          <a:lstStyle/>
          <a:p>
            <a:r>
              <a:rPr lang="en-US" dirty="0"/>
              <a:t>Copyright ©2023 UNTETHER AI Corp. Confidential</a:t>
            </a:r>
          </a:p>
        </p:txBody>
      </p:sp>
      <p:sp>
        <p:nvSpPr>
          <p:cNvPr id="7" name="Slide Number Placeholder 6">
            <a:extLst>
              <a:ext uri="{FF2B5EF4-FFF2-40B4-BE49-F238E27FC236}">
                <a16:creationId xmlns:a16="http://schemas.microsoft.com/office/drawing/2014/main" id="{BEF8E56B-59AD-774F-A833-D8EE459E2D51}"/>
              </a:ext>
            </a:extLst>
          </p:cNvPr>
          <p:cNvSpPr>
            <a:spLocks noGrp="1"/>
          </p:cNvSpPr>
          <p:nvPr>
            <p:ph type="sldNum" sz="quarter" idx="12"/>
          </p:nvPr>
        </p:nvSpPr>
        <p:spPr/>
        <p:txBody>
          <a:bodyPr/>
          <a:lstStyle/>
          <a:p>
            <a:fld id="{C34267E0-219A-E149-9F0A-2549EF376775}" type="slidenum">
              <a:rPr lang="en-US" smtClean="0"/>
              <a:pPr/>
              <a:t>‹#›</a:t>
            </a:fld>
            <a:endParaRPr lang="en-US" dirty="0"/>
          </a:p>
        </p:txBody>
      </p:sp>
    </p:spTree>
    <p:extLst>
      <p:ext uri="{BB962C8B-B14F-4D97-AF65-F5344CB8AC3E}">
        <p14:creationId xmlns:p14="http://schemas.microsoft.com/office/powerpoint/2010/main" val="26663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D289D90-EB7B-B843-B623-2179C7C3D49F}"/>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4" y="2"/>
            <a:ext cx="12192005" cy="6857997"/>
          </a:xfrm>
          <a:prstGeom prst="rect">
            <a:avLst/>
          </a:prstGeom>
        </p:spPr>
      </p:pic>
      <p:sp>
        <p:nvSpPr>
          <p:cNvPr id="3" name="Text Placeholder 2"/>
          <p:cNvSpPr>
            <a:spLocks noGrp="1"/>
          </p:cNvSpPr>
          <p:nvPr>
            <p:ph type="body" idx="1"/>
          </p:nvPr>
        </p:nvSpPr>
        <p:spPr>
          <a:xfrm>
            <a:off x="838200" y="1137948"/>
            <a:ext cx="10515600" cy="50390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Date Placeholder 3"/>
          <p:cNvSpPr>
            <a:spLocks noGrp="1"/>
          </p:cNvSpPr>
          <p:nvPr>
            <p:ph type="dt" sz="half" idx="2"/>
          </p:nvPr>
        </p:nvSpPr>
        <p:spPr>
          <a:xfrm>
            <a:off x="7098327" y="6522239"/>
            <a:ext cx="2743200" cy="199236"/>
          </a:xfrm>
          <a:prstGeom prst="rect">
            <a:avLst/>
          </a:prstGeom>
        </p:spPr>
        <p:txBody>
          <a:bodyPr vert="horz" lIns="91440" tIns="45720" rIns="91440" bIns="45720" rtlCol="0" anchor="ctr"/>
          <a:lstStyle>
            <a:lvl1pPr algn="l">
              <a:defRPr sz="933">
                <a:solidFill>
                  <a:schemeClr val="bg1"/>
                </a:solidFill>
              </a:defRPr>
            </a:lvl1pPr>
          </a:lstStyle>
          <a:p>
            <a:fld id="{ABF4097D-56F6-B84F-B9CB-C3BB6291C7A7}" type="datetime1">
              <a:rPr lang="en-US" smtClean="0"/>
              <a:t>10/3/23</a:t>
            </a:fld>
            <a:endParaRPr lang="en-US" dirty="0"/>
          </a:p>
        </p:txBody>
      </p:sp>
      <p:sp>
        <p:nvSpPr>
          <p:cNvPr id="6" name="Slide Number Placeholder 5"/>
          <p:cNvSpPr>
            <a:spLocks noGrp="1"/>
          </p:cNvSpPr>
          <p:nvPr>
            <p:ph type="sldNum" sz="quarter" idx="4"/>
          </p:nvPr>
        </p:nvSpPr>
        <p:spPr>
          <a:xfrm>
            <a:off x="11138916" y="6493077"/>
            <a:ext cx="673608" cy="228399"/>
          </a:xfrm>
          <a:prstGeom prst="rect">
            <a:avLst/>
          </a:prstGeom>
        </p:spPr>
        <p:txBody>
          <a:bodyPr vert="horz" lIns="91440" tIns="45720" rIns="91440" bIns="45720" rtlCol="0" anchor="ctr"/>
          <a:lstStyle>
            <a:lvl1pPr algn="r">
              <a:defRPr sz="933">
                <a:solidFill>
                  <a:schemeClr val="bg1"/>
                </a:solidFill>
              </a:defRPr>
            </a:lvl1pPr>
          </a:lstStyle>
          <a:p>
            <a:fld id="{C34267E0-219A-E149-9F0A-2549EF376775}" type="slidenum">
              <a:rPr lang="en-US" smtClean="0"/>
              <a:pPr/>
              <a:t>‹#›</a:t>
            </a:fld>
            <a:endParaRPr lang="en-US" dirty="0"/>
          </a:p>
        </p:txBody>
      </p:sp>
      <p:sp>
        <p:nvSpPr>
          <p:cNvPr id="7" name="Title Placeholder 6">
            <a:extLst>
              <a:ext uri="{FF2B5EF4-FFF2-40B4-BE49-F238E27FC236}">
                <a16:creationId xmlns:a16="http://schemas.microsoft.com/office/drawing/2014/main" id="{79D359AD-C0D3-E345-AE73-449DF81656D8}"/>
              </a:ext>
            </a:extLst>
          </p:cNvPr>
          <p:cNvSpPr>
            <a:spLocks noGrp="1"/>
          </p:cNvSpPr>
          <p:nvPr>
            <p:ph type="title"/>
          </p:nvPr>
        </p:nvSpPr>
        <p:spPr>
          <a:xfrm>
            <a:off x="838200" y="168129"/>
            <a:ext cx="10515600" cy="633559"/>
          </a:xfrm>
          <a:prstGeom prst="rect">
            <a:avLst/>
          </a:prstGeom>
        </p:spPr>
        <p:txBody>
          <a:bodyPr vert="horz" lIns="91440" tIns="45720" rIns="91440" bIns="45720" rtlCol="0" anchor="ctr">
            <a:normAutofit/>
          </a:bodyPr>
          <a:lstStyle/>
          <a:p>
            <a:r>
              <a:rPr lang="en-US" dirty="0"/>
              <a:t>Click to edit Master title style</a:t>
            </a:r>
          </a:p>
        </p:txBody>
      </p:sp>
      <p:pic>
        <p:nvPicPr>
          <p:cNvPr id="9" name="Picture 8">
            <a:extLst>
              <a:ext uri="{FF2B5EF4-FFF2-40B4-BE49-F238E27FC236}">
                <a16:creationId xmlns:a16="http://schemas.microsoft.com/office/drawing/2014/main" id="{1B5EC0AD-816C-1942-9230-9CB71C7CAA28}"/>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752960" y="6508387"/>
            <a:ext cx="775907" cy="226936"/>
          </a:xfrm>
          <a:prstGeom prst="rect">
            <a:avLst/>
          </a:prstGeom>
        </p:spPr>
      </p:pic>
      <p:sp>
        <p:nvSpPr>
          <p:cNvPr id="12" name="Footer Placeholder 10">
            <a:extLst>
              <a:ext uri="{FF2B5EF4-FFF2-40B4-BE49-F238E27FC236}">
                <a16:creationId xmlns:a16="http://schemas.microsoft.com/office/drawing/2014/main" id="{727E9B24-63D7-C444-BF31-F74EC0EAD799}"/>
              </a:ext>
            </a:extLst>
          </p:cNvPr>
          <p:cNvSpPr>
            <a:spLocks noGrp="1"/>
          </p:cNvSpPr>
          <p:nvPr>
            <p:ph type="ftr" sz="quarter" idx="3"/>
          </p:nvPr>
        </p:nvSpPr>
        <p:spPr>
          <a:xfrm>
            <a:off x="1528867" y="6522720"/>
            <a:ext cx="4114800" cy="199813"/>
          </a:xfrm>
          <a:prstGeom prst="rect">
            <a:avLst/>
          </a:prstGeom>
        </p:spPr>
        <p:txBody>
          <a:bodyPr anchor="ctr"/>
          <a:lstStyle>
            <a:lvl1pPr>
              <a:defRPr sz="933">
                <a:solidFill>
                  <a:schemeClr val="bg1"/>
                </a:solidFill>
              </a:defRPr>
            </a:lvl1pPr>
          </a:lstStyle>
          <a:p>
            <a:r>
              <a:rPr lang="en-US" dirty="0"/>
              <a:t>Copyright ©2023 UNTETHER AI Corp. Confidential</a:t>
            </a:r>
          </a:p>
        </p:txBody>
      </p:sp>
    </p:spTree>
    <p:extLst>
      <p:ext uri="{BB962C8B-B14F-4D97-AF65-F5344CB8AC3E}">
        <p14:creationId xmlns:p14="http://schemas.microsoft.com/office/powerpoint/2010/main" val="2711179456"/>
      </p:ext>
    </p:extLst>
  </p:cSld>
  <p:clrMap bg1="lt1" tx1="dk1" bg2="lt2" tx2="dk2" accent1="accent1" accent2="accent2" accent3="accent3" accent4="accent4" accent5="accent5" accent6="accent6" hlink="hlink" folHlink="folHlink"/>
  <p:sldLayoutIdLst>
    <p:sldLayoutId id="2147483680" r:id="rId1"/>
    <p:sldLayoutId id="2147483679" r:id="rId2"/>
    <p:sldLayoutId id="2147483682" r:id="rId3"/>
    <p:sldLayoutId id="2147483687" r:id="rId4"/>
    <p:sldLayoutId id="2147483686" r:id="rId5"/>
    <p:sldLayoutId id="2147483688" r:id="rId6"/>
    <p:sldLayoutId id="2147483689" r:id="rId7"/>
    <p:sldLayoutId id="2147483690" r:id="rId8"/>
    <p:sldLayoutId id="2147483691" r:id="rId9"/>
    <p:sldLayoutId id="2147483692" r:id="rId10"/>
    <p:sldLayoutId id="2147483693" r:id="rId11"/>
  </p:sldLayoutIdLst>
  <p:hf hdr="0" dt="0"/>
  <p:txStyles>
    <p:titleStyle>
      <a:lvl1pPr algn="l" defTabSz="914377" rtl="0" eaLnBrk="1" latinLnBrk="0" hangingPunct="1">
        <a:lnSpc>
          <a:spcPct val="90000"/>
        </a:lnSpc>
        <a:spcBef>
          <a:spcPct val="0"/>
        </a:spcBef>
        <a:buNone/>
        <a:defRPr sz="3200" kern="1200">
          <a:solidFill>
            <a:schemeClr val="accent3"/>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b="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Wingdings" pitchFamily="2" charset="2"/>
        <a:buChar char="§"/>
        <a:defRPr sz="2133"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Wingdings" pitchFamily="2" charset="2"/>
        <a:buChar char="§"/>
        <a:defRPr sz="1867"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Wingdings" pitchFamily="2" charset="2"/>
        <a:buChar char="§"/>
        <a:defRPr sz="16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Wingdings" pitchFamily="2" charset="2"/>
        <a:buChar char="§"/>
        <a:defRPr sz="1467"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Wingdings" pitchFamily="2" charset="2"/>
        <a:buChar char="§"/>
        <a:defRPr sz="12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hyperlink" Target="https://ieeexplore.ieee.org/document/9365766"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2.emf"/><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3.emf"/><Relationship Id="rId5" Type="http://schemas.openxmlformats.org/officeDocument/2006/relationships/image" Target="../media/image21.emf"/><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0052D-DE5F-2B49-B614-2F6072A2E310}"/>
              </a:ext>
            </a:extLst>
          </p:cNvPr>
          <p:cNvSpPr>
            <a:spLocks noGrp="1"/>
          </p:cNvSpPr>
          <p:nvPr>
            <p:ph type="ctrTitle"/>
          </p:nvPr>
        </p:nvSpPr>
        <p:spPr>
          <a:xfrm>
            <a:off x="681392" y="5633575"/>
            <a:ext cx="9144000" cy="647381"/>
          </a:xfrm>
        </p:spPr>
        <p:txBody>
          <a:bodyPr>
            <a:normAutofit fontScale="90000"/>
          </a:bodyPr>
          <a:lstStyle/>
          <a:p>
            <a:r>
              <a:rPr lang="en-US" dirty="0"/>
              <a:t>Overcoming the Cost of Data Movement in AI Inference</a:t>
            </a:r>
            <a:br>
              <a:rPr lang="en-US" dirty="0"/>
            </a:br>
            <a:r>
              <a:rPr lang="en-US" dirty="0"/>
              <a:t>Arun Iyengar, CEO</a:t>
            </a:r>
            <a:br>
              <a:rPr lang="en-US" dirty="0"/>
            </a:br>
            <a:r>
              <a:rPr lang="en-US" dirty="0"/>
              <a:t>SC23</a:t>
            </a:r>
          </a:p>
        </p:txBody>
      </p:sp>
    </p:spTree>
    <p:extLst>
      <p:ext uri="{BB962C8B-B14F-4D97-AF65-F5344CB8AC3E}">
        <p14:creationId xmlns:p14="http://schemas.microsoft.com/office/powerpoint/2010/main" val="3413604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itle 1"/>
          <p:cNvSpPr txBox="1">
            <a:spLocks noGrp="1"/>
          </p:cNvSpPr>
          <p:nvPr>
            <p:ph type="title"/>
          </p:nvPr>
        </p:nvSpPr>
        <p:spPr>
          <a:xfrm>
            <a:off x="838200" y="192488"/>
            <a:ext cx="10515600" cy="772825"/>
          </a:xfrm>
          <a:prstGeom prst="rect">
            <a:avLst/>
          </a:prstGeom>
        </p:spPr>
        <p:txBody>
          <a:bodyPr/>
          <a:lstStyle/>
          <a:p>
            <a:r>
              <a:rPr dirty="0"/>
              <a:t>Efficiency is a First-Order Design Goal</a:t>
            </a:r>
          </a:p>
        </p:txBody>
      </p:sp>
      <p:sp>
        <p:nvSpPr>
          <p:cNvPr id="163" name="Content Placeholder 2"/>
          <p:cNvSpPr txBox="1">
            <a:spLocks noGrp="1"/>
          </p:cNvSpPr>
          <p:nvPr>
            <p:ph type="body" idx="1"/>
          </p:nvPr>
        </p:nvSpPr>
        <p:spPr>
          <a:xfrm>
            <a:off x="9788" y="1082663"/>
            <a:ext cx="10515600" cy="5039016"/>
          </a:xfrm>
          <a:prstGeom prst="rect">
            <a:avLst/>
          </a:prstGeom>
        </p:spPr>
        <p:txBody>
          <a:bodyPr/>
          <a:lstStyle/>
          <a:p>
            <a:pPr marL="342900" indent="-342900">
              <a:buSzPct val="100000"/>
              <a:buFont typeface="Arial"/>
              <a:buChar char="•"/>
            </a:pPr>
            <a:r>
              <a:rPr dirty="0"/>
              <a:t>Datacenters consume 1-</a:t>
            </a:r>
            <a:r>
              <a:rPr lang="en-US" dirty="0"/>
              <a:t>1.5</a:t>
            </a:r>
            <a:r>
              <a:rPr dirty="0"/>
              <a:t>% of the world’s power today</a:t>
            </a:r>
            <a:r>
              <a:rPr lang="en-US" baseline="30000" dirty="0"/>
              <a:t>1</a:t>
            </a:r>
            <a:endParaRPr dirty="0"/>
          </a:p>
          <a:p>
            <a:pPr marL="1028683" lvl="1" indent="-342900">
              <a:spcBef>
                <a:spcPts val="500"/>
              </a:spcBef>
              <a:buFont typeface="Arial"/>
              <a:buChar char="•"/>
              <a:defRPr sz="2100"/>
            </a:pPr>
            <a:r>
              <a:rPr dirty="0"/>
              <a:t>Generating </a:t>
            </a:r>
            <a:r>
              <a:rPr lang="en-US" dirty="0"/>
              <a:t>300</a:t>
            </a:r>
            <a:r>
              <a:rPr dirty="0"/>
              <a:t> metric tons of CO2 emissions</a:t>
            </a:r>
            <a:r>
              <a:rPr lang="en-US" dirty="0"/>
              <a:t> per year</a:t>
            </a:r>
          </a:p>
          <a:p>
            <a:pPr marL="1028683" lvl="1" indent="-342900">
              <a:spcBef>
                <a:spcPts val="500"/>
              </a:spcBef>
              <a:buFont typeface="Arial"/>
              <a:buChar char="•"/>
              <a:defRPr sz="2100"/>
            </a:pPr>
            <a:r>
              <a:rPr lang="en-US" dirty="0"/>
              <a:t>Expecting a 2-4x increase in percentage of global power by 2030</a:t>
            </a:r>
            <a:r>
              <a:rPr lang="en-US" baseline="30000" dirty="0"/>
              <a:t>2</a:t>
            </a:r>
          </a:p>
          <a:p>
            <a:pPr marL="685783" lvl="1" indent="0">
              <a:spcBef>
                <a:spcPts val="500"/>
              </a:spcBef>
              <a:buNone/>
              <a:defRPr sz="2100"/>
            </a:pPr>
            <a:endParaRPr dirty="0"/>
          </a:p>
          <a:p>
            <a:pPr marL="342900" indent="-342900">
              <a:buSzPct val="100000"/>
              <a:buFont typeface="Arial"/>
              <a:buChar char="•"/>
            </a:pPr>
            <a:endParaRPr lang="en-US" dirty="0"/>
          </a:p>
          <a:p>
            <a:pPr marL="342900" indent="-342900">
              <a:buSzPct val="100000"/>
              <a:buFont typeface="Arial"/>
              <a:buChar char="•"/>
            </a:pPr>
            <a:r>
              <a:rPr dirty="0"/>
              <a:t>We need a more </a:t>
            </a:r>
            <a:r>
              <a:rPr dirty="0">
                <a:solidFill>
                  <a:schemeClr val="accent1"/>
                </a:solidFill>
              </a:rPr>
              <a:t>energy centric </a:t>
            </a:r>
            <a:r>
              <a:rPr dirty="0"/>
              <a:t>approach to designing processors, boards, servers, and datacenters</a:t>
            </a:r>
            <a:r>
              <a:rPr lang="en-US" dirty="0"/>
              <a:t>, particularly for artificial intelligence</a:t>
            </a:r>
          </a:p>
          <a:p>
            <a:pPr marL="342900" indent="-342900">
              <a:buSzPct val="100000"/>
              <a:buFont typeface="Arial"/>
              <a:buChar char="•"/>
            </a:pPr>
            <a:endParaRPr lang="en-US" dirty="0"/>
          </a:p>
          <a:p>
            <a:pPr marL="342900" indent="-342900">
              <a:buSzPct val="100000"/>
              <a:buFont typeface="Arial"/>
              <a:buChar char="•"/>
            </a:pPr>
            <a:endParaRPr lang="en-US" dirty="0"/>
          </a:p>
          <a:p>
            <a:pPr marL="342900" indent="-342900">
              <a:buSzPct val="100000"/>
              <a:buFont typeface="Arial"/>
              <a:buChar char="•"/>
            </a:pPr>
            <a:r>
              <a:rPr dirty="0"/>
              <a:t>Attack the chief culprit: data movement</a:t>
            </a:r>
          </a:p>
          <a:p>
            <a:pPr marL="1028683" lvl="1" indent="-342900">
              <a:spcBef>
                <a:spcPts val="500"/>
              </a:spcBef>
              <a:buFont typeface="Arial"/>
              <a:buChar char="•"/>
              <a:defRPr sz="2100"/>
            </a:pPr>
            <a:r>
              <a:rPr dirty="0"/>
              <a:t>This is particularly true in neural net inference</a:t>
            </a:r>
          </a:p>
        </p:txBody>
      </p:sp>
      <p:sp>
        <p:nvSpPr>
          <p:cNvPr id="164" name="Slide Number Placeholder 4"/>
          <p:cNvSpPr txBox="1">
            <a:spLocks noGrp="1"/>
          </p:cNvSpPr>
          <p:nvPr>
            <p:ph type="sldNum" sz="quarter" idx="2"/>
          </p:nvPr>
        </p:nvSpPr>
        <p:spPr>
          <a:xfrm>
            <a:off x="11581247" y="6499926"/>
            <a:ext cx="231277" cy="214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09584"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FFFFFF"/>
                </a:solidFill>
                <a:effectLst/>
                <a:uFillTx/>
                <a:latin typeface="Arial"/>
                <a:ea typeface="Arial"/>
                <a:cs typeface="Arial"/>
                <a:sym typeface="Arial"/>
              </a:defRPr>
            </a:lvl1pPr>
            <a:lvl2pPr marL="0" marR="0" indent="609584"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2pPr>
            <a:lvl3pPr marL="0" marR="0" indent="1219169"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3pPr>
            <a:lvl4pPr marL="0" marR="0" indent="1828754"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4pPr>
            <a:lvl5pPr marL="0" marR="0" indent="2438338"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5pPr>
            <a:lvl6pPr marL="0" marR="0" indent="3047924"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6pPr>
            <a:lvl7pPr marL="0" marR="0" indent="3657508"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7pPr>
            <a:lvl8pPr marL="0" marR="0" indent="4267093"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8pPr>
            <a:lvl9pPr marL="0" marR="0" indent="4876677"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9pPr>
          </a:lstStyle>
          <a:p>
            <a:fld id="{86CB4B4D-7CA3-9044-876B-883B54F8677D}" type="slidenum">
              <a:rPr lang="en-US" smtClean="0"/>
              <a:pPr/>
              <a:t>10</a:t>
            </a:fld>
            <a:endParaRPr dirty="0">
              <a:solidFill>
                <a:schemeClr val="tx1"/>
              </a:solidFill>
            </a:endParaRPr>
          </a:p>
        </p:txBody>
      </p:sp>
      <p:sp>
        <p:nvSpPr>
          <p:cNvPr id="2" name="TextBox 1">
            <a:extLst>
              <a:ext uri="{FF2B5EF4-FFF2-40B4-BE49-F238E27FC236}">
                <a16:creationId xmlns:a16="http://schemas.microsoft.com/office/drawing/2014/main" id="{415B39E2-7C12-68C8-65A2-0C1D8ABA4D95}"/>
              </a:ext>
            </a:extLst>
          </p:cNvPr>
          <p:cNvSpPr txBox="1"/>
          <p:nvPr/>
        </p:nvSpPr>
        <p:spPr>
          <a:xfrm>
            <a:off x="838200" y="5798695"/>
            <a:ext cx="586634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kumimoji="0" lang="en-US" sz="1200" i="0" u="none" strike="noStrike" cap="none" spc="0" normalizeH="0" baseline="0" dirty="0">
                <a:ln>
                  <a:noFill/>
                </a:ln>
                <a:solidFill>
                  <a:schemeClr val="bg1"/>
                </a:solidFill>
                <a:effectLst/>
                <a:uFillTx/>
                <a:latin typeface="+mj-ea"/>
                <a:ea typeface="+mj-ea"/>
                <a:cs typeface="Arial"/>
                <a:sym typeface="Arial"/>
              </a:rPr>
              <a:t>1. International Energy Agency: </a:t>
            </a:r>
            <a:r>
              <a:rPr lang="en-US" sz="1200" i="0" u="none" strike="noStrike" dirty="0">
                <a:solidFill>
                  <a:schemeClr val="bg1"/>
                </a:solidFill>
                <a:effectLst/>
                <a:latin typeface="+mj-ea"/>
                <a:ea typeface="+mj-ea"/>
              </a:rPr>
              <a:t>Data </a:t>
            </a:r>
            <a:r>
              <a:rPr lang="en-US" sz="1200" i="0" u="none" strike="noStrike" dirty="0" err="1">
                <a:solidFill>
                  <a:schemeClr val="bg1"/>
                </a:solidFill>
                <a:effectLst/>
                <a:latin typeface="+mj-ea"/>
                <a:ea typeface="+mj-ea"/>
              </a:rPr>
              <a:t>Centres</a:t>
            </a:r>
            <a:r>
              <a:rPr lang="en-US" sz="1200" i="0" u="none" strike="noStrike" dirty="0">
                <a:solidFill>
                  <a:schemeClr val="bg1"/>
                </a:solidFill>
                <a:effectLst/>
                <a:latin typeface="+mj-ea"/>
                <a:ea typeface="+mj-ea"/>
              </a:rPr>
              <a:t> and Data Transmission Networks, 2022 </a:t>
            </a:r>
            <a:br>
              <a:rPr lang="en-US" sz="1200" i="0" u="none" strike="noStrike" dirty="0">
                <a:solidFill>
                  <a:schemeClr val="bg1"/>
                </a:solidFill>
                <a:effectLst/>
                <a:latin typeface="+mj-ea"/>
                <a:ea typeface="+mj-ea"/>
              </a:rPr>
            </a:br>
            <a:r>
              <a:rPr lang="en-US" sz="1200" i="0" u="none" strike="noStrike" dirty="0">
                <a:solidFill>
                  <a:schemeClr val="bg1"/>
                </a:solidFill>
                <a:effectLst/>
                <a:latin typeface="+mj-ea"/>
                <a:ea typeface="+mj-ea"/>
              </a:rPr>
              <a:t>2. New perspectives on internet electricity use in 2030, Anders S.G. Andrae, 2020</a:t>
            </a:r>
          </a:p>
          <a:p>
            <a:endParaRPr lang="en-US" sz="1200" i="0" u="none" strike="noStrike" dirty="0">
              <a:solidFill>
                <a:schemeClr val="bg1"/>
              </a:solidFill>
              <a:effectLst/>
              <a:latin typeface="+mj-ea"/>
              <a:ea typeface="+mj-ea"/>
            </a:endParaRPr>
          </a:p>
        </p:txBody>
      </p:sp>
      <p:sp>
        <p:nvSpPr>
          <p:cNvPr id="4" name="Footer Placeholder 15">
            <a:extLst>
              <a:ext uri="{FF2B5EF4-FFF2-40B4-BE49-F238E27FC236}">
                <a16:creationId xmlns:a16="http://schemas.microsoft.com/office/drawing/2014/main" id="{8F98BAC1-F228-ED53-0CFF-94025ADD830E}"/>
              </a:ext>
            </a:extLst>
          </p:cNvPr>
          <p:cNvSpPr>
            <a:spLocks noGrp="1"/>
          </p:cNvSpPr>
          <p:nvPr>
            <p:ph type="ftr" sz="quarter" idx="11"/>
          </p:nvPr>
        </p:nvSpPr>
        <p:spPr>
          <a:xfrm>
            <a:off x="1528867" y="6522720"/>
            <a:ext cx="4114800" cy="199813"/>
          </a:xfrm>
        </p:spPr>
        <p:txBody>
          <a:bodyPr/>
          <a:lstStyle/>
          <a:p>
            <a:pPr defTabSz="609570"/>
            <a:r>
              <a:rPr lang="en-US" kern="1200" dirty="0">
                <a:solidFill>
                  <a:srgbClr val="FFFFFF"/>
                </a:solidFill>
                <a:ea typeface="+mn-ea"/>
                <a:cs typeface="+mn-cs"/>
              </a:rPr>
              <a:t>Copyright © 2023 UNTETHER AI Corp. Confidential</a:t>
            </a:r>
          </a:p>
        </p:txBody>
      </p:sp>
      <p:pic>
        <p:nvPicPr>
          <p:cNvPr id="5" name="Picture 4" descr="A screen shot of a computer&#10;&#10;Description automatically generated">
            <a:extLst>
              <a:ext uri="{FF2B5EF4-FFF2-40B4-BE49-F238E27FC236}">
                <a16:creationId xmlns:a16="http://schemas.microsoft.com/office/drawing/2014/main" id="{19FDB139-18F4-9AAD-DABB-36E8E9C32251}"/>
              </a:ext>
            </a:extLst>
          </p:cNvPr>
          <p:cNvPicPr>
            <a:picLocks noChangeAspect="1"/>
          </p:cNvPicPr>
          <p:nvPr/>
        </p:nvPicPr>
        <p:blipFill>
          <a:blip r:embed="rId3"/>
          <a:stretch>
            <a:fillRect/>
          </a:stretch>
        </p:blipFill>
        <p:spPr>
          <a:xfrm>
            <a:off x="7651994" y="4011196"/>
            <a:ext cx="4355916" cy="2272155"/>
          </a:xfrm>
          <a:prstGeom prst="rect">
            <a:avLst/>
          </a:prstGeom>
        </p:spPr>
      </p:pic>
      <p:pic>
        <p:nvPicPr>
          <p:cNvPr id="7" name="Picture 6" descr="Illuminated server room panel">
            <a:extLst>
              <a:ext uri="{FF2B5EF4-FFF2-40B4-BE49-F238E27FC236}">
                <a16:creationId xmlns:a16="http://schemas.microsoft.com/office/drawing/2014/main" id="{4A370B8A-CAF1-1934-C008-77F179978093}"/>
              </a:ext>
            </a:extLst>
          </p:cNvPr>
          <p:cNvPicPr>
            <a:picLocks noChangeAspect="1"/>
          </p:cNvPicPr>
          <p:nvPr/>
        </p:nvPicPr>
        <p:blipFill>
          <a:blip r:embed="rId4"/>
          <a:stretch>
            <a:fillRect/>
          </a:stretch>
        </p:blipFill>
        <p:spPr>
          <a:xfrm>
            <a:off x="9141604" y="841888"/>
            <a:ext cx="2767567" cy="184324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350C3C-6FD0-E29E-6B9D-719641EDC2C7}"/>
              </a:ext>
            </a:extLst>
          </p:cNvPr>
          <p:cNvSpPr>
            <a:spLocks noGrp="1"/>
          </p:cNvSpPr>
          <p:nvPr>
            <p:ph type="title"/>
          </p:nvPr>
        </p:nvSpPr>
        <p:spPr/>
        <p:txBody>
          <a:bodyPr/>
          <a:lstStyle/>
          <a:p>
            <a:r>
              <a:rPr lang="en-US" dirty="0"/>
              <a:t>Most Energy is Spent Moving Data</a:t>
            </a:r>
          </a:p>
        </p:txBody>
      </p:sp>
      <p:sp>
        <p:nvSpPr>
          <p:cNvPr id="11" name="Content Placeholder 10">
            <a:extLst>
              <a:ext uri="{FF2B5EF4-FFF2-40B4-BE49-F238E27FC236}">
                <a16:creationId xmlns:a16="http://schemas.microsoft.com/office/drawing/2014/main" id="{377B633F-01A9-0548-A924-AD5BEE313CCF}"/>
              </a:ext>
            </a:extLst>
          </p:cNvPr>
          <p:cNvSpPr>
            <a:spLocks noGrp="1"/>
          </p:cNvSpPr>
          <p:nvPr>
            <p:ph idx="4294967295"/>
          </p:nvPr>
        </p:nvSpPr>
        <p:spPr>
          <a:xfrm>
            <a:off x="838200" y="1882071"/>
            <a:ext cx="3822700" cy="4284875"/>
          </a:xfrm>
          <a:noFill/>
        </p:spPr>
        <p:txBody>
          <a:bodyPr>
            <a:normAutofit/>
          </a:bodyPr>
          <a:lstStyle/>
          <a:p>
            <a:endParaRPr lang="en-US" sz="2000" dirty="0"/>
          </a:p>
          <a:p>
            <a:r>
              <a:rPr lang="en-US" sz="2000" dirty="0"/>
              <a:t>In GPUs/CPUs, computation is consistently a </a:t>
            </a:r>
            <a:r>
              <a:rPr lang="en-US" sz="2000" b="1" dirty="0"/>
              <a:t>small fraction </a:t>
            </a:r>
            <a:r>
              <a:rPr lang="en-US" sz="2000" dirty="0"/>
              <a:t>of energy expended compared to data movement</a:t>
            </a:r>
          </a:p>
          <a:p>
            <a:endParaRPr lang="en-US" sz="2000" dirty="0"/>
          </a:p>
          <a:p>
            <a:r>
              <a:rPr lang="en-US" sz="2000" dirty="0"/>
              <a:t>Every clock cycle spent moving data from memory </a:t>
            </a:r>
            <a:r>
              <a:rPr lang="en-US" sz="2000" b="1" dirty="0"/>
              <a:t>introduces latency </a:t>
            </a:r>
            <a:r>
              <a:rPr lang="en-US" sz="2000" dirty="0"/>
              <a:t>and</a:t>
            </a:r>
            <a:r>
              <a:rPr lang="en-US" sz="2000" b="1" dirty="0"/>
              <a:t> increases power</a:t>
            </a:r>
          </a:p>
          <a:p>
            <a:endParaRPr lang="en-US" sz="2000" b="1" dirty="0"/>
          </a:p>
          <a:p>
            <a:endParaRPr lang="en-US" sz="2000" b="1" dirty="0"/>
          </a:p>
          <a:p>
            <a:r>
              <a:rPr lang="en-US" sz="1200" dirty="0"/>
              <a:t>Source for graphic: TSMC </a:t>
            </a:r>
            <a:r>
              <a:rPr lang="en-US" sz="1200" dirty="0">
                <a:solidFill>
                  <a:schemeClr val="bg1"/>
                </a:solidFill>
                <a:hlinkClick r:id="rId3">
                  <a:extLst>
                    <a:ext uri="{A12FA001-AC4F-418D-AE19-62706E023703}">
                      <ahyp:hlinkClr xmlns:ahyp="http://schemas.microsoft.com/office/drawing/2018/hyperlinkcolor" val="tx"/>
                    </a:ext>
                  </a:extLst>
                </a:hlinkClick>
              </a:rPr>
              <a:t>https://ieeexplore.ieee.org/document/9365766</a:t>
            </a:r>
            <a:r>
              <a:rPr lang="en-US" sz="1200" dirty="0">
                <a:solidFill>
                  <a:schemeClr val="bg1"/>
                </a:solidFill>
              </a:rPr>
              <a:t> </a:t>
            </a:r>
          </a:p>
        </p:txBody>
      </p:sp>
      <p:pic>
        <p:nvPicPr>
          <p:cNvPr id="5122" name="Picture 2" descr="energy estimation, memory">
            <a:extLst>
              <a:ext uri="{FF2B5EF4-FFF2-40B4-BE49-F238E27FC236}">
                <a16:creationId xmlns:a16="http://schemas.microsoft.com/office/drawing/2014/main" id="{C8D4A9C8-F2D2-1742-A782-D33BD8AB1F4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110716" y="1882072"/>
            <a:ext cx="6596652" cy="4284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0D66D7B-A051-4B4C-BF7E-17C10F8A09F5}"/>
              </a:ext>
            </a:extLst>
          </p:cNvPr>
          <p:cNvSpPr txBox="1"/>
          <p:nvPr/>
        </p:nvSpPr>
        <p:spPr>
          <a:xfrm>
            <a:off x="10443411" y="2518611"/>
            <a:ext cx="184731" cy="461665"/>
          </a:xfrm>
          <a:prstGeom prst="rect">
            <a:avLst/>
          </a:prstGeom>
          <a:noFill/>
        </p:spPr>
        <p:txBody>
          <a:bodyPr wrap="none" rtlCol="0">
            <a:spAutoFit/>
          </a:bodyPr>
          <a:lstStyle/>
          <a:p>
            <a:pPr algn="l"/>
            <a:endParaRPr lang="en-US" dirty="0">
              <a:solidFill>
                <a:schemeClr val="bg1"/>
              </a:solidFill>
            </a:endParaRPr>
          </a:p>
        </p:txBody>
      </p:sp>
      <p:sp>
        <p:nvSpPr>
          <p:cNvPr id="2" name="TextBox 1">
            <a:extLst>
              <a:ext uri="{FF2B5EF4-FFF2-40B4-BE49-F238E27FC236}">
                <a16:creationId xmlns:a16="http://schemas.microsoft.com/office/drawing/2014/main" id="{CB955E64-2DB9-AF43-812B-CB8F7804E9B1}"/>
              </a:ext>
            </a:extLst>
          </p:cNvPr>
          <p:cNvSpPr txBox="1"/>
          <p:nvPr/>
        </p:nvSpPr>
        <p:spPr>
          <a:xfrm>
            <a:off x="5865458" y="1105032"/>
            <a:ext cx="5087167" cy="707886"/>
          </a:xfrm>
          <a:prstGeom prst="rect">
            <a:avLst/>
          </a:prstGeom>
          <a:noFill/>
        </p:spPr>
        <p:txBody>
          <a:bodyPr wrap="square" rtlCol="0">
            <a:spAutoFit/>
          </a:bodyPr>
          <a:lstStyle/>
          <a:p>
            <a:pPr algn="ctr"/>
            <a:r>
              <a:rPr lang="en-US" sz="2000" dirty="0">
                <a:solidFill>
                  <a:schemeClr val="bg1"/>
                </a:solidFill>
              </a:rPr>
              <a:t>A Per-Layer Breakdown of Energy Consumption in a Deep Neural Network</a:t>
            </a:r>
          </a:p>
        </p:txBody>
      </p:sp>
      <p:sp>
        <p:nvSpPr>
          <p:cNvPr id="3" name="Slide Number Placeholder 2">
            <a:extLst>
              <a:ext uri="{FF2B5EF4-FFF2-40B4-BE49-F238E27FC236}">
                <a16:creationId xmlns:a16="http://schemas.microsoft.com/office/drawing/2014/main" id="{199C9CF3-4817-0A9F-7D09-11736017F954}"/>
              </a:ext>
            </a:extLst>
          </p:cNvPr>
          <p:cNvSpPr>
            <a:spLocks noGrp="1"/>
          </p:cNvSpPr>
          <p:nvPr>
            <p:ph type="sldNum" sz="quarter" idx="12"/>
          </p:nvPr>
        </p:nvSpPr>
        <p:spPr>
          <a:xfrm>
            <a:off x="11138916" y="6493077"/>
            <a:ext cx="673608" cy="228399"/>
          </a:xfrm>
          <a:prstGeom prst="rect">
            <a:avLst/>
          </a:prstGeom>
        </p:spPr>
        <p:txBody>
          <a:bodyPr vert="horz" lIns="91440" tIns="45720" rIns="91440" bIns="45720" rtlCol="0" anchor="ctr"/>
          <a:lstStyle>
            <a:defPPr>
              <a:defRPr lang="en-US"/>
            </a:defPPr>
            <a:lvl1pPr marL="0" algn="r" defTabSz="609585" rtl="0" eaLnBrk="1" latinLnBrk="0" hangingPunct="1">
              <a:defRPr sz="933"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C34267E0-219A-E149-9F0A-2549EF376775}" type="slidenum">
              <a:rPr lang="en-US" smtClean="0"/>
              <a:pPr/>
              <a:t>11</a:t>
            </a:fld>
            <a:endParaRPr lang="en-US" dirty="0"/>
          </a:p>
        </p:txBody>
      </p:sp>
      <p:sp>
        <p:nvSpPr>
          <p:cNvPr id="4" name="Footer Placeholder 3">
            <a:extLst>
              <a:ext uri="{FF2B5EF4-FFF2-40B4-BE49-F238E27FC236}">
                <a16:creationId xmlns:a16="http://schemas.microsoft.com/office/drawing/2014/main" id="{3BF57053-552F-882E-9CDA-E04BF456AA6C}"/>
              </a:ext>
            </a:extLst>
          </p:cNvPr>
          <p:cNvSpPr>
            <a:spLocks noGrp="1"/>
          </p:cNvSpPr>
          <p:nvPr>
            <p:ph type="ftr" sz="quarter" idx="11"/>
          </p:nvPr>
        </p:nvSpPr>
        <p:spPr>
          <a:xfrm>
            <a:off x="1528867" y="6522720"/>
            <a:ext cx="4114800" cy="199813"/>
          </a:xfrm>
        </p:spPr>
        <p:txBody>
          <a:bodyPr/>
          <a:lstStyle/>
          <a:p>
            <a:r>
              <a:rPr lang="en-US" dirty="0"/>
              <a:t>Copyright ©2023 UNTETHER AI Corp. Confidential</a:t>
            </a:r>
          </a:p>
        </p:txBody>
      </p:sp>
    </p:spTree>
    <p:extLst>
      <p:ext uri="{BB962C8B-B14F-4D97-AF65-F5344CB8AC3E}">
        <p14:creationId xmlns:p14="http://schemas.microsoft.com/office/powerpoint/2010/main" val="1634395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title"/>
          </p:nvPr>
        </p:nvSpPr>
        <p:spPr>
          <a:xfrm>
            <a:off x="838200" y="192488"/>
            <a:ext cx="10515600" cy="772825"/>
          </a:xfrm>
          <a:prstGeom prst="rect">
            <a:avLst/>
          </a:prstGeom>
        </p:spPr>
        <p:txBody>
          <a:bodyPr/>
          <a:lstStyle/>
          <a:p>
            <a:r>
              <a:rPr lang="en-US" dirty="0"/>
              <a:t>Energy Centric </a:t>
            </a:r>
            <a:r>
              <a:rPr dirty="0"/>
              <a:t>Design – Minimize Data Movement</a:t>
            </a:r>
          </a:p>
        </p:txBody>
      </p:sp>
      <p:sp>
        <p:nvSpPr>
          <p:cNvPr id="251" name="Content Placeholder 2"/>
          <p:cNvSpPr txBox="1">
            <a:spLocks noGrp="1"/>
          </p:cNvSpPr>
          <p:nvPr>
            <p:ph type="body" idx="1"/>
          </p:nvPr>
        </p:nvSpPr>
        <p:spPr>
          <a:prstGeom prst="rect">
            <a:avLst/>
          </a:prstGeom>
        </p:spPr>
        <p:txBody>
          <a:bodyPr/>
          <a:lstStyle>
            <a:lvl1pPr marL="342900" indent="-342900">
              <a:buSzPct val="100000"/>
              <a:buFont typeface="Arial"/>
              <a:buChar char="•"/>
            </a:lvl1pPr>
          </a:lstStyle>
          <a:p>
            <a:r>
              <a:t>Data movement takes as much as 90% of all power in neural nets</a:t>
            </a:r>
          </a:p>
        </p:txBody>
      </p:sp>
      <p:sp>
        <p:nvSpPr>
          <p:cNvPr id="253" name="Straight Connector 5"/>
          <p:cNvSpPr/>
          <p:nvPr/>
        </p:nvSpPr>
        <p:spPr>
          <a:xfrm>
            <a:off x="9203976" y="2599761"/>
            <a:ext cx="1" cy="1492364"/>
          </a:xfrm>
          <a:prstGeom prst="line">
            <a:avLst/>
          </a:prstGeom>
          <a:ln w="6350">
            <a:solidFill>
              <a:srgbClr val="FFFFFF"/>
            </a:solidFill>
            <a:miter/>
          </a:ln>
        </p:spPr>
        <p:txBody>
          <a:bodyPr lIns="45719" rIns="45719"/>
          <a:lstStyle/>
          <a:p>
            <a:endParaRPr/>
          </a:p>
        </p:txBody>
      </p:sp>
      <p:sp>
        <p:nvSpPr>
          <p:cNvPr id="254" name="Straight Connector 6"/>
          <p:cNvSpPr/>
          <p:nvPr/>
        </p:nvSpPr>
        <p:spPr>
          <a:xfrm>
            <a:off x="9648684" y="2600949"/>
            <a:ext cx="1" cy="1492364"/>
          </a:xfrm>
          <a:prstGeom prst="line">
            <a:avLst/>
          </a:prstGeom>
          <a:ln w="6350">
            <a:solidFill>
              <a:srgbClr val="FFFFFF"/>
            </a:solidFill>
            <a:miter/>
          </a:ln>
        </p:spPr>
        <p:txBody>
          <a:bodyPr lIns="45719" rIns="45719"/>
          <a:lstStyle/>
          <a:p>
            <a:endParaRPr/>
          </a:p>
        </p:txBody>
      </p:sp>
      <p:sp>
        <p:nvSpPr>
          <p:cNvPr id="255" name="Straight Connector 7"/>
          <p:cNvSpPr/>
          <p:nvPr/>
        </p:nvSpPr>
        <p:spPr>
          <a:xfrm>
            <a:off x="10090894" y="2611889"/>
            <a:ext cx="1" cy="1492364"/>
          </a:xfrm>
          <a:prstGeom prst="line">
            <a:avLst/>
          </a:prstGeom>
          <a:ln w="6350">
            <a:solidFill>
              <a:srgbClr val="FFFFFF"/>
            </a:solidFill>
            <a:miter/>
          </a:ln>
        </p:spPr>
        <p:txBody>
          <a:bodyPr lIns="45719" rIns="45719"/>
          <a:lstStyle/>
          <a:p>
            <a:endParaRPr/>
          </a:p>
        </p:txBody>
      </p:sp>
      <p:sp>
        <p:nvSpPr>
          <p:cNvPr id="256" name="Straight Connector 8"/>
          <p:cNvSpPr/>
          <p:nvPr/>
        </p:nvSpPr>
        <p:spPr>
          <a:xfrm>
            <a:off x="10533105" y="2609310"/>
            <a:ext cx="1" cy="1492364"/>
          </a:xfrm>
          <a:prstGeom prst="line">
            <a:avLst/>
          </a:prstGeom>
          <a:ln w="6350">
            <a:solidFill>
              <a:srgbClr val="FFFFFF"/>
            </a:solidFill>
            <a:miter/>
          </a:ln>
        </p:spPr>
        <p:txBody>
          <a:bodyPr lIns="45719" rIns="45719"/>
          <a:lstStyle/>
          <a:p>
            <a:endParaRPr/>
          </a:p>
        </p:txBody>
      </p:sp>
      <p:grpSp>
        <p:nvGrpSpPr>
          <p:cNvPr id="259" name="Manual Operation 9"/>
          <p:cNvGrpSpPr/>
          <p:nvPr/>
        </p:nvGrpSpPr>
        <p:grpSpPr>
          <a:xfrm>
            <a:off x="5086979" y="3645561"/>
            <a:ext cx="873406" cy="329316"/>
            <a:chOff x="0" y="0"/>
            <a:chExt cx="873405" cy="329315"/>
          </a:xfrm>
        </p:grpSpPr>
        <p:sp>
          <p:nvSpPr>
            <p:cNvPr id="257" name="Shape"/>
            <p:cNvSpPr/>
            <p:nvPr/>
          </p:nvSpPr>
          <p:spPr>
            <a:xfrm>
              <a:off x="-1" y="-1"/>
              <a:ext cx="873407" cy="3293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solidFill>
              <a:schemeClr val="accent1"/>
            </a:solidFill>
            <a:ln w="12700" cap="flat">
              <a:solidFill>
                <a:srgbClr val="B10A6A"/>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58" name="ALU"/>
            <p:cNvSpPr txBox="1"/>
            <p:nvPr/>
          </p:nvSpPr>
          <p:spPr>
            <a:xfrm>
              <a:off x="181030" y="78250"/>
              <a:ext cx="511345" cy="172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200">
                  <a:solidFill>
                    <a:srgbClr val="FFFFFF"/>
                  </a:solidFill>
                </a:defRPr>
              </a:lvl1pPr>
            </a:lstStyle>
            <a:p>
              <a:r>
                <a:t>ALU</a:t>
              </a:r>
            </a:p>
          </p:txBody>
        </p:sp>
      </p:grpSp>
      <p:grpSp>
        <p:nvGrpSpPr>
          <p:cNvPr id="262" name="Rectangle 10"/>
          <p:cNvGrpSpPr/>
          <p:nvPr/>
        </p:nvGrpSpPr>
        <p:grpSpPr>
          <a:xfrm>
            <a:off x="5023134" y="4351039"/>
            <a:ext cx="975028" cy="459824"/>
            <a:chOff x="0" y="0"/>
            <a:chExt cx="975027" cy="459822"/>
          </a:xfrm>
        </p:grpSpPr>
        <p:sp>
          <p:nvSpPr>
            <p:cNvPr id="260" name="Rectangle"/>
            <p:cNvSpPr/>
            <p:nvPr/>
          </p:nvSpPr>
          <p:spPr>
            <a:xfrm>
              <a:off x="-1" y="0"/>
              <a:ext cx="975029" cy="459823"/>
            </a:xfrm>
            <a:prstGeom prst="rect">
              <a:avLst/>
            </a:prstGeom>
            <a:solidFill>
              <a:srgbClr val="A189E3"/>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1" name="SRAM"/>
            <p:cNvSpPr txBox="1"/>
            <p:nvPr/>
          </p:nvSpPr>
          <p:spPr>
            <a:xfrm>
              <a:off x="52069" y="91642"/>
              <a:ext cx="870889" cy="2765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300">
                  <a:solidFill>
                    <a:srgbClr val="000000"/>
                  </a:solidFill>
                </a:defRPr>
              </a:lvl1pPr>
            </a:lstStyle>
            <a:p>
              <a:r>
                <a:t>SRAM</a:t>
              </a:r>
            </a:p>
          </p:txBody>
        </p:sp>
      </p:grpSp>
      <p:grpSp>
        <p:nvGrpSpPr>
          <p:cNvPr id="265" name="Rectangle 11"/>
          <p:cNvGrpSpPr/>
          <p:nvPr/>
        </p:nvGrpSpPr>
        <p:grpSpPr>
          <a:xfrm>
            <a:off x="6180352" y="4345968"/>
            <a:ext cx="975028" cy="459824"/>
            <a:chOff x="0" y="0"/>
            <a:chExt cx="975027" cy="459822"/>
          </a:xfrm>
        </p:grpSpPr>
        <p:sp>
          <p:nvSpPr>
            <p:cNvPr id="263" name="Rectangle"/>
            <p:cNvSpPr/>
            <p:nvPr/>
          </p:nvSpPr>
          <p:spPr>
            <a:xfrm>
              <a:off x="-1" y="0"/>
              <a:ext cx="975029" cy="459823"/>
            </a:xfrm>
            <a:prstGeom prst="rect">
              <a:avLst/>
            </a:prstGeom>
            <a:solidFill>
              <a:srgbClr val="A189E3"/>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4" name="SRAM"/>
            <p:cNvSpPr txBox="1"/>
            <p:nvPr/>
          </p:nvSpPr>
          <p:spPr>
            <a:xfrm>
              <a:off x="52069" y="91642"/>
              <a:ext cx="870889" cy="2765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300">
                  <a:solidFill>
                    <a:srgbClr val="000000"/>
                  </a:solidFill>
                </a:defRPr>
              </a:lvl1pPr>
            </a:lstStyle>
            <a:p>
              <a:r>
                <a:t>SRAM</a:t>
              </a:r>
            </a:p>
          </p:txBody>
        </p:sp>
      </p:grpSp>
      <p:grpSp>
        <p:nvGrpSpPr>
          <p:cNvPr id="268" name="Rectangle 12"/>
          <p:cNvGrpSpPr/>
          <p:nvPr/>
        </p:nvGrpSpPr>
        <p:grpSpPr>
          <a:xfrm>
            <a:off x="828736" y="2645686"/>
            <a:ext cx="690521" cy="1051634"/>
            <a:chOff x="0" y="0"/>
            <a:chExt cx="690520" cy="1051632"/>
          </a:xfrm>
        </p:grpSpPr>
        <p:sp>
          <p:nvSpPr>
            <p:cNvPr id="266" name="Rectangle"/>
            <p:cNvSpPr/>
            <p:nvPr/>
          </p:nvSpPr>
          <p:spPr>
            <a:xfrm>
              <a:off x="-1" y="0"/>
              <a:ext cx="690522" cy="1051633"/>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67" name="DRAM"/>
            <p:cNvSpPr txBox="1"/>
            <p:nvPr/>
          </p:nvSpPr>
          <p:spPr>
            <a:xfrm rot="16200000">
              <a:off x="-128487" y="369120"/>
              <a:ext cx="947494" cy="3133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a:solidFill>
                    <a:srgbClr val="FFFFFF"/>
                  </a:solidFill>
                </a:defRPr>
              </a:lvl1pPr>
            </a:lstStyle>
            <a:p>
              <a:r>
                <a:t>DRAM</a:t>
              </a:r>
            </a:p>
          </p:txBody>
        </p:sp>
      </p:grpSp>
      <p:grpSp>
        <p:nvGrpSpPr>
          <p:cNvPr id="271" name="Rectangle 13"/>
          <p:cNvGrpSpPr/>
          <p:nvPr/>
        </p:nvGrpSpPr>
        <p:grpSpPr>
          <a:xfrm>
            <a:off x="2587914" y="2630747"/>
            <a:ext cx="828486" cy="1004008"/>
            <a:chOff x="0" y="0"/>
            <a:chExt cx="828484" cy="1004007"/>
          </a:xfrm>
        </p:grpSpPr>
        <p:sp>
          <p:nvSpPr>
            <p:cNvPr id="269" name="Rectangle"/>
            <p:cNvSpPr/>
            <p:nvPr/>
          </p:nvSpPr>
          <p:spPr>
            <a:xfrm>
              <a:off x="0" y="-1"/>
              <a:ext cx="828485" cy="1004009"/>
            </a:xfrm>
            <a:prstGeom prst="rect">
              <a:avLst/>
            </a:prstGeom>
            <a:solidFill>
              <a:srgbClr val="A189E3"/>
            </a:solidFill>
            <a:ln w="12700" cap="flat">
              <a:solidFill>
                <a:srgbClr val="FFFFFF"/>
              </a:solidFill>
              <a:prstDash val="solid"/>
              <a:miter lim="800000"/>
            </a:ln>
            <a:effectLst/>
          </p:spPr>
          <p:txBody>
            <a:bodyPr wrap="square" lIns="45719" tIns="45719" rIns="45719" bIns="45719" numCol="1" anchor="t">
              <a:noAutofit/>
            </a:bodyPr>
            <a:lstStyle/>
            <a:p>
              <a:pPr algn="ctr">
                <a:defRPr>
                  <a:solidFill>
                    <a:srgbClr val="FFFFFF"/>
                  </a:solidFill>
                </a:defRPr>
              </a:pPr>
              <a:endParaRPr/>
            </a:p>
          </p:txBody>
        </p:sp>
        <p:sp>
          <p:nvSpPr>
            <p:cNvPr id="270" name="Cache"/>
            <p:cNvSpPr txBox="1"/>
            <p:nvPr/>
          </p:nvSpPr>
          <p:spPr>
            <a:xfrm>
              <a:off x="52070" y="6349"/>
              <a:ext cx="724345" cy="2765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ctr">
                <a:defRPr sz="1300">
                  <a:solidFill>
                    <a:srgbClr val="FFFFFF"/>
                  </a:solidFill>
                </a:defRPr>
              </a:lvl1pPr>
            </a:lstStyle>
            <a:p>
              <a:r>
                <a:t>Cache</a:t>
              </a:r>
            </a:p>
          </p:txBody>
        </p:sp>
      </p:grpSp>
      <p:grpSp>
        <p:nvGrpSpPr>
          <p:cNvPr id="274" name="Manual Operation 14"/>
          <p:cNvGrpSpPr/>
          <p:nvPr/>
        </p:nvGrpSpPr>
        <p:grpSpPr>
          <a:xfrm>
            <a:off x="2101606" y="4794317"/>
            <a:ext cx="828486" cy="395112"/>
            <a:chOff x="0" y="0"/>
            <a:chExt cx="828484" cy="395111"/>
          </a:xfrm>
        </p:grpSpPr>
        <p:sp>
          <p:nvSpPr>
            <p:cNvPr id="272" name="Shape"/>
            <p:cNvSpPr/>
            <p:nvPr/>
          </p:nvSpPr>
          <p:spPr>
            <a:xfrm>
              <a:off x="0" y="-1"/>
              <a:ext cx="828485" cy="3951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solidFill>
              <a:schemeClr val="accent1"/>
            </a:solidFill>
            <a:ln w="12700" cap="flat">
              <a:solidFill>
                <a:srgbClr val="B10A6A"/>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73" name="ALU"/>
            <p:cNvSpPr txBox="1"/>
            <p:nvPr/>
          </p:nvSpPr>
          <p:spPr>
            <a:xfrm>
              <a:off x="172046" y="111148"/>
              <a:ext cx="484393" cy="172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200">
                  <a:solidFill>
                    <a:srgbClr val="FFFFFF"/>
                  </a:solidFill>
                </a:defRPr>
              </a:lvl1pPr>
            </a:lstStyle>
            <a:p>
              <a:r>
                <a:t>ALU</a:t>
              </a:r>
            </a:p>
          </p:txBody>
        </p:sp>
      </p:grpSp>
      <p:sp>
        <p:nvSpPr>
          <p:cNvPr id="275" name="Straight Arrow Connector 15"/>
          <p:cNvSpPr/>
          <p:nvPr/>
        </p:nvSpPr>
        <p:spPr>
          <a:xfrm flipV="1">
            <a:off x="1542484" y="2912765"/>
            <a:ext cx="1009940" cy="1725"/>
          </a:xfrm>
          <a:prstGeom prst="line">
            <a:avLst/>
          </a:prstGeom>
          <a:ln w="6350">
            <a:solidFill>
              <a:srgbClr val="F2F2F2"/>
            </a:solidFill>
            <a:miter/>
            <a:headEnd type="triangle"/>
            <a:tailEnd type="triangle"/>
          </a:ln>
        </p:spPr>
        <p:txBody>
          <a:bodyPr lIns="45719" rIns="45719"/>
          <a:lstStyle/>
          <a:p>
            <a:endParaRPr/>
          </a:p>
        </p:txBody>
      </p:sp>
      <p:sp>
        <p:nvSpPr>
          <p:cNvPr id="276" name="Straight Arrow Connector 16"/>
          <p:cNvSpPr/>
          <p:nvPr/>
        </p:nvSpPr>
        <p:spPr>
          <a:xfrm>
            <a:off x="1542485" y="3004798"/>
            <a:ext cx="1009940" cy="1"/>
          </a:xfrm>
          <a:prstGeom prst="line">
            <a:avLst/>
          </a:prstGeom>
          <a:ln w="6350">
            <a:solidFill>
              <a:srgbClr val="F2F2F2"/>
            </a:solidFill>
            <a:miter/>
            <a:headEnd type="triangle"/>
            <a:tailEnd type="triangle"/>
          </a:ln>
        </p:spPr>
        <p:txBody>
          <a:bodyPr lIns="45719" rIns="45719"/>
          <a:lstStyle/>
          <a:p>
            <a:endParaRPr/>
          </a:p>
        </p:txBody>
      </p:sp>
      <p:sp>
        <p:nvSpPr>
          <p:cNvPr id="277" name="Straight Arrow Connector 17"/>
          <p:cNvSpPr/>
          <p:nvPr/>
        </p:nvSpPr>
        <p:spPr>
          <a:xfrm>
            <a:off x="1542485" y="3110994"/>
            <a:ext cx="1009940" cy="1"/>
          </a:xfrm>
          <a:prstGeom prst="line">
            <a:avLst/>
          </a:prstGeom>
          <a:ln w="6350">
            <a:solidFill>
              <a:srgbClr val="F2F2F2"/>
            </a:solidFill>
            <a:miter/>
            <a:headEnd type="triangle"/>
            <a:tailEnd type="triangle"/>
          </a:ln>
        </p:spPr>
        <p:txBody>
          <a:bodyPr lIns="45719" rIns="45719"/>
          <a:lstStyle/>
          <a:p>
            <a:endParaRPr/>
          </a:p>
        </p:txBody>
      </p:sp>
      <p:sp>
        <p:nvSpPr>
          <p:cNvPr id="278" name="Straight Arrow Connector 18"/>
          <p:cNvSpPr/>
          <p:nvPr/>
        </p:nvSpPr>
        <p:spPr>
          <a:xfrm>
            <a:off x="1542485" y="3202352"/>
            <a:ext cx="1009940" cy="1"/>
          </a:xfrm>
          <a:prstGeom prst="line">
            <a:avLst/>
          </a:prstGeom>
          <a:ln w="6350">
            <a:solidFill>
              <a:srgbClr val="F2F2F2"/>
            </a:solidFill>
            <a:miter/>
            <a:headEnd type="triangle"/>
            <a:tailEnd type="triangle"/>
          </a:ln>
        </p:spPr>
        <p:txBody>
          <a:bodyPr lIns="45719" rIns="45719"/>
          <a:lstStyle/>
          <a:p>
            <a:endParaRPr/>
          </a:p>
        </p:txBody>
      </p:sp>
      <p:sp>
        <p:nvSpPr>
          <p:cNvPr id="279" name="TextBox 19"/>
          <p:cNvSpPr txBox="1"/>
          <p:nvPr/>
        </p:nvSpPr>
        <p:spPr>
          <a:xfrm>
            <a:off x="883920" y="1687792"/>
            <a:ext cx="2990238" cy="541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1600">
                <a:solidFill>
                  <a:srgbClr val="FFFFFF"/>
                </a:solidFill>
              </a:defRPr>
            </a:pPr>
            <a:r>
              <a:t>Near Memory/</a:t>
            </a:r>
          </a:p>
          <a:p>
            <a:pPr algn="ctr">
              <a:defRPr sz="1600">
                <a:solidFill>
                  <a:srgbClr val="FFFFFF"/>
                </a:solidFill>
              </a:defRPr>
            </a:pPr>
            <a:r>
              <a:t>Von Neumann Architectures</a:t>
            </a:r>
          </a:p>
        </p:txBody>
      </p:sp>
      <p:sp>
        <p:nvSpPr>
          <p:cNvPr id="280" name="TextBox 20"/>
          <p:cNvSpPr txBox="1"/>
          <p:nvPr/>
        </p:nvSpPr>
        <p:spPr>
          <a:xfrm>
            <a:off x="4783454" y="1687791"/>
            <a:ext cx="2581337"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a:solidFill>
                  <a:srgbClr val="FFFFFF"/>
                </a:solidFill>
              </a:defRPr>
            </a:lvl1pPr>
          </a:lstStyle>
          <a:p>
            <a:r>
              <a:t>At-Memory Computation</a:t>
            </a:r>
          </a:p>
        </p:txBody>
      </p:sp>
      <p:sp>
        <p:nvSpPr>
          <p:cNvPr id="281" name="TextBox 21"/>
          <p:cNvSpPr txBox="1"/>
          <p:nvPr/>
        </p:nvSpPr>
        <p:spPr>
          <a:xfrm>
            <a:off x="1189371" y="5449072"/>
            <a:ext cx="2990237" cy="492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43" indent="-285743">
              <a:buSzPct val="100000"/>
              <a:buFont typeface="Arial"/>
              <a:buChar char="•"/>
              <a:defRPr sz="1400">
                <a:solidFill>
                  <a:srgbClr val="FFFFFF"/>
                </a:solidFill>
              </a:defRPr>
            </a:pPr>
            <a:r>
              <a:t>Long, narrow busses</a:t>
            </a:r>
          </a:p>
          <a:p>
            <a:pPr marL="285743" indent="-285743">
              <a:buSzPct val="100000"/>
              <a:buFont typeface="Arial"/>
              <a:buChar char="•"/>
              <a:defRPr sz="1400">
                <a:solidFill>
                  <a:srgbClr val="FFFFFF"/>
                </a:solidFill>
              </a:defRPr>
            </a:pPr>
            <a:r>
              <a:t>Deep/shared cache</a:t>
            </a:r>
          </a:p>
        </p:txBody>
      </p:sp>
      <p:sp>
        <p:nvSpPr>
          <p:cNvPr id="282" name="TextBox 22"/>
          <p:cNvSpPr txBox="1"/>
          <p:nvPr/>
        </p:nvSpPr>
        <p:spPr>
          <a:xfrm>
            <a:off x="8609986" y="1687791"/>
            <a:ext cx="2581337" cy="3133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600">
                <a:solidFill>
                  <a:srgbClr val="FFFFFF"/>
                </a:solidFill>
              </a:defRPr>
            </a:lvl1pPr>
          </a:lstStyle>
          <a:p>
            <a:r>
              <a:t>In-Memory Computation</a:t>
            </a:r>
          </a:p>
        </p:txBody>
      </p:sp>
      <p:grpSp>
        <p:nvGrpSpPr>
          <p:cNvPr id="285" name="Rectangle 23"/>
          <p:cNvGrpSpPr/>
          <p:nvPr/>
        </p:nvGrpSpPr>
        <p:grpSpPr>
          <a:xfrm>
            <a:off x="2028717" y="3962156"/>
            <a:ext cx="1903699" cy="410485"/>
            <a:chOff x="0" y="0"/>
            <a:chExt cx="1903697" cy="410484"/>
          </a:xfrm>
        </p:grpSpPr>
        <p:sp>
          <p:nvSpPr>
            <p:cNvPr id="283" name="Rectangle"/>
            <p:cNvSpPr/>
            <p:nvPr/>
          </p:nvSpPr>
          <p:spPr>
            <a:xfrm>
              <a:off x="0" y="-1"/>
              <a:ext cx="1903698" cy="410486"/>
            </a:xfrm>
            <a:prstGeom prst="rect">
              <a:avLst/>
            </a:prstGeom>
            <a:solidFill>
              <a:srgbClr val="FA9FD3"/>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4" name="Pipeline logic"/>
            <p:cNvSpPr txBox="1"/>
            <p:nvPr/>
          </p:nvSpPr>
          <p:spPr>
            <a:xfrm>
              <a:off x="52070" y="17626"/>
              <a:ext cx="1799559" cy="375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a:solidFill>
                    <a:srgbClr val="FFFFFF"/>
                  </a:solidFill>
                </a:defRPr>
              </a:lvl1pPr>
            </a:lstStyle>
            <a:p>
              <a:r>
                <a:t>Pipeline logic</a:t>
              </a:r>
            </a:p>
          </p:txBody>
        </p:sp>
      </p:grpSp>
      <p:grpSp>
        <p:nvGrpSpPr>
          <p:cNvPr id="288" name="Rectangle 24"/>
          <p:cNvGrpSpPr/>
          <p:nvPr/>
        </p:nvGrpSpPr>
        <p:grpSpPr>
          <a:xfrm>
            <a:off x="4976774" y="2810671"/>
            <a:ext cx="975028" cy="459824"/>
            <a:chOff x="0" y="0"/>
            <a:chExt cx="975027" cy="459822"/>
          </a:xfrm>
        </p:grpSpPr>
        <p:sp>
          <p:nvSpPr>
            <p:cNvPr id="286" name="Rectangle"/>
            <p:cNvSpPr/>
            <p:nvPr/>
          </p:nvSpPr>
          <p:spPr>
            <a:xfrm>
              <a:off x="-1" y="0"/>
              <a:ext cx="975029" cy="459823"/>
            </a:xfrm>
            <a:prstGeom prst="rect">
              <a:avLst/>
            </a:prstGeom>
            <a:solidFill>
              <a:srgbClr val="A189E3"/>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7" name="SRAM"/>
            <p:cNvSpPr txBox="1"/>
            <p:nvPr/>
          </p:nvSpPr>
          <p:spPr>
            <a:xfrm>
              <a:off x="52069" y="91642"/>
              <a:ext cx="870889" cy="2765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300">
                  <a:solidFill>
                    <a:srgbClr val="000000"/>
                  </a:solidFill>
                </a:defRPr>
              </a:lvl1pPr>
            </a:lstStyle>
            <a:p>
              <a:r>
                <a:t>SRAM</a:t>
              </a:r>
            </a:p>
          </p:txBody>
        </p:sp>
      </p:grpSp>
      <p:grpSp>
        <p:nvGrpSpPr>
          <p:cNvPr id="291" name="Manual Operation 25"/>
          <p:cNvGrpSpPr/>
          <p:nvPr/>
        </p:nvGrpSpPr>
        <p:grpSpPr>
          <a:xfrm>
            <a:off x="3024215" y="4794748"/>
            <a:ext cx="828486" cy="395112"/>
            <a:chOff x="0" y="0"/>
            <a:chExt cx="828484" cy="395111"/>
          </a:xfrm>
        </p:grpSpPr>
        <p:sp>
          <p:nvSpPr>
            <p:cNvPr id="289" name="Shape"/>
            <p:cNvSpPr/>
            <p:nvPr/>
          </p:nvSpPr>
          <p:spPr>
            <a:xfrm>
              <a:off x="0" y="-1"/>
              <a:ext cx="828485" cy="3951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solidFill>
              <a:schemeClr val="accent1"/>
            </a:solidFill>
            <a:ln w="12700" cap="flat">
              <a:solidFill>
                <a:srgbClr val="B10A6A"/>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0" name="ALU"/>
            <p:cNvSpPr txBox="1"/>
            <p:nvPr/>
          </p:nvSpPr>
          <p:spPr>
            <a:xfrm>
              <a:off x="172046" y="111148"/>
              <a:ext cx="484393" cy="172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200">
                  <a:solidFill>
                    <a:srgbClr val="FFFFFF"/>
                  </a:solidFill>
                </a:defRPr>
              </a:lvl1pPr>
            </a:lstStyle>
            <a:p>
              <a:r>
                <a:t>ALU</a:t>
              </a:r>
            </a:p>
          </p:txBody>
        </p:sp>
      </p:grpSp>
      <p:grpSp>
        <p:nvGrpSpPr>
          <p:cNvPr id="294" name="Manual Operation 26"/>
          <p:cNvGrpSpPr/>
          <p:nvPr/>
        </p:nvGrpSpPr>
        <p:grpSpPr>
          <a:xfrm>
            <a:off x="6229415" y="3641585"/>
            <a:ext cx="873406" cy="329316"/>
            <a:chOff x="0" y="0"/>
            <a:chExt cx="873405" cy="329315"/>
          </a:xfrm>
        </p:grpSpPr>
        <p:sp>
          <p:nvSpPr>
            <p:cNvPr id="292" name="Shape"/>
            <p:cNvSpPr/>
            <p:nvPr/>
          </p:nvSpPr>
          <p:spPr>
            <a:xfrm>
              <a:off x="-1" y="-1"/>
              <a:ext cx="873407" cy="3293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4320" y="21600"/>
                  </a:lnTo>
                  <a:close/>
                </a:path>
              </a:pathLst>
            </a:custGeom>
            <a:solidFill>
              <a:schemeClr val="accent1"/>
            </a:solidFill>
            <a:ln w="12700" cap="flat">
              <a:solidFill>
                <a:srgbClr val="B10A6A"/>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3" name="ALU"/>
            <p:cNvSpPr txBox="1"/>
            <p:nvPr/>
          </p:nvSpPr>
          <p:spPr>
            <a:xfrm>
              <a:off x="181030" y="78250"/>
              <a:ext cx="511345" cy="17281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defRPr sz="1200">
                  <a:solidFill>
                    <a:srgbClr val="FFFFFF"/>
                  </a:solidFill>
                </a:defRPr>
              </a:lvl1pPr>
            </a:lstStyle>
            <a:p>
              <a:r>
                <a:t>ALU</a:t>
              </a:r>
            </a:p>
          </p:txBody>
        </p:sp>
      </p:grpSp>
      <p:grpSp>
        <p:nvGrpSpPr>
          <p:cNvPr id="297" name="Rectangle 27"/>
          <p:cNvGrpSpPr/>
          <p:nvPr/>
        </p:nvGrpSpPr>
        <p:grpSpPr>
          <a:xfrm>
            <a:off x="6133994" y="2805598"/>
            <a:ext cx="975028" cy="459824"/>
            <a:chOff x="0" y="0"/>
            <a:chExt cx="975027" cy="459822"/>
          </a:xfrm>
        </p:grpSpPr>
        <p:sp>
          <p:nvSpPr>
            <p:cNvPr id="295" name="Rectangle"/>
            <p:cNvSpPr/>
            <p:nvPr/>
          </p:nvSpPr>
          <p:spPr>
            <a:xfrm>
              <a:off x="-1" y="0"/>
              <a:ext cx="975029" cy="459823"/>
            </a:xfrm>
            <a:prstGeom prst="rect">
              <a:avLst/>
            </a:prstGeom>
            <a:solidFill>
              <a:srgbClr val="A189E3"/>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96" name="SRAM"/>
            <p:cNvSpPr txBox="1"/>
            <p:nvPr/>
          </p:nvSpPr>
          <p:spPr>
            <a:xfrm>
              <a:off x="52069" y="91642"/>
              <a:ext cx="870889" cy="2765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300">
                  <a:solidFill>
                    <a:srgbClr val="000000"/>
                  </a:solidFill>
                </a:defRPr>
              </a:lvl1pPr>
            </a:lstStyle>
            <a:p>
              <a:r>
                <a:t>SRAM</a:t>
              </a:r>
            </a:p>
          </p:txBody>
        </p:sp>
      </p:grpSp>
      <p:sp>
        <p:nvSpPr>
          <p:cNvPr id="298" name="Straight Connector 28"/>
          <p:cNvSpPr/>
          <p:nvPr/>
        </p:nvSpPr>
        <p:spPr>
          <a:xfrm>
            <a:off x="8822017" y="2824739"/>
            <a:ext cx="2083345" cy="1"/>
          </a:xfrm>
          <a:prstGeom prst="line">
            <a:avLst/>
          </a:prstGeom>
          <a:ln w="6350">
            <a:solidFill>
              <a:srgbClr val="FFFFFF"/>
            </a:solidFill>
            <a:miter/>
          </a:ln>
        </p:spPr>
        <p:txBody>
          <a:bodyPr lIns="45719" rIns="45719"/>
          <a:lstStyle/>
          <a:p>
            <a:endParaRPr/>
          </a:p>
        </p:txBody>
      </p:sp>
      <p:sp>
        <p:nvSpPr>
          <p:cNvPr id="299" name="Straight Connector 29"/>
          <p:cNvSpPr/>
          <p:nvPr/>
        </p:nvSpPr>
        <p:spPr>
          <a:xfrm>
            <a:off x="8822018" y="3224258"/>
            <a:ext cx="2053365" cy="1"/>
          </a:xfrm>
          <a:prstGeom prst="line">
            <a:avLst/>
          </a:prstGeom>
          <a:ln w="6350">
            <a:solidFill>
              <a:srgbClr val="FFFFFF"/>
            </a:solidFill>
            <a:miter/>
          </a:ln>
        </p:spPr>
        <p:txBody>
          <a:bodyPr lIns="45719" rIns="45719"/>
          <a:lstStyle/>
          <a:p>
            <a:endParaRPr/>
          </a:p>
        </p:txBody>
      </p:sp>
      <p:sp>
        <p:nvSpPr>
          <p:cNvPr id="300" name="Straight Connector 30"/>
          <p:cNvSpPr/>
          <p:nvPr/>
        </p:nvSpPr>
        <p:spPr>
          <a:xfrm>
            <a:off x="8822018" y="3642574"/>
            <a:ext cx="2090840" cy="1"/>
          </a:xfrm>
          <a:prstGeom prst="line">
            <a:avLst/>
          </a:prstGeom>
          <a:ln w="6350">
            <a:solidFill>
              <a:srgbClr val="FFFFFF"/>
            </a:solidFill>
            <a:miter/>
          </a:ln>
        </p:spPr>
        <p:txBody>
          <a:bodyPr lIns="45719" rIns="45719"/>
          <a:lstStyle/>
          <a:p>
            <a:endParaRPr/>
          </a:p>
        </p:txBody>
      </p:sp>
      <p:sp>
        <p:nvSpPr>
          <p:cNvPr id="301" name="TextBox 31"/>
          <p:cNvSpPr txBox="1"/>
          <p:nvPr/>
        </p:nvSpPr>
        <p:spPr>
          <a:xfrm>
            <a:off x="8400522" y="2279379"/>
            <a:ext cx="410058" cy="298349"/>
          </a:xfrm>
          <a:prstGeom prst="rect">
            <a:avLst/>
          </a:prstGeom>
          <a:ln>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solidFill>
                  <a:srgbClr val="FFFFFF"/>
                </a:solidFill>
              </a:defRPr>
            </a:lvl1pPr>
          </a:lstStyle>
          <a:p>
            <a:r>
              <a:t>D/A</a:t>
            </a:r>
          </a:p>
        </p:txBody>
      </p:sp>
      <p:grpSp>
        <p:nvGrpSpPr>
          <p:cNvPr id="306" name="Group 32"/>
          <p:cNvGrpSpPr/>
          <p:nvPr/>
        </p:nvGrpSpPr>
        <p:grpSpPr>
          <a:xfrm>
            <a:off x="9069899" y="2685112"/>
            <a:ext cx="1591216" cy="265583"/>
            <a:chOff x="0" y="0"/>
            <a:chExt cx="1591215" cy="265582"/>
          </a:xfrm>
        </p:grpSpPr>
        <p:sp>
          <p:nvSpPr>
            <p:cNvPr id="302" name="Rectangle 33"/>
            <p:cNvSpPr/>
            <p:nvPr/>
          </p:nvSpPr>
          <p:spPr>
            <a:xfrm>
              <a:off x="-1" y="10939"/>
              <a:ext cx="254644" cy="254644"/>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a:p>
          </p:txBody>
        </p:sp>
        <p:sp>
          <p:nvSpPr>
            <p:cNvPr id="303" name="Rectangle 34"/>
            <p:cNvSpPr/>
            <p:nvPr/>
          </p:nvSpPr>
          <p:spPr>
            <a:xfrm>
              <a:off x="445523" y="-1"/>
              <a:ext cx="254644" cy="254644"/>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a:p>
          </p:txBody>
        </p:sp>
        <p:sp>
          <p:nvSpPr>
            <p:cNvPr id="304" name="Rectangle 35"/>
            <p:cNvSpPr/>
            <p:nvPr/>
          </p:nvSpPr>
          <p:spPr>
            <a:xfrm>
              <a:off x="891048" y="-1"/>
              <a:ext cx="254644" cy="254644"/>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a:p>
          </p:txBody>
        </p:sp>
        <p:sp>
          <p:nvSpPr>
            <p:cNvPr id="305" name="Rectangle 36"/>
            <p:cNvSpPr/>
            <p:nvPr/>
          </p:nvSpPr>
          <p:spPr>
            <a:xfrm>
              <a:off x="1336572" y="-1"/>
              <a:ext cx="254644" cy="254644"/>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a:p>
          </p:txBody>
        </p:sp>
      </p:grpSp>
      <p:grpSp>
        <p:nvGrpSpPr>
          <p:cNvPr id="311" name="Group 37"/>
          <p:cNvGrpSpPr/>
          <p:nvPr/>
        </p:nvGrpSpPr>
        <p:grpSpPr>
          <a:xfrm>
            <a:off x="9069899" y="3092487"/>
            <a:ext cx="1591216" cy="265583"/>
            <a:chOff x="0" y="0"/>
            <a:chExt cx="1591215" cy="265582"/>
          </a:xfrm>
        </p:grpSpPr>
        <p:sp>
          <p:nvSpPr>
            <p:cNvPr id="307" name="Rectangle 38"/>
            <p:cNvSpPr/>
            <p:nvPr/>
          </p:nvSpPr>
          <p:spPr>
            <a:xfrm>
              <a:off x="-1" y="10939"/>
              <a:ext cx="254644" cy="254644"/>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a:p>
          </p:txBody>
        </p:sp>
        <p:sp>
          <p:nvSpPr>
            <p:cNvPr id="308" name="Rectangle 39"/>
            <p:cNvSpPr/>
            <p:nvPr/>
          </p:nvSpPr>
          <p:spPr>
            <a:xfrm>
              <a:off x="445523" y="-1"/>
              <a:ext cx="254644" cy="254644"/>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a:p>
          </p:txBody>
        </p:sp>
        <p:sp>
          <p:nvSpPr>
            <p:cNvPr id="309" name="Rectangle 40"/>
            <p:cNvSpPr/>
            <p:nvPr/>
          </p:nvSpPr>
          <p:spPr>
            <a:xfrm>
              <a:off x="891048" y="-1"/>
              <a:ext cx="254644" cy="254644"/>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a:p>
          </p:txBody>
        </p:sp>
        <p:sp>
          <p:nvSpPr>
            <p:cNvPr id="310" name="Rectangle 41"/>
            <p:cNvSpPr/>
            <p:nvPr/>
          </p:nvSpPr>
          <p:spPr>
            <a:xfrm>
              <a:off x="1336572" y="-1"/>
              <a:ext cx="254644" cy="254644"/>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a:p>
          </p:txBody>
        </p:sp>
      </p:grpSp>
      <p:grpSp>
        <p:nvGrpSpPr>
          <p:cNvPr id="316" name="Group 42"/>
          <p:cNvGrpSpPr/>
          <p:nvPr/>
        </p:nvGrpSpPr>
        <p:grpSpPr>
          <a:xfrm>
            <a:off x="9069899" y="3516598"/>
            <a:ext cx="1591216" cy="265583"/>
            <a:chOff x="0" y="0"/>
            <a:chExt cx="1591215" cy="265582"/>
          </a:xfrm>
        </p:grpSpPr>
        <p:sp>
          <p:nvSpPr>
            <p:cNvPr id="312" name="Rectangle 43"/>
            <p:cNvSpPr/>
            <p:nvPr/>
          </p:nvSpPr>
          <p:spPr>
            <a:xfrm>
              <a:off x="-1" y="10939"/>
              <a:ext cx="254644" cy="254644"/>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a:p>
          </p:txBody>
        </p:sp>
        <p:sp>
          <p:nvSpPr>
            <p:cNvPr id="313" name="Rectangle 44"/>
            <p:cNvSpPr/>
            <p:nvPr/>
          </p:nvSpPr>
          <p:spPr>
            <a:xfrm>
              <a:off x="445523" y="-1"/>
              <a:ext cx="254644" cy="254644"/>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a:p>
          </p:txBody>
        </p:sp>
        <p:sp>
          <p:nvSpPr>
            <p:cNvPr id="314" name="Rectangle 45"/>
            <p:cNvSpPr/>
            <p:nvPr/>
          </p:nvSpPr>
          <p:spPr>
            <a:xfrm>
              <a:off x="891048" y="-1"/>
              <a:ext cx="254644" cy="254644"/>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a:p>
          </p:txBody>
        </p:sp>
        <p:sp>
          <p:nvSpPr>
            <p:cNvPr id="315" name="Rectangle 46"/>
            <p:cNvSpPr/>
            <p:nvPr/>
          </p:nvSpPr>
          <p:spPr>
            <a:xfrm>
              <a:off x="1336572" y="-1"/>
              <a:ext cx="254644" cy="254644"/>
            </a:xfrm>
            <a:prstGeom prst="rect">
              <a:avLst/>
            </a:prstGeom>
            <a:solidFill>
              <a:srgbClr val="A289E3"/>
            </a:solidFill>
            <a:ln w="12700" cap="flat">
              <a:solidFill>
                <a:srgbClr val="FFFFFF"/>
              </a:solidFill>
              <a:prstDash val="solid"/>
              <a:miter lim="800000"/>
            </a:ln>
            <a:effectLst/>
          </p:spPr>
          <p:txBody>
            <a:bodyPr wrap="square" lIns="45719" tIns="45719" rIns="45719" bIns="45719" numCol="1" anchor="ctr">
              <a:noAutofit/>
            </a:bodyPr>
            <a:lstStyle/>
            <a:p>
              <a:pPr algn="ctr">
                <a:defRPr sz="1400">
                  <a:solidFill>
                    <a:srgbClr val="FFFFFF"/>
                  </a:solidFill>
                </a:defRPr>
              </a:pPr>
              <a:endParaRPr/>
            </a:p>
          </p:txBody>
        </p:sp>
      </p:grpSp>
      <p:sp>
        <p:nvSpPr>
          <p:cNvPr id="317" name="TextBox 47"/>
          <p:cNvSpPr txBox="1"/>
          <p:nvPr/>
        </p:nvSpPr>
        <p:spPr>
          <a:xfrm>
            <a:off x="10761488" y="4022595"/>
            <a:ext cx="410058" cy="298349"/>
          </a:xfrm>
          <a:prstGeom prst="rect">
            <a:avLst/>
          </a:prstGeom>
          <a:ln>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400">
                <a:solidFill>
                  <a:srgbClr val="FFFFFF"/>
                </a:solidFill>
              </a:defRPr>
            </a:lvl1pPr>
          </a:lstStyle>
          <a:p>
            <a:r>
              <a:t>A/D</a:t>
            </a:r>
          </a:p>
        </p:txBody>
      </p:sp>
      <p:grpSp>
        <p:nvGrpSpPr>
          <p:cNvPr id="322" name="Group 48"/>
          <p:cNvGrpSpPr/>
          <p:nvPr/>
        </p:nvGrpSpPr>
        <p:grpSpPr>
          <a:xfrm>
            <a:off x="8242186" y="2736251"/>
            <a:ext cx="325330" cy="198420"/>
            <a:chOff x="0" y="0"/>
            <a:chExt cx="325329" cy="198419"/>
          </a:xfrm>
        </p:grpSpPr>
        <p:sp>
          <p:nvSpPr>
            <p:cNvPr id="318" name="Straight Connector 49"/>
            <p:cNvSpPr/>
            <p:nvPr/>
          </p:nvSpPr>
          <p:spPr>
            <a:xfrm>
              <a:off x="-1" y="0"/>
              <a:ext cx="325331"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19" name="Straight Connector 50"/>
            <p:cNvSpPr/>
            <p:nvPr/>
          </p:nvSpPr>
          <p:spPr>
            <a:xfrm>
              <a:off x="-1" y="66140"/>
              <a:ext cx="325331"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20" name="Straight Connector 51"/>
            <p:cNvSpPr/>
            <p:nvPr/>
          </p:nvSpPr>
          <p:spPr>
            <a:xfrm>
              <a:off x="-1" y="132280"/>
              <a:ext cx="325331"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21" name="Straight Connector 52"/>
            <p:cNvSpPr/>
            <p:nvPr/>
          </p:nvSpPr>
          <p:spPr>
            <a:xfrm>
              <a:off x="-1" y="198419"/>
              <a:ext cx="325331"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grpSp>
      <p:grpSp>
        <p:nvGrpSpPr>
          <p:cNvPr id="327" name="Group 53"/>
          <p:cNvGrpSpPr/>
          <p:nvPr/>
        </p:nvGrpSpPr>
        <p:grpSpPr>
          <a:xfrm>
            <a:off x="8242185" y="3129292"/>
            <a:ext cx="325330" cy="198420"/>
            <a:chOff x="0" y="0"/>
            <a:chExt cx="325329" cy="198419"/>
          </a:xfrm>
        </p:grpSpPr>
        <p:sp>
          <p:nvSpPr>
            <p:cNvPr id="323" name="Straight Connector 54"/>
            <p:cNvSpPr/>
            <p:nvPr/>
          </p:nvSpPr>
          <p:spPr>
            <a:xfrm>
              <a:off x="-1" y="0"/>
              <a:ext cx="325331"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24" name="Straight Connector 55"/>
            <p:cNvSpPr/>
            <p:nvPr/>
          </p:nvSpPr>
          <p:spPr>
            <a:xfrm>
              <a:off x="-1" y="66140"/>
              <a:ext cx="325331"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25" name="Straight Connector 56"/>
            <p:cNvSpPr/>
            <p:nvPr/>
          </p:nvSpPr>
          <p:spPr>
            <a:xfrm>
              <a:off x="-1" y="132280"/>
              <a:ext cx="325331"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26" name="Straight Connector 57"/>
            <p:cNvSpPr/>
            <p:nvPr/>
          </p:nvSpPr>
          <p:spPr>
            <a:xfrm>
              <a:off x="-1" y="198419"/>
              <a:ext cx="325331"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grpSp>
      <p:grpSp>
        <p:nvGrpSpPr>
          <p:cNvPr id="332" name="Group 58"/>
          <p:cNvGrpSpPr/>
          <p:nvPr/>
        </p:nvGrpSpPr>
        <p:grpSpPr>
          <a:xfrm>
            <a:off x="8238584" y="3549836"/>
            <a:ext cx="325330" cy="198420"/>
            <a:chOff x="0" y="0"/>
            <a:chExt cx="325329" cy="198419"/>
          </a:xfrm>
        </p:grpSpPr>
        <p:sp>
          <p:nvSpPr>
            <p:cNvPr id="328" name="Straight Connector 59"/>
            <p:cNvSpPr/>
            <p:nvPr/>
          </p:nvSpPr>
          <p:spPr>
            <a:xfrm>
              <a:off x="-1" y="0"/>
              <a:ext cx="325331"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29" name="Straight Connector 60"/>
            <p:cNvSpPr/>
            <p:nvPr/>
          </p:nvSpPr>
          <p:spPr>
            <a:xfrm>
              <a:off x="-1" y="66140"/>
              <a:ext cx="325331"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30" name="Straight Connector 61"/>
            <p:cNvSpPr/>
            <p:nvPr/>
          </p:nvSpPr>
          <p:spPr>
            <a:xfrm>
              <a:off x="-1" y="132280"/>
              <a:ext cx="325331"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31" name="Straight Connector 62"/>
            <p:cNvSpPr/>
            <p:nvPr/>
          </p:nvSpPr>
          <p:spPr>
            <a:xfrm>
              <a:off x="-1" y="198419"/>
              <a:ext cx="325331" cy="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grpSp>
      <p:grpSp>
        <p:nvGrpSpPr>
          <p:cNvPr id="337" name="Group 63"/>
          <p:cNvGrpSpPr/>
          <p:nvPr/>
        </p:nvGrpSpPr>
        <p:grpSpPr>
          <a:xfrm>
            <a:off x="9096130" y="4179686"/>
            <a:ext cx="198420" cy="325330"/>
            <a:chOff x="0" y="0"/>
            <a:chExt cx="198419" cy="325329"/>
          </a:xfrm>
        </p:grpSpPr>
        <p:sp>
          <p:nvSpPr>
            <p:cNvPr id="333" name="Straight Connector 64"/>
            <p:cNvSpPr/>
            <p:nvPr/>
          </p:nvSpPr>
          <p:spPr>
            <a:xfrm flipV="1">
              <a:off x="-1" y="0"/>
              <a:ext cx="2"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34" name="Straight Connector 65"/>
            <p:cNvSpPr/>
            <p:nvPr/>
          </p:nvSpPr>
          <p:spPr>
            <a:xfrm flipV="1">
              <a:off x="66139" y="0"/>
              <a:ext cx="1"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35" name="Straight Connector 66"/>
            <p:cNvSpPr/>
            <p:nvPr/>
          </p:nvSpPr>
          <p:spPr>
            <a:xfrm flipV="1">
              <a:off x="132280" y="0"/>
              <a:ext cx="1"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36" name="Straight Connector 67"/>
            <p:cNvSpPr/>
            <p:nvPr/>
          </p:nvSpPr>
          <p:spPr>
            <a:xfrm flipV="1">
              <a:off x="198419" y="0"/>
              <a:ext cx="1"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grpSp>
      <p:grpSp>
        <p:nvGrpSpPr>
          <p:cNvPr id="342" name="Group 68"/>
          <p:cNvGrpSpPr/>
          <p:nvPr/>
        </p:nvGrpSpPr>
        <p:grpSpPr>
          <a:xfrm>
            <a:off x="9548841" y="4166870"/>
            <a:ext cx="198420" cy="325330"/>
            <a:chOff x="0" y="0"/>
            <a:chExt cx="198419" cy="325329"/>
          </a:xfrm>
        </p:grpSpPr>
        <p:sp>
          <p:nvSpPr>
            <p:cNvPr id="338" name="Straight Connector 69"/>
            <p:cNvSpPr/>
            <p:nvPr/>
          </p:nvSpPr>
          <p:spPr>
            <a:xfrm flipV="1">
              <a:off x="-1" y="0"/>
              <a:ext cx="2"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39" name="Straight Connector 70"/>
            <p:cNvSpPr/>
            <p:nvPr/>
          </p:nvSpPr>
          <p:spPr>
            <a:xfrm flipV="1">
              <a:off x="66139" y="0"/>
              <a:ext cx="1"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40" name="Straight Connector 71"/>
            <p:cNvSpPr/>
            <p:nvPr/>
          </p:nvSpPr>
          <p:spPr>
            <a:xfrm flipV="1">
              <a:off x="132280" y="0"/>
              <a:ext cx="1"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41" name="Straight Connector 72"/>
            <p:cNvSpPr/>
            <p:nvPr/>
          </p:nvSpPr>
          <p:spPr>
            <a:xfrm flipV="1">
              <a:off x="198419" y="0"/>
              <a:ext cx="1"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grpSp>
      <p:grpSp>
        <p:nvGrpSpPr>
          <p:cNvPr id="347" name="Group 73"/>
          <p:cNvGrpSpPr/>
          <p:nvPr/>
        </p:nvGrpSpPr>
        <p:grpSpPr>
          <a:xfrm>
            <a:off x="9983665" y="4174590"/>
            <a:ext cx="198420" cy="325330"/>
            <a:chOff x="0" y="0"/>
            <a:chExt cx="198419" cy="325329"/>
          </a:xfrm>
        </p:grpSpPr>
        <p:sp>
          <p:nvSpPr>
            <p:cNvPr id="343" name="Straight Connector 74"/>
            <p:cNvSpPr/>
            <p:nvPr/>
          </p:nvSpPr>
          <p:spPr>
            <a:xfrm flipV="1">
              <a:off x="-1" y="0"/>
              <a:ext cx="2"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44" name="Straight Connector 75"/>
            <p:cNvSpPr/>
            <p:nvPr/>
          </p:nvSpPr>
          <p:spPr>
            <a:xfrm flipV="1">
              <a:off x="66139" y="0"/>
              <a:ext cx="1"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45" name="Straight Connector 76"/>
            <p:cNvSpPr/>
            <p:nvPr/>
          </p:nvSpPr>
          <p:spPr>
            <a:xfrm flipV="1">
              <a:off x="132280" y="0"/>
              <a:ext cx="1"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46" name="Straight Connector 77"/>
            <p:cNvSpPr/>
            <p:nvPr/>
          </p:nvSpPr>
          <p:spPr>
            <a:xfrm flipV="1">
              <a:off x="198419" y="0"/>
              <a:ext cx="1"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grpSp>
      <p:grpSp>
        <p:nvGrpSpPr>
          <p:cNvPr id="352" name="Group 78"/>
          <p:cNvGrpSpPr/>
          <p:nvPr/>
        </p:nvGrpSpPr>
        <p:grpSpPr>
          <a:xfrm>
            <a:off x="10443338" y="4192226"/>
            <a:ext cx="198420" cy="325330"/>
            <a:chOff x="0" y="0"/>
            <a:chExt cx="198419" cy="325329"/>
          </a:xfrm>
        </p:grpSpPr>
        <p:sp>
          <p:nvSpPr>
            <p:cNvPr id="348" name="Straight Connector 79"/>
            <p:cNvSpPr/>
            <p:nvPr/>
          </p:nvSpPr>
          <p:spPr>
            <a:xfrm flipV="1">
              <a:off x="-1" y="0"/>
              <a:ext cx="2"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49" name="Straight Connector 80"/>
            <p:cNvSpPr/>
            <p:nvPr/>
          </p:nvSpPr>
          <p:spPr>
            <a:xfrm flipV="1">
              <a:off x="66139" y="0"/>
              <a:ext cx="1"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50" name="Straight Connector 81"/>
            <p:cNvSpPr/>
            <p:nvPr/>
          </p:nvSpPr>
          <p:spPr>
            <a:xfrm flipV="1">
              <a:off x="132280" y="0"/>
              <a:ext cx="1"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351" name="Straight Connector 82"/>
            <p:cNvSpPr/>
            <p:nvPr/>
          </p:nvSpPr>
          <p:spPr>
            <a:xfrm flipV="1">
              <a:off x="198419" y="0"/>
              <a:ext cx="1" cy="325330"/>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grpSp>
      <p:grpSp>
        <p:nvGrpSpPr>
          <p:cNvPr id="355" name="Rectangle 83"/>
          <p:cNvGrpSpPr/>
          <p:nvPr/>
        </p:nvGrpSpPr>
        <p:grpSpPr>
          <a:xfrm>
            <a:off x="8246398" y="4502856"/>
            <a:ext cx="2702792" cy="410485"/>
            <a:chOff x="0" y="0"/>
            <a:chExt cx="2702791" cy="410484"/>
          </a:xfrm>
        </p:grpSpPr>
        <p:sp>
          <p:nvSpPr>
            <p:cNvPr id="353" name="Rectangle"/>
            <p:cNvSpPr/>
            <p:nvPr/>
          </p:nvSpPr>
          <p:spPr>
            <a:xfrm>
              <a:off x="-1" y="-1"/>
              <a:ext cx="2702793" cy="410486"/>
            </a:xfrm>
            <a:prstGeom prst="rect">
              <a:avLst/>
            </a:prstGeom>
            <a:solidFill>
              <a:srgbClr val="FA9FD3"/>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354" name="Non-MAC Operations"/>
            <p:cNvSpPr txBox="1"/>
            <p:nvPr/>
          </p:nvSpPr>
          <p:spPr>
            <a:xfrm>
              <a:off x="52069" y="17626"/>
              <a:ext cx="2598653" cy="37523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000">
                  <a:solidFill>
                    <a:srgbClr val="FFFFFF"/>
                  </a:solidFill>
                </a:defRPr>
              </a:lvl1pPr>
            </a:lstStyle>
            <a:p>
              <a:r>
                <a:t>Non-MAC Operations</a:t>
              </a:r>
            </a:p>
          </p:txBody>
        </p:sp>
      </p:grpSp>
      <p:sp>
        <p:nvSpPr>
          <p:cNvPr id="356" name="TextBox 84"/>
          <p:cNvSpPr txBox="1"/>
          <p:nvPr/>
        </p:nvSpPr>
        <p:spPr>
          <a:xfrm>
            <a:off x="4663545" y="5449072"/>
            <a:ext cx="2856545" cy="898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43" indent="-285743">
              <a:buSzPct val="100000"/>
              <a:buChar char="▪"/>
              <a:defRPr sz="1400">
                <a:solidFill>
                  <a:srgbClr val="FFFFFF"/>
                </a:solidFill>
              </a:defRPr>
            </a:pPr>
            <a:r>
              <a:t>Short, massively parallel direct connections</a:t>
            </a:r>
          </a:p>
          <a:p>
            <a:pPr marL="285743" indent="-285743">
              <a:buSzPct val="100000"/>
              <a:buChar char="▪"/>
              <a:defRPr sz="1400">
                <a:solidFill>
                  <a:srgbClr val="FFFFFF"/>
                </a:solidFill>
              </a:defRPr>
            </a:pPr>
            <a:r>
              <a:t>Dedicated, optimized memory for efficiency and bandwidth</a:t>
            </a:r>
          </a:p>
        </p:txBody>
      </p:sp>
      <p:sp>
        <p:nvSpPr>
          <p:cNvPr id="357" name="TextBox 85"/>
          <p:cNvSpPr txBox="1"/>
          <p:nvPr/>
        </p:nvSpPr>
        <p:spPr>
          <a:xfrm>
            <a:off x="8006941" y="5449072"/>
            <a:ext cx="3822816" cy="492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43" indent="-285743">
              <a:buSzPct val="100000"/>
              <a:buChar char="▪"/>
              <a:defRPr sz="1400">
                <a:solidFill>
                  <a:srgbClr val="FFFFFF"/>
                </a:solidFill>
              </a:defRPr>
            </a:pPr>
            <a:r>
              <a:t>Analog techniques used for MAC</a:t>
            </a:r>
          </a:p>
          <a:p>
            <a:pPr marL="285743" indent="-285743">
              <a:buSzPct val="100000"/>
              <a:buChar char="▪"/>
              <a:defRPr sz="1400">
                <a:solidFill>
                  <a:srgbClr val="FFFFFF"/>
                </a:solidFill>
              </a:defRPr>
            </a:pPr>
            <a:r>
              <a:t>Digital processors for non-MAC operations</a:t>
            </a:r>
          </a:p>
        </p:txBody>
      </p:sp>
      <p:grpSp>
        <p:nvGrpSpPr>
          <p:cNvPr id="362" name="Group 86"/>
          <p:cNvGrpSpPr/>
          <p:nvPr/>
        </p:nvGrpSpPr>
        <p:grpSpPr>
          <a:xfrm>
            <a:off x="2809929" y="2956173"/>
            <a:ext cx="342305" cy="965585"/>
            <a:chOff x="0" y="0"/>
            <a:chExt cx="342303" cy="965583"/>
          </a:xfrm>
        </p:grpSpPr>
        <p:sp>
          <p:nvSpPr>
            <p:cNvPr id="358" name="Straight Arrow Connector 87"/>
            <p:cNvSpPr/>
            <p:nvPr/>
          </p:nvSpPr>
          <p:spPr>
            <a:xfrm flipH="1">
              <a:off x="-1" y="0"/>
              <a:ext cx="2" cy="965584"/>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59" name="Straight Arrow Connector 88"/>
            <p:cNvSpPr/>
            <p:nvPr/>
          </p:nvSpPr>
          <p:spPr>
            <a:xfrm flipH="1">
              <a:off x="114100" y="0"/>
              <a:ext cx="1" cy="965584"/>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60" name="Straight Arrow Connector 89"/>
            <p:cNvSpPr/>
            <p:nvPr/>
          </p:nvSpPr>
          <p:spPr>
            <a:xfrm flipH="1">
              <a:off x="228201" y="0"/>
              <a:ext cx="1" cy="965584"/>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61" name="Straight Arrow Connector 90"/>
            <p:cNvSpPr/>
            <p:nvPr/>
          </p:nvSpPr>
          <p:spPr>
            <a:xfrm flipH="1">
              <a:off x="342303" y="0"/>
              <a:ext cx="1" cy="965584"/>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grpSp>
      <p:sp>
        <p:nvSpPr>
          <p:cNvPr id="363" name="Triangle 91"/>
          <p:cNvSpPr/>
          <p:nvPr/>
        </p:nvSpPr>
        <p:spPr>
          <a:xfrm>
            <a:off x="9041931" y="3982034"/>
            <a:ext cx="324092" cy="275936"/>
          </a:xfrm>
          <a:prstGeom prst="triangle">
            <a:avLst/>
          </a:prstGeom>
          <a:solidFill>
            <a:schemeClr val="accent1"/>
          </a:solidFill>
          <a:ln w="12700">
            <a:solidFill>
              <a:srgbClr val="FFFFFF"/>
            </a:solidFill>
            <a:miter/>
          </a:ln>
        </p:spPr>
        <p:txBody>
          <a:bodyPr lIns="45719" rIns="45719" anchor="ctr"/>
          <a:lstStyle/>
          <a:p>
            <a:pPr algn="ctr">
              <a:defRPr sz="1400">
                <a:solidFill>
                  <a:srgbClr val="FFFFFF"/>
                </a:solidFill>
              </a:defRPr>
            </a:pPr>
            <a:endParaRPr/>
          </a:p>
        </p:txBody>
      </p:sp>
      <p:sp>
        <p:nvSpPr>
          <p:cNvPr id="364" name="Triangle 92"/>
          <p:cNvSpPr/>
          <p:nvPr/>
        </p:nvSpPr>
        <p:spPr>
          <a:xfrm>
            <a:off x="9486641" y="3993162"/>
            <a:ext cx="324092" cy="275936"/>
          </a:xfrm>
          <a:prstGeom prst="triangle">
            <a:avLst/>
          </a:prstGeom>
          <a:solidFill>
            <a:schemeClr val="accent1"/>
          </a:solidFill>
          <a:ln w="12700">
            <a:solidFill>
              <a:srgbClr val="FFFFFF"/>
            </a:solidFill>
            <a:miter/>
          </a:ln>
        </p:spPr>
        <p:txBody>
          <a:bodyPr lIns="45719" rIns="45719" anchor="ctr"/>
          <a:lstStyle/>
          <a:p>
            <a:pPr algn="ctr">
              <a:defRPr sz="1400">
                <a:solidFill>
                  <a:srgbClr val="FFFFFF"/>
                </a:solidFill>
              </a:defRPr>
            </a:pPr>
            <a:endParaRPr/>
          </a:p>
        </p:txBody>
      </p:sp>
      <p:sp>
        <p:nvSpPr>
          <p:cNvPr id="365" name="Triangle 93"/>
          <p:cNvSpPr/>
          <p:nvPr/>
        </p:nvSpPr>
        <p:spPr>
          <a:xfrm>
            <a:off x="9918348" y="4003609"/>
            <a:ext cx="324092" cy="275936"/>
          </a:xfrm>
          <a:prstGeom prst="triangle">
            <a:avLst/>
          </a:prstGeom>
          <a:solidFill>
            <a:schemeClr val="accent1"/>
          </a:solidFill>
          <a:ln w="12700">
            <a:solidFill>
              <a:srgbClr val="FFFFFF"/>
            </a:solidFill>
            <a:miter/>
          </a:ln>
        </p:spPr>
        <p:txBody>
          <a:bodyPr lIns="45719" rIns="45719" anchor="ctr"/>
          <a:lstStyle/>
          <a:p>
            <a:pPr algn="ctr">
              <a:defRPr sz="1400">
                <a:solidFill>
                  <a:srgbClr val="FFFFFF"/>
                </a:solidFill>
              </a:defRPr>
            </a:pPr>
            <a:endParaRPr/>
          </a:p>
        </p:txBody>
      </p:sp>
      <p:sp>
        <p:nvSpPr>
          <p:cNvPr id="366" name="Triangle 94"/>
          <p:cNvSpPr/>
          <p:nvPr/>
        </p:nvSpPr>
        <p:spPr>
          <a:xfrm>
            <a:off x="10381136" y="4006767"/>
            <a:ext cx="324092" cy="275936"/>
          </a:xfrm>
          <a:prstGeom prst="triangle">
            <a:avLst/>
          </a:prstGeom>
          <a:solidFill>
            <a:schemeClr val="accent1"/>
          </a:solidFill>
          <a:ln w="12700">
            <a:solidFill>
              <a:srgbClr val="FFFFFF"/>
            </a:solidFill>
            <a:miter/>
          </a:ln>
        </p:spPr>
        <p:txBody>
          <a:bodyPr lIns="45719" rIns="45719" anchor="ctr"/>
          <a:lstStyle/>
          <a:p>
            <a:pPr algn="ctr">
              <a:defRPr sz="1400">
                <a:solidFill>
                  <a:srgbClr val="FFFFFF"/>
                </a:solidFill>
              </a:defRPr>
            </a:pPr>
            <a:endParaRPr/>
          </a:p>
        </p:txBody>
      </p:sp>
      <p:grpSp>
        <p:nvGrpSpPr>
          <p:cNvPr id="371" name="Group 95"/>
          <p:cNvGrpSpPr/>
          <p:nvPr/>
        </p:nvGrpSpPr>
        <p:grpSpPr>
          <a:xfrm>
            <a:off x="5397267" y="3997797"/>
            <a:ext cx="236324" cy="273456"/>
            <a:chOff x="0" y="0"/>
            <a:chExt cx="236323" cy="273454"/>
          </a:xfrm>
        </p:grpSpPr>
        <p:sp>
          <p:nvSpPr>
            <p:cNvPr id="367" name="Straight Arrow Connector 96"/>
            <p:cNvSpPr/>
            <p:nvPr/>
          </p:nvSpPr>
          <p:spPr>
            <a:xfrm flipV="1">
              <a:off x="-1" y="0"/>
              <a:ext cx="2"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68" name="Straight Arrow Connector 97"/>
            <p:cNvSpPr/>
            <p:nvPr/>
          </p:nvSpPr>
          <p:spPr>
            <a:xfrm flipV="1">
              <a:off x="78774"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69" name="Straight Arrow Connector 98"/>
            <p:cNvSpPr/>
            <p:nvPr/>
          </p:nvSpPr>
          <p:spPr>
            <a:xfrm flipV="1">
              <a:off x="157548"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70" name="Straight Arrow Connector 99"/>
            <p:cNvSpPr/>
            <p:nvPr/>
          </p:nvSpPr>
          <p:spPr>
            <a:xfrm flipV="1">
              <a:off x="236323"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grpSp>
      <p:grpSp>
        <p:nvGrpSpPr>
          <p:cNvPr id="376" name="Group 100"/>
          <p:cNvGrpSpPr/>
          <p:nvPr/>
        </p:nvGrpSpPr>
        <p:grpSpPr>
          <a:xfrm>
            <a:off x="5397267" y="3320241"/>
            <a:ext cx="236324" cy="273456"/>
            <a:chOff x="0" y="0"/>
            <a:chExt cx="236323" cy="273454"/>
          </a:xfrm>
        </p:grpSpPr>
        <p:sp>
          <p:nvSpPr>
            <p:cNvPr id="372" name="Straight Arrow Connector 101"/>
            <p:cNvSpPr/>
            <p:nvPr/>
          </p:nvSpPr>
          <p:spPr>
            <a:xfrm flipV="1">
              <a:off x="-1" y="0"/>
              <a:ext cx="2"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73" name="Straight Arrow Connector 102"/>
            <p:cNvSpPr/>
            <p:nvPr/>
          </p:nvSpPr>
          <p:spPr>
            <a:xfrm flipV="1">
              <a:off x="78774"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74" name="Straight Arrow Connector 103"/>
            <p:cNvSpPr/>
            <p:nvPr/>
          </p:nvSpPr>
          <p:spPr>
            <a:xfrm flipV="1">
              <a:off x="157548"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75" name="Straight Arrow Connector 104"/>
            <p:cNvSpPr/>
            <p:nvPr/>
          </p:nvSpPr>
          <p:spPr>
            <a:xfrm flipV="1">
              <a:off x="236323"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grpSp>
      <p:grpSp>
        <p:nvGrpSpPr>
          <p:cNvPr id="381" name="Group 105"/>
          <p:cNvGrpSpPr/>
          <p:nvPr/>
        </p:nvGrpSpPr>
        <p:grpSpPr>
          <a:xfrm>
            <a:off x="6556208" y="4023976"/>
            <a:ext cx="236324" cy="273456"/>
            <a:chOff x="0" y="0"/>
            <a:chExt cx="236323" cy="273454"/>
          </a:xfrm>
        </p:grpSpPr>
        <p:sp>
          <p:nvSpPr>
            <p:cNvPr id="377" name="Straight Arrow Connector 106"/>
            <p:cNvSpPr/>
            <p:nvPr/>
          </p:nvSpPr>
          <p:spPr>
            <a:xfrm flipV="1">
              <a:off x="-1" y="0"/>
              <a:ext cx="2"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78" name="Straight Arrow Connector 107"/>
            <p:cNvSpPr/>
            <p:nvPr/>
          </p:nvSpPr>
          <p:spPr>
            <a:xfrm flipV="1">
              <a:off x="78774"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79" name="Straight Arrow Connector 108"/>
            <p:cNvSpPr/>
            <p:nvPr/>
          </p:nvSpPr>
          <p:spPr>
            <a:xfrm flipV="1">
              <a:off x="157548"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80" name="Straight Arrow Connector 109"/>
            <p:cNvSpPr/>
            <p:nvPr/>
          </p:nvSpPr>
          <p:spPr>
            <a:xfrm flipV="1">
              <a:off x="236323"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grpSp>
      <p:grpSp>
        <p:nvGrpSpPr>
          <p:cNvPr id="386" name="Group 110"/>
          <p:cNvGrpSpPr/>
          <p:nvPr/>
        </p:nvGrpSpPr>
        <p:grpSpPr>
          <a:xfrm>
            <a:off x="6556208" y="3320241"/>
            <a:ext cx="236324" cy="273456"/>
            <a:chOff x="0" y="0"/>
            <a:chExt cx="236323" cy="273454"/>
          </a:xfrm>
        </p:grpSpPr>
        <p:sp>
          <p:nvSpPr>
            <p:cNvPr id="382" name="Straight Arrow Connector 111"/>
            <p:cNvSpPr/>
            <p:nvPr/>
          </p:nvSpPr>
          <p:spPr>
            <a:xfrm flipV="1">
              <a:off x="-1" y="0"/>
              <a:ext cx="2"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83" name="Straight Arrow Connector 112"/>
            <p:cNvSpPr/>
            <p:nvPr/>
          </p:nvSpPr>
          <p:spPr>
            <a:xfrm flipV="1">
              <a:off x="78774"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84" name="Straight Arrow Connector 113"/>
            <p:cNvSpPr/>
            <p:nvPr/>
          </p:nvSpPr>
          <p:spPr>
            <a:xfrm flipV="1">
              <a:off x="157548"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85" name="Straight Arrow Connector 114"/>
            <p:cNvSpPr/>
            <p:nvPr/>
          </p:nvSpPr>
          <p:spPr>
            <a:xfrm flipV="1">
              <a:off x="236323"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grpSp>
      <p:grpSp>
        <p:nvGrpSpPr>
          <p:cNvPr id="391" name="Group 115"/>
          <p:cNvGrpSpPr/>
          <p:nvPr/>
        </p:nvGrpSpPr>
        <p:grpSpPr>
          <a:xfrm>
            <a:off x="3325357" y="4473156"/>
            <a:ext cx="236324" cy="273456"/>
            <a:chOff x="0" y="0"/>
            <a:chExt cx="236323" cy="273454"/>
          </a:xfrm>
        </p:grpSpPr>
        <p:sp>
          <p:nvSpPr>
            <p:cNvPr id="387" name="Straight Arrow Connector 116"/>
            <p:cNvSpPr/>
            <p:nvPr/>
          </p:nvSpPr>
          <p:spPr>
            <a:xfrm flipV="1">
              <a:off x="-1" y="0"/>
              <a:ext cx="2"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88" name="Straight Arrow Connector 117"/>
            <p:cNvSpPr/>
            <p:nvPr/>
          </p:nvSpPr>
          <p:spPr>
            <a:xfrm flipV="1">
              <a:off x="78774"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89" name="Straight Arrow Connector 118"/>
            <p:cNvSpPr/>
            <p:nvPr/>
          </p:nvSpPr>
          <p:spPr>
            <a:xfrm flipV="1">
              <a:off x="157548"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90" name="Straight Arrow Connector 119"/>
            <p:cNvSpPr/>
            <p:nvPr/>
          </p:nvSpPr>
          <p:spPr>
            <a:xfrm flipV="1">
              <a:off x="236323"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grpSp>
      <p:grpSp>
        <p:nvGrpSpPr>
          <p:cNvPr id="396" name="Group 120"/>
          <p:cNvGrpSpPr/>
          <p:nvPr/>
        </p:nvGrpSpPr>
        <p:grpSpPr>
          <a:xfrm>
            <a:off x="2406200" y="4461819"/>
            <a:ext cx="236324" cy="273456"/>
            <a:chOff x="0" y="0"/>
            <a:chExt cx="236323" cy="273454"/>
          </a:xfrm>
        </p:grpSpPr>
        <p:sp>
          <p:nvSpPr>
            <p:cNvPr id="392" name="Straight Arrow Connector 121"/>
            <p:cNvSpPr/>
            <p:nvPr/>
          </p:nvSpPr>
          <p:spPr>
            <a:xfrm flipV="1">
              <a:off x="-1" y="0"/>
              <a:ext cx="2"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93" name="Straight Arrow Connector 122"/>
            <p:cNvSpPr/>
            <p:nvPr/>
          </p:nvSpPr>
          <p:spPr>
            <a:xfrm flipV="1">
              <a:off x="78774"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94" name="Straight Arrow Connector 123"/>
            <p:cNvSpPr/>
            <p:nvPr/>
          </p:nvSpPr>
          <p:spPr>
            <a:xfrm flipV="1">
              <a:off x="157548"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sp>
          <p:nvSpPr>
            <p:cNvPr id="395" name="Straight Arrow Connector 124"/>
            <p:cNvSpPr/>
            <p:nvPr/>
          </p:nvSpPr>
          <p:spPr>
            <a:xfrm flipV="1">
              <a:off x="236323" y="0"/>
              <a:ext cx="1" cy="273455"/>
            </a:xfrm>
            <a:prstGeom prst="line">
              <a:avLst/>
            </a:prstGeom>
            <a:noFill/>
            <a:ln w="6350" cap="flat">
              <a:solidFill>
                <a:srgbClr val="F2F2F2"/>
              </a:solidFill>
              <a:prstDash val="solid"/>
              <a:miter lim="800000"/>
              <a:headEnd type="triangle" w="med" len="med"/>
              <a:tailEnd type="triangle" w="med" len="med"/>
            </a:ln>
            <a:effectLst/>
          </p:spPr>
          <p:txBody>
            <a:bodyPr wrap="square" lIns="45719" tIns="45719" rIns="45719" bIns="45719" numCol="1" anchor="t">
              <a:noAutofit/>
            </a:bodyPr>
            <a:lstStyle/>
            <a:p>
              <a:endParaRPr/>
            </a:p>
          </p:txBody>
        </p:sp>
      </p:grpSp>
      <p:sp>
        <p:nvSpPr>
          <p:cNvPr id="397" name="Rectangle 125"/>
          <p:cNvSpPr/>
          <p:nvPr/>
        </p:nvSpPr>
        <p:spPr>
          <a:xfrm>
            <a:off x="4442907" y="1678987"/>
            <a:ext cx="3291842" cy="4936752"/>
          </a:xfrm>
          <a:prstGeom prst="rect">
            <a:avLst/>
          </a:prstGeom>
          <a:ln w="12700">
            <a:solidFill>
              <a:schemeClr val="accent1"/>
            </a:solidFill>
            <a:miter/>
          </a:ln>
        </p:spPr>
        <p:txBody>
          <a:bodyPr lIns="45719" rIns="45719" anchor="ctr"/>
          <a:lstStyle/>
          <a:p>
            <a:pPr algn="ctr">
              <a:defRPr sz="1400">
                <a:solidFill>
                  <a:srgbClr val="FFFFFF"/>
                </a:solidFill>
              </a:defRPr>
            </a:pPr>
            <a:endParaRPr/>
          </a:p>
        </p:txBody>
      </p:sp>
      <p:sp>
        <p:nvSpPr>
          <p:cNvPr id="398" name="TextBox 126"/>
          <p:cNvSpPr txBox="1"/>
          <p:nvPr/>
        </p:nvSpPr>
        <p:spPr>
          <a:xfrm>
            <a:off x="9407946" y="2222900"/>
            <a:ext cx="967487" cy="248796"/>
          </a:xfrm>
          <a:prstGeom prst="rect">
            <a:avLst/>
          </a:prstGeom>
          <a:ln>
            <a:solidFill>
              <a:srgbClr val="FFFFFF"/>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100">
                <a:solidFill>
                  <a:srgbClr val="FFFFFF"/>
                </a:solidFill>
              </a:defRPr>
            </a:lvl1pPr>
          </a:lstStyle>
          <a:p>
            <a:r>
              <a:t>Memory Cells</a:t>
            </a:r>
          </a:p>
        </p:txBody>
      </p:sp>
      <p:sp>
        <p:nvSpPr>
          <p:cNvPr id="399" name="Straight Arrow Connector 127"/>
          <p:cNvSpPr/>
          <p:nvPr/>
        </p:nvSpPr>
        <p:spPr>
          <a:xfrm>
            <a:off x="10166667" y="2474154"/>
            <a:ext cx="214472" cy="199665"/>
          </a:xfrm>
          <a:prstGeom prst="line">
            <a:avLst/>
          </a:prstGeom>
          <a:ln w="6350">
            <a:solidFill>
              <a:srgbClr val="FFFFFF"/>
            </a:solidFill>
            <a:miter/>
            <a:tailEnd type="triangle"/>
          </a:ln>
        </p:spPr>
        <p:txBody>
          <a:bodyPr lIns="45719" rIns="45719"/>
          <a:lstStyle/>
          <a:p>
            <a:endParaRPr/>
          </a:p>
        </p:txBody>
      </p:sp>
      <p:sp>
        <p:nvSpPr>
          <p:cNvPr id="400" name="Straight Arrow Connector 128"/>
          <p:cNvSpPr/>
          <p:nvPr/>
        </p:nvSpPr>
        <p:spPr>
          <a:xfrm flipH="1">
            <a:off x="9762555" y="2484511"/>
            <a:ext cx="168933" cy="173305"/>
          </a:xfrm>
          <a:prstGeom prst="line">
            <a:avLst/>
          </a:prstGeom>
          <a:ln w="6350">
            <a:solidFill>
              <a:srgbClr val="FFFFFF"/>
            </a:solidFill>
            <a:miter/>
            <a:tailEnd type="triangle"/>
          </a:ln>
        </p:spPr>
        <p:txBody>
          <a:bodyPr lIns="45719" rIns="45719"/>
          <a:lstStyle/>
          <a:p>
            <a:endParaRPr/>
          </a:p>
        </p:txBody>
      </p:sp>
      <p:sp>
        <p:nvSpPr>
          <p:cNvPr id="401" name="Triangle 129"/>
          <p:cNvSpPr/>
          <p:nvPr/>
        </p:nvSpPr>
        <p:spPr>
          <a:xfrm rot="5400000">
            <a:off x="8565255" y="2664335"/>
            <a:ext cx="324092" cy="320812"/>
          </a:xfrm>
          <a:prstGeom prst="triangle">
            <a:avLst/>
          </a:prstGeom>
          <a:solidFill>
            <a:schemeClr val="accent1"/>
          </a:solidFill>
          <a:ln w="12700">
            <a:solidFill>
              <a:srgbClr val="FFFFFF"/>
            </a:solidFill>
            <a:miter/>
          </a:ln>
        </p:spPr>
        <p:txBody>
          <a:bodyPr lIns="45719" rIns="45719" anchor="ctr"/>
          <a:lstStyle/>
          <a:p>
            <a:pPr algn="ctr">
              <a:defRPr sz="1400">
                <a:solidFill>
                  <a:srgbClr val="FFFFFF"/>
                </a:solidFill>
              </a:defRPr>
            </a:pPr>
            <a:endParaRPr/>
          </a:p>
        </p:txBody>
      </p:sp>
      <p:sp>
        <p:nvSpPr>
          <p:cNvPr id="402" name="Triangle 130"/>
          <p:cNvSpPr/>
          <p:nvPr/>
        </p:nvSpPr>
        <p:spPr>
          <a:xfrm rot="5400000">
            <a:off x="8565255" y="3068733"/>
            <a:ext cx="324092" cy="320812"/>
          </a:xfrm>
          <a:prstGeom prst="triangle">
            <a:avLst/>
          </a:prstGeom>
          <a:solidFill>
            <a:schemeClr val="accent1"/>
          </a:solidFill>
          <a:ln w="12700">
            <a:solidFill>
              <a:srgbClr val="FFFFFF"/>
            </a:solidFill>
            <a:miter/>
          </a:ln>
        </p:spPr>
        <p:txBody>
          <a:bodyPr lIns="45719" rIns="45719" anchor="ctr"/>
          <a:lstStyle/>
          <a:p>
            <a:pPr algn="ctr">
              <a:defRPr sz="1400">
                <a:solidFill>
                  <a:srgbClr val="FFFFFF"/>
                </a:solidFill>
              </a:defRPr>
            </a:pPr>
            <a:endParaRPr/>
          </a:p>
        </p:txBody>
      </p:sp>
      <p:sp>
        <p:nvSpPr>
          <p:cNvPr id="403" name="Triangle 131"/>
          <p:cNvSpPr/>
          <p:nvPr/>
        </p:nvSpPr>
        <p:spPr>
          <a:xfrm rot="5400000">
            <a:off x="8565255" y="3487010"/>
            <a:ext cx="324092" cy="320812"/>
          </a:xfrm>
          <a:prstGeom prst="triangle">
            <a:avLst/>
          </a:prstGeom>
          <a:solidFill>
            <a:schemeClr val="accent1"/>
          </a:solidFill>
          <a:ln w="12700">
            <a:solidFill>
              <a:srgbClr val="FFFFFF"/>
            </a:solidFill>
            <a:miter/>
          </a:ln>
        </p:spPr>
        <p:txBody>
          <a:bodyPr lIns="45719" rIns="45719" anchor="ctr"/>
          <a:lstStyle/>
          <a:p>
            <a:pPr algn="ctr">
              <a:defRPr sz="1400">
                <a:solidFill>
                  <a:srgbClr val="FFFFFF"/>
                </a:solidFill>
              </a:defRPr>
            </a:pPr>
            <a:endParaRPr/>
          </a:p>
        </p:txBody>
      </p:sp>
      <p:sp>
        <p:nvSpPr>
          <p:cNvPr id="3" name="Slide Number Placeholder 4">
            <a:extLst>
              <a:ext uri="{FF2B5EF4-FFF2-40B4-BE49-F238E27FC236}">
                <a16:creationId xmlns:a16="http://schemas.microsoft.com/office/drawing/2014/main" id="{C20587C7-87FF-76AA-A6DB-29E00FB6D342}"/>
              </a:ext>
            </a:extLst>
          </p:cNvPr>
          <p:cNvSpPr txBox="1">
            <a:spLocks noGrp="1"/>
          </p:cNvSpPr>
          <p:nvPr>
            <p:ph type="sldNum" sz="quarter" idx="2"/>
          </p:nvPr>
        </p:nvSpPr>
        <p:spPr>
          <a:xfrm>
            <a:off x="11581247" y="6499926"/>
            <a:ext cx="231277" cy="214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609584" rtl="0" fontAlgn="auto" latinLnBrk="0" hangingPunct="0">
              <a:lnSpc>
                <a:spcPct val="100000"/>
              </a:lnSpc>
              <a:spcBef>
                <a:spcPts val="0"/>
              </a:spcBef>
              <a:spcAft>
                <a:spcPts val="0"/>
              </a:spcAft>
              <a:buClrTx/>
              <a:buSzTx/>
              <a:buFontTx/>
              <a:buNone/>
              <a:tabLst/>
              <a:defRPr kumimoji="0" sz="900" b="0" i="0" u="none" strike="noStrike" cap="none" spc="0" normalizeH="0" baseline="0">
                <a:ln>
                  <a:noFill/>
                </a:ln>
                <a:solidFill>
                  <a:srgbClr val="FFFFFF"/>
                </a:solidFill>
                <a:effectLst/>
                <a:uFillTx/>
                <a:latin typeface="Arial"/>
                <a:ea typeface="Arial"/>
                <a:cs typeface="Arial"/>
                <a:sym typeface="Arial"/>
              </a:defRPr>
            </a:lvl1pPr>
            <a:lvl2pPr marL="0" marR="0" indent="609584"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2pPr>
            <a:lvl3pPr marL="0" marR="0" indent="1219169"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3pPr>
            <a:lvl4pPr marL="0" marR="0" indent="1828754"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4pPr>
            <a:lvl5pPr marL="0" marR="0" indent="2438338"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5pPr>
            <a:lvl6pPr marL="0" marR="0" indent="3047924"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6pPr>
            <a:lvl7pPr marL="0" marR="0" indent="3657508"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7pPr>
            <a:lvl8pPr marL="0" marR="0" indent="4267093"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8pPr>
            <a:lvl9pPr marL="0" marR="0" indent="4876677" algn="l" defTabSz="609584"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341C75"/>
                </a:solidFill>
                <a:effectLst/>
                <a:uFillTx/>
                <a:latin typeface="Arial"/>
                <a:ea typeface="Arial"/>
                <a:cs typeface="Arial"/>
                <a:sym typeface="Arial"/>
              </a:defRPr>
            </a:lvl9pPr>
          </a:lstStyle>
          <a:p>
            <a:fld id="{86CB4B4D-7CA3-9044-876B-883B54F8677D}" type="slidenum">
              <a:rPr lang="en-US" smtClean="0"/>
              <a:pPr/>
              <a:t>12</a:t>
            </a:fld>
            <a:endParaRPr dirty="0">
              <a:solidFill>
                <a:schemeClr val="tx1"/>
              </a:solidFill>
            </a:endParaRPr>
          </a:p>
        </p:txBody>
      </p:sp>
      <p:sp>
        <p:nvSpPr>
          <p:cNvPr id="5" name="Footer Placeholder 15">
            <a:extLst>
              <a:ext uri="{FF2B5EF4-FFF2-40B4-BE49-F238E27FC236}">
                <a16:creationId xmlns:a16="http://schemas.microsoft.com/office/drawing/2014/main" id="{12D158F8-9F64-4C82-455D-9A22D4931DAC}"/>
              </a:ext>
            </a:extLst>
          </p:cNvPr>
          <p:cNvSpPr>
            <a:spLocks noGrp="1"/>
          </p:cNvSpPr>
          <p:nvPr>
            <p:ph type="ftr" sz="quarter" idx="11"/>
          </p:nvPr>
        </p:nvSpPr>
        <p:spPr>
          <a:xfrm>
            <a:off x="1528867" y="6522720"/>
            <a:ext cx="4114800" cy="199813"/>
          </a:xfrm>
        </p:spPr>
        <p:txBody>
          <a:bodyPr/>
          <a:lstStyle/>
          <a:p>
            <a:pPr defTabSz="609570"/>
            <a:r>
              <a:rPr lang="en-US" kern="1200" dirty="0">
                <a:solidFill>
                  <a:srgbClr val="FFFFFF"/>
                </a:solidFill>
                <a:ea typeface="+mn-ea"/>
                <a:cs typeface="+mn-cs"/>
              </a:rPr>
              <a:t>Copyright © 2023 UNTETHER AI Corp. Confidential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A21C27-8A35-C250-1C77-A6202037C39D}"/>
              </a:ext>
            </a:extLst>
          </p:cNvPr>
          <p:cNvSpPr>
            <a:spLocks noGrp="1"/>
          </p:cNvSpPr>
          <p:nvPr>
            <p:ph type="title"/>
          </p:nvPr>
        </p:nvSpPr>
        <p:spPr>
          <a:xfrm>
            <a:off x="838200" y="135467"/>
            <a:ext cx="11194644" cy="834352"/>
          </a:xfrm>
        </p:spPr>
        <p:txBody>
          <a:bodyPr>
            <a:noAutofit/>
          </a:bodyPr>
          <a:lstStyle/>
          <a:p>
            <a:r>
              <a:rPr lang="en-US" sz="2400" dirty="0">
                <a:latin typeface=""/>
              </a:rPr>
              <a:t>Introducing speed</a:t>
            </a:r>
            <a:r>
              <a:rPr lang="en-US" sz="2400" dirty="0">
                <a:solidFill>
                  <a:schemeClr val="accent1"/>
                </a:solidFill>
                <a:latin typeface=""/>
              </a:rPr>
              <a:t>AI </a:t>
            </a:r>
            <a:r>
              <a:rPr lang="en-US" sz="2400" dirty="0">
                <a:latin typeface=""/>
              </a:rPr>
              <a:t>Devices</a:t>
            </a:r>
            <a:r>
              <a:rPr lang="en-US" sz="2400" dirty="0">
                <a:solidFill>
                  <a:schemeClr val="accent1"/>
                </a:solidFill>
                <a:latin typeface=""/>
              </a:rPr>
              <a:t> </a:t>
            </a:r>
            <a:r>
              <a:rPr lang="en-US" sz="2400" dirty="0">
                <a:latin typeface=""/>
              </a:rPr>
              <a:t>–The Energy-Centric AI Inference Accelerator</a:t>
            </a:r>
          </a:p>
        </p:txBody>
      </p:sp>
      <p:sp>
        <p:nvSpPr>
          <p:cNvPr id="7" name="TextBox 6">
            <a:extLst>
              <a:ext uri="{FF2B5EF4-FFF2-40B4-BE49-F238E27FC236}">
                <a16:creationId xmlns:a16="http://schemas.microsoft.com/office/drawing/2014/main" id="{45512C90-7DA2-FC84-CA1C-CC884B572AC6}"/>
              </a:ext>
            </a:extLst>
          </p:cNvPr>
          <p:cNvSpPr txBox="1"/>
          <p:nvPr/>
        </p:nvSpPr>
        <p:spPr>
          <a:xfrm>
            <a:off x="192430" y="4754341"/>
            <a:ext cx="3857104" cy="1200329"/>
          </a:xfrm>
          <a:prstGeom prst="rect">
            <a:avLst/>
          </a:prstGeom>
          <a:noFill/>
        </p:spPr>
        <p:txBody>
          <a:bodyPr wrap="square" rtlCol="0">
            <a:spAutoFit/>
          </a:bodyPr>
          <a:lstStyle/>
          <a:p>
            <a:pPr algn="ctr"/>
            <a:r>
              <a:rPr lang="en-US" dirty="0">
                <a:solidFill>
                  <a:schemeClr val="accent3"/>
                </a:solidFill>
                <a:latin typeface=""/>
              </a:rPr>
              <a:t>Industry-best</a:t>
            </a:r>
            <a:r>
              <a:rPr lang="en-US" dirty="0">
                <a:solidFill>
                  <a:schemeClr val="bg1"/>
                </a:solidFill>
                <a:latin typeface=""/>
              </a:rPr>
              <a:t> TOPs/W increases computer density and reduces cost</a:t>
            </a:r>
          </a:p>
        </p:txBody>
      </p:sp>
      <p:sp>
        <p:nvSpPr>
          <p:cNvPr id="20" name="Slide Number Placeholder 19">
            <a:extLst>
              <a:ext uri="{FF2B5EF4-FFF2-40B4-BE49-F238E27FC236}">
                <a16:creationId xmlns:a16="http://schemas.microsoft.com/office/drawing/2014/main" id="{A828F6D7-5577-5DBB-3966-D951733F94BD}"/>
              </a:ext>
            </a:extLst>
          </p:cNvPr>
          <p:cNvSpPr>
            <a:spLocks noGrp="1"/>
          </p:cNvSpPr>
          <p:nvPr>
            <p:ph type="sldNum" sz="quarter" idx="12"/>
          </p:nvPr>
        </p:nvSpPr>
        <p:spPr/>
        <p:txBody>
          <a:bodyPr/>
          <a:lstStyle/>
          <a:p>
            <a:fld id="{C34267E0-219A-E149-9F0A-2549EF376775}" type="slidenum">
              <a:rPr lang="en-US" smtClean="0">
                <a:latin typeface=""/>
              </a:rPr>
              <a:pPr/>
              <a:t>13</a:t>
            </a:fld>
            <a:endParaRPr lang="en-US" dirty="0">
              <a:latin typeface=""/>
            </a:endParaRPr>
          </a:p>
        </p:txBody>
      </p:sp>
      <p:sp>
        <p:nvSpPr>
          <p:cNvPr id="4" name="Footer Placeholder 3">
            <a:extLst>
              <a:ext uri="{FF2B5EF4-FFF2-40B4-BE49-F238E27FC236}">
                <a16:creationId xmlns:a16="http://schemas.microsoft.com/office/drawing/2014/main" id="{9BE76320-32F0-05E6-525B-D16E6A535DC4}"/>
              </a:ext>
            </a:extLst>
          </p:cNvPr>
          <p:cNvSpPr>
            <a:spLocks noGrp="1"/>
          </p:cNvSpPr>
          <p:nvPr>
            <p:ph type="ftr" sz="quarter" idx="11"/>
          </p:nvPr>
        </p:nvSpPr>
        <p:spPr>
          <a:xfrm>
            <a:off x="1528867" y="6522720"/>
            <a:ext cx="4114800" cy="199813"/>
          </a:xfrm>
        </p:spPr>
        <p:txBody>
          <a:bodyPr/>
          <a:lstStyle/>
          <a:p>
            <a:r>
              <a:rPr lang="en-US" dirty="0">
                <a:latin typeface=""/>
              </a:rPr>
              <a:t>Copyright © 2023 UNTETHER AI Corp. Confidential</a:t>
            </a:r>
          </a:p>
        </p:txBody>
      </p:sp>
      <p:sp>
        <p:nvSpPr>
          <p:cNvPr id="9" name="TextBox 8">
            <a:extLst>
              <a:ext uri="{FF2B5EF4-FFF2-40B4-BE49-F238E27FC236}">
                <a16:creationId xmlns:a16="http://schemas.microsoft.com/office/drawing/2014/main" id="{C6295B10-36DD-C966-A7B1-5C4B07B0359D}"/>
              </a:ext>
            </a:extLst>
          </p:cNvPr>
          <p:cNvSpPr txBox="1"/>
          <p:nvPr/>
        </p:nvSpPr>
        <p:spPr>
          <a:xfrm>
            <a:off x="4258500" y="4754341"/>
            <a:ext cx="3674998" cy="1569660"/>
          </a:xfrm>
          <a:prstGeom prst="rect">
            <a:avLst/>
          </a:prstGeom>
          <a:noFill/>
        </p:spPr>
        <p:txBody>
          <a:bodyPr wrap="square" rtlCol="0">
            <a:spAutoFit/>
          </a:bodyPr>
          <a:lstStyle/>
          <a:p>
            <a:pPr algn="ctr"/>
            <a:r>
              <a:rPr lang="en-US" dirty="0">
                <a:solidFill>
                  <a:schemeClr val="accent3"/>
                </a:solidFill>
                <a:latin typeface=""/>
              </a:rPr>
              <a:t>INT4, INT8, FP8 and FP16</a:t>
            </a:r>
            <a:r>
              <a:rPr lang="en-US" dirty="0">
                <a:solidFill>
                  <a:schemeClr val="bg1"/>
                </a:solidFill>
                <a:latin typeface=""/>
              </a:rPr>
              <a:t> datatypes enables efficiency/accuracy tradeoffs</a:t>
            </a:r>
          </a:p>
        </p:txBody>
      </p:sp>
      <p:sp>
        <p:nvSpPr>
          <p:cNvPr id="10" name="TextBox 9">
            <a:extLst>
              <a:ext uri="{FF2B5EF4-FFF2-40B4-BE49-F238E27FC236}">
                <a16:creationId xmlns:a16="http://schemas.microsoft.com/office/drawing/2014/main" id="{AB1599E8-A66C-097C-0778-CEED67AAA26D}"/>
              </a:ext>
            </a:extLst>
          </p:cNvPr>
          <p:cNvSpPr txBox="1"/>
          <p:nvPr/>
        </p:nvSpPr>
        <p:spPr>
          <a:xfrm>
            <a:off x="8027020" y="4754341"/>
            <a:ext cx="4005824" cy="830997"/>
          </a:xfrm>
          <a:prstGeom prst="rect">
            <a:avLst/>
          </a:prstGeom>
          <a:noFill/>
        </p:spPr>
        <p:txBody>
          <a:bodyPr wrap="square" rtlCol="0">
            <a:spAutoFit/>
          </a:bodyPr>
          <a:lstStyle/>
          <a:p>
            <a:pPr algn="ctr"/>
            <a:r>
              <a:rPr lang="en-US" dirty="0">
                <a:solidFill>
                  <a:schemeClr val="bg1"/>
                </a:solidFill>
                <a:latin typeface=""/>
              </a:rPr>
              <a:t>Supports </a:t>
            </a:r>
            <a:r>
              <a:rPr lang="en-US" dirty="0">
                <a:solidFill>
                  <a:schemeClr val="accent3"/>
                </a:solidFill>
                <a:latin typeface=""/>
              </a:rPr>
              <a:t>LLMs</a:t>
            </a:r>
            <a:r>
              <a:rPr lang="en-US" dirty="0">
                <a:solidFill>
                  <a:schemeClr val="bg1"/>
                </a:solidFill>
                <a:latin typeface=""/>
              </a:rPr>
              <a:t> and </a:t>
            </a:r>
            <a:r>
              <a:rPr lang="en-US" dirty="0">
                <a:solidFill>
                  <a:schemeClr val="accent3"/>
                </a:solidFill>
                <a:latin typeface=""/>
              </a:rPr>
              <a:t>vision transformers</a:t>
            </a:r>
          </a:p>
        </p:txBody>
      </p:sp>
      <p:sp>
        <p:nvSpPr>
          <p:cNvPr id="8" name="TextBox 7">
            <a:extLst>
              <a:ext uri="{FF2B5EF4-FFF2-40B4-BE49-F238E27FC236}">
                <a16:creationId xmlns:a16="http://schemas.microsoft.com/office/drawing/2014/main" id="{50832E03-F262-B8F3-B70B-7517880E44CF}"/>
              </a:ext>
            </a:extLst>
          </p:cNvPr>
          <p:cNvSpPr txBox="1"/>
          <p:nvPr/>
        </p:nvSpPr>
        <p:spPr>
          <a:xfrm>
            <a:off x="934388" y="2322410"/>
            <a:ext cx="2455352" cy="461665"/>
          </a:xfrm>
          <a:prstGeom prst="rect">
            <a:avLst/>
          </a:prstGeom>
          <a:noFill/>
        </p:spPr>
        <p:txBody>
          <a:bodyPr wrap="none" rtlCol="0">
            <a:spAutoFit/>
          </a:bodyPr>
          <a:lstStyle/>
          <a:p>
            <a:pPr algn="l"/>
            <a:r>
              <a:rPr lang="en-US" dirty="0">
                <a:solidFill>
                  <a:schemeClr val="bg1"/>
                </a:solidFill>
                <a:latin typeface=""/>
              </a:rPr>
              <a:t>Power Efficiency</a:t>
            </a:r>
          </a:p>
        </p:txBody>
      </p:sp>
      <p:sp>
        <p:nvSpPr>
          <p:cNvPr id="11" name="TextBox 10">
            <a:extLst>
              <a:ext uri="{FF2B5EF4-FFF2-40B4-BE49-F238E27FC236}">
                <a16:creationId xmlns:a16="http://schemas.microsoft.com/office/drawing/2014/main" id="{0551654F-4404-CF09-38AC-7B20D9E307A2}"/>
              </a:ext>
            </a:extLst>
          </p:cNvPr>
          <p:cNvSpPr txBox="1"/>
          <p:nvPr/>
        </p:nvSpPr>
        <p:spPr>
          <a:xfrm>
            <a:off x="5370480" y="2317343"/>
            <a:ext cx="1451038" cy="461665"/>
          </a:xfrm>
          <a:prstGeom prst="rect">
            <a:avLst/>
          </a:prstGeom>
          <a:noFill/>
        </p:spPr>
        <p:txBody>
          <a:bodyPr wrap="none" rtlCol="0">
            <a:spAutoFit/>
          </a:bodyPr>
          <a:lstStyle/>
          <a:p>
            <a:pPr algn="l"/>
            <a:r>
              <a:rPr lang="en-US" dirty="0">
                <a:solidFill>
                  <a:schemeClr val="bg1"/>
                </a:solidFill>
                <a:latin typeface=""/>
              </a:rPr>
              <a:t>Accuracy</a:t>
            </a:r>
          </a:p>
        </p:txBody>
      </p:sp>
      <p:sp>
        <p:nvSpPr>
          <p:cNvPr id="12" name="TextBox 11">
            <a:extLst>
              <a:ext uri="{FF2B5EF4-FFF2-40B4-BE49-F238E27FC236}">
                <a16:creationId xmlns:a16="http://schemas.microsoft.com/office/drawing/2014/main" id="{FA9F4099-8185-FC7F-CB23-D515F3B4B03A}"/>
              </a:ext>
            </a:extLst>
          </p:cNvPr>
          <p:cNvSpPr txBox="1"/>
          <p:nvPr/>
        </p:nvSpPr>
        <p:spPr>
          <a:xfrm>
            <a:off x="9209735" y="2317344"/>
            <a:ext cx="1572866" cy="461665"/>
          </a:xfrm>
          <a:prstGeom prst="rect">
            <a:avLst/>
          </a:prstGeom>
          <a:noFill/>
        </p:spPr>
        <p:txBody>
          <a:bodyPr wrap="none" rtlCol="0">
            <a:spAutoFit/>
          </a:bodyPr>
          <a:lstStyle/>
          <a:p>
            <a:pPr algn="l"/>
            <a:r>
              <a:rPr lang="en-US" dirty="0">
                <a:solidFill>
                  <a:schemeClr val="bg1"/>
                </a:solidFill>
                <a:latin typeface=""/>
              </a:rPr>
              <a:t>Scalability</a:t>
            </a:r>
          </a:p>
        </p:txBody>
      </p:sp>
      <p:grpSp>
        <p:nvGrpSpPr>
          <p:cNvPr id="13" name="Group 12">
            <a:extLst>
              <a:ext uri="{FF2B5EF4-FFF2-40B4-BE49-F238E27FC236}">
                <a16:creationId xmlns:a16="http://schemas.microsoft.com/office/drawing/2014/main" id="{A396D200-333B-E2EE-7CA5-521DEC1E9EF2}"/>
              </a:ext>
            </a:extLst>
          </p:cNvPr>
          <p:cNvGrpSpPr/>
          <p:nvPr/>
        </p:nvGrpSpPr>
        <p:grpSpPr>
          <a:xfrm>
            <a:off x="9289914" y="2946464"/>
            <a:ext cx="1480040" cy="1483844"/>
            <a:chOff x="713227" y="2234429"/>
            <a:chExt cx="718154" cy="720000"/>
          </a:xfrm>
        </p:grpSpPr>
        <p:sp>
          <p:nvSpPr>
            <p:cNvPr id="21" name="Rounded Rectangle 20">
              <a:extLst>
                <a:ext uri="{FF2B5EF4-FFF2-40B4-BE49-F238E27FC236}">
                  <a16:creationId xmlns:a16="http://schemas.microsoft.com/office/drawing/2014/main" id="{EBCD0CBA-8DB1-FA42-A4FF-BB3B9CFD860A}"/>
                </a:ext>
              </a:extLst>
            </p:cNvPr>
            <p:cNvSpPr>
              <a:spLocks noChangeAspect="1"/>
            </p:cNvSpPr>
            <p:nvPr/>
          </p:nvSpPr>
          <p:spPr>
            <a:xfrm>
              <a:off x="713227" y="2234429"/>
              <a:ext cx="718154" cy="720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
              </a:endParaRPr>
            </a:p>
          </p:txBody>
        </p:sp>
        <p:pic>
          <p:nvPicPr>
            <p:cNvPr id="22" name="Picture 21">
              <a:extLst>
                <a:ext uri="{FF2B5EF4-FFF2-40B4-BE49-F238E27FC236}">
                  <a16:creationId xmlns:a16="http://schemas.microsoft.com/office/drawing/2014/main" id="{EDECD952-5549-172E-63FF-156842BF7480}"/>
                </a:ext>
              </a:extLst>
            </p:cNvPr>
            <p:cNvPicPr>
              <a:picLocks noChangeAspect="1"/>
            </p:cNvPicPr>
            <p:nvPr/>
          </p:nvPicPr>
          <p:blipFill>
            <a:blip r:embed="rId3"/>
            <a:stretch>
              <a:fillRect/>
            </a:stretch>
          </p:blipFill>
          <p:spPr>
            <a:xfrm>
              <a:off x="819492" y="2343796"/>
              <a:ext cx="505625" cy="501266"/>
            </a:xfrm>
            <a:prstGeom prst="rect">
              <a:avLst/>
            </a:prstGeom>
          </p:spPr>
        </p:pic>
      </p:grpSp>
      <p:grpSp>
        <p:nvGrpSpPr>
          <p:cNvPr id="23" name="Group 22">
            <a:extLst>
              <a:ext uri="{FF2B5EF4-FFF2-40B4-BE49-F238E27FC236}">
                <a16:creationId xmlns:a16="http://schemas.microsoft.com/office/drawing/2014/main" id="{6EF3A361-DBC1-96DC-434A-F9447E426EC1}"/>
              </a:ext>
            </a:extLst>
          </p:cNvPr>
          <p:cNvGrpSpPr/>
          <p:nvPr/>
        </p:nvGrpSpPr>
        <p:grpSpPr>
          <a:xfrm>
            <a:off x="5304682" y="2946464"/>
            <a:ext cx="1480040" cy="1483844"/>
            <a:chOff x="713227" y="3259665"/>
            <a:chExt cx="718154" cy="720000"/>
          </a:xfrm>
        </p:grpSpPr>
        <p:sp>
          <p:nvSpPr>
            <p:cNvPr id="24" name="Rounded Rectangle 23">
              <a:extLst>
                <a:ext uri="{FF2B5EF4-FFF2-40B4-BE49-F238E27FC236}">
                  <a16:creationId xmlns:a16="http://schemas.microsoft.com/office/drawing/2014/main" id="{0DC370D7-73BA-E5AE-20F3-0C1B3EE8F15C}"/>
                </a:ext>
              </a:extLst>
            </p:cNvPr>
            <p:cNvSpPr>
              <a:spLocks noChangeAspect="1"/>
            </p:cNvSpPr>
            <p:nvPr/>
          </p:nvSpPr>
          <p:spPr>
            <a:xfrm>
              <a:off x="713227" y="3259665"/>
              <a:ext cx="718154" cy="720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
              </a:endParaRPr>
            </a:p>
          </p:txBody>
        </p:sp>
        <p:pic>
          <p:nvPicPr>
            <p:cNvPr id="25" name="Picture 24">
              <a:extLst>
                <a:ext uri="{FF2B5EF4-FFF2-40B4-BE49-F238E27FC236}">
                  <a16:creationId xmlns:a16="http://schemas.microsoft.com/office/drawing/2014/main" id="{71579C63-9FA0-E7DF-EC40-6A774A1B11D9}"/>
                </a:ext>
              </a:extLst>
            </p:cNvPr>
            <p:cNvPicPr>
              <a:picLocks noChangeAspect="1"/>
            </p:cNvPicPr>
            <p:nvPr/>
          </p:nvPicPr>
          <p:blipFill>
            <a:blip r:embed="rId4"/>
            <a:stretch>
              <a:fillRect/>
            </a:stretch>
          </p:blipFill>
          <p:spPr>
            <a:xfrm>
              <a:off x="792762" y="3340123"/>
              <a:ext cx="559084" cy="559084"/>
            </a:xfrm>
            <a:prstGeom prst="rect">
              <a:avLst/>
            </a:prstGeom>
          </p:spPr>
        </p:pic>
      </p:grpSp>
      <p:grpSp>
        <p:nvGrpSpPr>
          <p:cNvPr id="26" name="Group 25">
            <a:extLst>
              <a:ext uri="{FF2B5EF4-FFF2-40B4-BE49-F238E27FC236}">
                <a16:creationId xmlns:a16="http://schemas.microsoft.com/office/drawing/2014/main" id="{F166E050-ED97-1A9F-653C-4B296BFA5BFF}"/>
              </a:ext>
            </a:extLst>
          </p:cNvPr>
          <p:cNvGrpSpPr/>
          <p:nvPr/>
        </p:nvGrpSpPr>
        <p:grpSpPr>
          <a:xfrm>
            <a:off x="1422046" y="2946464"/>
            <a:ext cx="1480040" cy="1483844"/>
            <a:chOff x="713227" y="1247985"/>
            <a:chExt cx="718154" cy="720000"/>
          </a:xfrm>
        </p:grpSpPr>
        <p:sp>
          <p:nvSpPr>
            <p:cNvPr id="27" name="Rounded Rectangle 26">
              <a:extLst>
                <a:ext uri="{FF2B5EF4-FFF2-40B4-BE49-F238E27FC236}">
                  <a16:creationId xmlns:a16="http://schemas.microsoft.com/office/drawing/2014/main" id="{5787F69F-67D2-3C22-3093-315689FD7170}"/>
                </a:ext>
              </a:extLst>
            </p:cNvPr>
            <p:cNvSpPr>
              <a:spLocks noChangeAspect="1"/>
            </p:cNvSpPr>
            <p:nvPr/>
          </p:nvSpPr>
          <p:spPr>
            <a:xfrm>
              <a:off x="713227" y="1247985"/>
              <a:ext cx="718154" cy="720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
              </a:endParaRPr>
            </a:p>
          </p:txBody>
        </p:sp>
        <p:pic>
          <p:nvPicPr>
            <p:cNvPr id="28" name="Picture 27">
              <a:extLst>
                <a:ext uri="{FF2B5EF4-FFF2-40B4-BE49-F238E27FC236}">
                  <a16:creationId xmlns:a16="http://schemas.microsoft.com/office/drawing/2014/main" id="{E58827E3-088B-896E-D28B-5DC8ECD5D24C}"/>
                </a:ext>
              </a:extLst>
            </p:cNvPr>
            <p:cNvPicPr>
              <a:picLocks noChangeAspect="1"/>
            </p:cNvPicPr>
            <p:nvPr/>
          </p:nvPicPr>
          <p:blipFill>
            <a:blip r:embed="rId5"/>
            <a:stretch>
              <a:fillRect/>
            </a:stretch>
          </p:blipFill>
          <p:spPr>
            <a:xfrm>
              <a:off x="813850" y="1345883"/>
              <a:ext cx="516907" cy="516907"/>
            </a:xfrm>
            <a:prstGeom prst="rect">
              <a:avLst/>
            </a:prstGeom>
          </p:spPr>
        </p:pic>
      </p:grpSp>
      <p:sp>
        <p:nvSpPr>
          <p:cNvPr id="2" name="TextBox 1">
            <a:extLst>
              <a:ext uri="{FF2B5EF4-FFF2-40B4-BE49-F238E27FC236}">
                <a16:creationId xmlns:a16="http://schemas.microsoft.com/office/drawing/2014/main" id="{1F83B7DF-D491-4995-324D-B49B685CA49B}"/>
              </a:ext>
            </a:extLst>
          </p:cNvPr>
          <p:cNvSpPr txBox="1"/>
          <p:nvPr/>
        </p:nvSpPr>
        <p:spPr>
          <a:xfrm>
            <a:off x="1592317" y="1198376"/>
            <a:ext cx="9007366" cy="461665"/>
          </a:xfrm>
          <a:prstGeom prst="rect">
            <a:avLst/>
          </a:prstGeom>
          <a:noFill/>
        </p:spPr>
        <p:txBody>
          <a:bodyPr wrap="square" rtlCol="0">
            <a:spAutoFit/>
          </a:bodyPr>
          <a:lstStyle/>
          <a:p>
            <a:pPr algn="ctr"/>
            <a:r>
              <a:rPr lang="en-US" dirty="0">
                <a:solidFill>
                  <a:schemeClr val="bg1"/>
                </a:solidFill>
                <a:latin typeface=""/>
              </a:rPr>
              <a:t>speed</a:t>
            </a:r>
            <a:r>
              <a:rPr lang="en-US" dirty="0">
                <a:solidFill>
                  <a:schemeClr val="accent1"/>
                </a:solidFill>
                <a:latin typeface=""/>
              </a:rPr>
              <a:t>AI</a:t>
            </a:r>
            <a:r>
              <a:rPr lang="en-US" dirty="0">
                <a:solidFill>
                  <a:schemeClr val="accent3"/>
                </a:solidFill>
                <a:latin typeface=""/>
              </a:rPr>
              <a:t> </a:t>
            </a:r>
            <a:r>
              <a:rPr lang="en-US" dirty="0">
                <a:solidFill>
                  <a:schemeClr val="bg1"/>
                </a:solidFill>
                <a:latin typeface=""/>
              </a:rPr>
              <a:t>is the </a:t>
            </a:r>
            <a:r>
              <a:rPr lang="en-US" b="1" dirty="0">
                <a:solidFill>
                  <a:schemeClr val="accent1"/>
                </a:solidFill>
                <a:latin typeface=""/>
              </a:rPr>
              <a:t>most efficient </a:t>
            </a:r>
            <a:r>
              <a:rPr lang="en-US" dirty="0">
                <a:solidFill>
                  <a:schemeClr val="bg1"/>
                </a:solidFill>
                <a:latin typeface=""/>
              </a:rPr>
              <a:t>accelerator in its class</a:t>
            </a:r>
          </a:p>
        </p:txBody>
      </p:sp>
    </p:spTree>
    <p:extLst>
      <p:ext uri="{BB962C8B-B14F-4D97-AF65-F5344CB8AC3E}">
        <p14:creationId xmlns:p14="http://schemas.microsoft.com/office/powerpoint/2010/main" val="59157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B4F6A-8E10-D149-9FBD-7EC800699461}"/>
              </a:ext>
            </a:extLst>
          </p:cNvPr>
          <p:cNvSpPr>
            <a:spLocks noGrp="1"/>
          </p:cNvSpPr>
          <p:nvPr>
            <p:ph type="title"/>
          </p:nvPr>
        </p:nvSpPr>
        <p:spPr/>
        <p:txBody>
          <a:bodyPr>
            <a:normAutofit fontScale="90000"/>
          </a:bodyPr>
          <a:lstStyle/>
          <a:p>
            <a:r>
              <a:rPr lang="en-US" dirty="0">
                <a:latin typeface=""/>
              </a:rPr>
              <a:t>speed</a:t>
            </a:r>
            <a:r>
              <a:rPr lang="en-US" dirty="0">
                <a:solidFill>
                  <a:schemeClr val="accent1"/>
                </a:solidFill>
                <a:latin typeface=""/>
              </a:rPr>
              <a:t>AI</a:t>
            </a:r>
            <a:r>
              <a:rPr lang="en-US" dirty="0">
                <a:latin typeface=""/>
              </a:rPr>
              <a:t>240 – A </a:t>
            </a:r>
            <a:r>
              <a:rPr lang="en-US" sz="2933" dirty="0">
                <a:latin typeface=""/>
              </a:rPr>
              <a:t>2,000 TFLOPs, 30 TFLOPs/W Inference Accelerator</a:t>
            </a:r>
          </a:p>
        </p:txBody>
      </p:sp>
      <p:sp>
        <p:nvSpPr>
          <p:cNvPr id="11" name="Content Placeholder 2">
            <a:extLst>
              <a:ext uri="{FF2B5EF4-FFF2-40B4-BE49-F238E27FC236}">
                <a16:creationId xmlns:a16="http://schemas.microsoft.com/office/drawing/2014/main" id="{BC6A4566-49A7-4B3C-9BFE-96ADDFA76F82}"/>
              </a:ext>
            </a:extLst>
          </p:cNvPr>
          <p:cNvSpPr>
            <a:spLocks noGrp="1"/>
          </p:cNvSpPr>
          <p:nvPr>
            <p:ph type="body" idx="4294967295"/>
          </p:nvPr>
        </p:nvSpPr>
        <p:spPr>
          <a:xfrm>
            <a:off x="1679677" y="1082650"/>
            <a:ext cx="4688423" cy="5128914"/>
          </a:xfrm>
          <a:noFill/>
          <a:ln>
            <a:noFill/>
          </a:ln>
        </p:spPr>
        <p:txBody>
          <a:bodyPr spcFirstLastPara="1" vert="horz" wrap="square" lIns="121900" tIns="60933" rIns="121900" bIns="60933" rtlCol="0" anchor="t" anchorCtr="0">
            <a:spAutoFit/>
          </a:bodyPr>
          <a:lstStyle/>
          <a:p>
            <a:pPr defTabSz="609570">
              <a:lnSpc>
                <a:spcPct val="100000"/>
              </a:lnSpc>
              <a:spcBef>
                <a:spcPts val="0"/>
              </a:spcBef>
            </a:pPr>
            <a:r>
              <a:rPr lang="en-US" sz="1600" b="1" dirty="0">
                <a:latin typeface=""/>
              </a:rPr>
              <a:t>728 Dual RISC-V memory banks provide unmatched performance and programmability</a:t>
            </a:r>
          </a:p>
          <a:p>
            <a:pPr marL="365751" lvl="1" indent="-243834" defTabSz="609570">
              <a:lnSpc>
                <a:spcPct val="100000"/>
              </a:lnSpc>
              <a:spcBef>
                <a:spcPts val="0"/>
              </a:spcBef>
            </a:pPr>
            <a:r>
              <a:rPr lang="en-US" sz="1333" dirty="0">
                <a:latin typeface=""/>
              </a:rPr>
              <a:t>2,015 FP8 TFLOPs</a:t>
            </a:r>
          </a:p>
          <a:p>
            <a:pPr marL="365751" lvl="1" indent="-243834" defTabSz="609570">
              <a:lnSpc>
                <a:spcPct val="100000"/>
              </a:lnSpc>
              <a:spcBef>
                <a:spcPts val="0"/>
              </a:spcBef>
            </a:pPr>
            <a:r>
              <a:rPr lang="en-US" sz="1333" dirty="0">
                <a:latin typeface=""/>
              </a:rPr>
              <a:t>1.35 GHz, TSMC 7nm</a:t>
            </a:r>
          </a:p>
          <a:p>
            <a:pPr marL="365751" lvl="1" indent="-243834" defTabSz="609570">
              <a:lnSpc>
                <a:spcPct val="100000"/>
              </a:lnSpc>
              <a:spcBef>
                <a:spcPts val="0"/>
              </a:spcBef>
            </a:pPr>
            <a:r>
              <a:rPr lang="en-US" sz="1333" dirty="0">
                <a:latin typeface=""/>
              </a:rPr>
              <a:t>1456 RISC-V processors</a:t>
            </a:r>
          </a:p>
          <a:p>
            <a:pPr defTabSz="609570">
              <a:lnSpc>
                <a:spcPct val="100000"/>
              </a:lnSpc>
              <a:spcBef>
                <a:spcPts val="0"/>
              </a:spcBef>
            </a:pPr>
            <a:endParaRPr lang="en-US" sz="1867" b="1" dirty="0">
              <a:latin typeface=""/>
            </a:endParaRPr>
          </a:p>
          <a:p>
            <a:pPr defTabSz="609570">
              <a:lnSpc>
                <a:spcPct val="100000"/>
              </a:lnSpc>
              <a:spcBef>
                <a:spcPts val="0"/>
              </a:spcBef>
            </a:pPr>
            <a:r>
              <a:rPr lang="en-US" sz="1600" b="1" dirty="0">
                <a:latin typeface=""/>
              </a:rPr>
              <a:t>At-memory compute provides energy efficiency and massive bandwidth</a:t>
            </a:r>
          </a:p>
          <a:p>
            <a:pPr marL="365751" lvl="1" indent="-243834" defTabSz="609570">
              <a:lnSpc>
                <a:spcPct val="100000"/>
              </a:lnSpc>
              <a:spcBef>
                <a:spcPts val="0"/>
              </a:spcBef>
            </a:pPr>
            <a:r>
              <a:rPr lang="en-US" sz="1333" dirty="0">
                <a:latin typeface=""/>
              </a:rPr>
              <a:t>30 TFLOPs/W</a:t>
            </a:r>
          </a:p>
          <a:p>
            <a:pPr marL="365751" lvl="1" indent="-243834" defTabSz="609570">
              <a:lnSpc>
                <a:spcPct val="100000"/>
              </a:lnSpc>
              <a:spcBef>
                <a:spcPts val="0"/>
              </a:spcBef>
            </a:pPr>
            <a:r>
              <a:rPr lang="en-US" sz="1333" dirty="0">
                <a:latin typeface=""/>
              </a:rPr>
              <a:t>238 MB on-chip SRAM </a:t>
            </a:r>
          </a:p>
          <a:p>
            <a:pPr marL="365751" lvl="1" indent="-243834" defTabSz="609570">
              <a:lnSpc>
                <a:spcPct val="100000"/>
              </a:lnSpc>
              <a:spcBef>
                <a:spcPts val="0"/>
              </a:spcBef>
            </a:pPr>
            <a:r>
              <a:rPr lang="en-US" sz="1333" dirty="0">
                <a:latin typeface=""/>
              </a:rPr>
              <a:t>~1 PB/s SRAM bandwidth</a:t>
            </a:r>
          </a:p>
          <a:p>
            <a:pPr defTabSz="609570">
              <a:lnSpc>
                <a:spcPct val="100000"/>
              </a:lnSpc>
              <a:spcBef>
                <a:spcPts val="0"/>
              </a:spcBef>
            </a:pPr>
            <a:endParaRPr lang="en-US" sz="1867" b="1" dirty="0">
              <a:latin typeface=""/>
            </a:endParaRPr>
          </a:p>
          <a:p>
            <a:pPr defTabSz="609570">
              <a:lnSpc>
                <a:spcPct val="100000"/>
              </a:lnSpc>
              <a:spcBef>
                <a:spcPts val="0"/>
              </a:spcBef>
            </a:pPr>
            <a:r>
              <a:rPr lang="en-US" sz="1600" b="1" dirty="0">
                <a:latin typeface=""/>
              </a:rPr>
              <a:t>Scalability </a:t>
            </a:r>
          </a:p>
          <a:p>
            <a:pPr marL="365751" lvl="1" indent="-243834" defTabSz="609570">
              <a:lnSpc>
                <a:spcPct val="100000"/>
              </a:lnSpc>
              <a:spcBef>
                <a:spcPts val="0"/>
              </a:spcBef>
            </a:pPr>
            <a:r>
              <a:rPr lang="en-US" sz="1333" dirty="0">
                <a:latin typeface=""/>
              </a:rPr>
              <a:t>External memory support</a:t>
            </a:r>
          </a:p>
          <a:p>
            <a:pPr marL="975336" lvl="2" indent="-243834" defTabSz="609570">
              <a:lnSpc>
                <a:spcPct val="100000"/>
              </a:lnSpc>
              <a:spcBef>
                <a:spcPts val="0"/>
              </a:spcBef>
            </a:pPr>
            <a:r>
              <a:rPr lang="en-US" sz="1333" dirty="0">
                <a:latin typeface=""/>
              </a:rPr>
              <a:t>32 GB LPDDR5 across two x64 ports</a:t>
            </a:r>
          </a:p>
          <a:p>
            <a:pPr marL="975336" lvl="2" indent="-243834" defTabSz="609570">
              <a:lnSpc>
                <a:spcPct val="100000"/>
              </a:lnSpc>
              <a:spcBef>
                <a:spcPts val="0"/>
              </a:spcBef>
            </a:pPr>
            <a:r>
              <a:rPr lang="en-US" sz="1333" dirty="0">
                <a:latin typeface=""/>
              </a:rPr>
              <a:t>819 Gb/s DRAM bandwidth</a:t>
            </a:r>
          </a:p>
          <a:p>
            <a:pPr marL="365751" lvl="1" indent="-243834" defTabSz="609570">
              <a:lnSpc>
                <a:spcPct val="100000"/>
              </a:lnSpc>
              <a:spcBef>
                <a:spcPts val="0"/>
              </a:spcBef>
            </a:pPr>
            <a:r>
              <a:rPr lang="en-US" sz="1333" dirty="0">
                <a:latin typeface=""/>
              </a:rPr>
              <a:t>PCI-Express GEN5 connectivity</a:t>
            </a:r>
          </a:p>
          <a:p>
            <a:pPr marL="975336" lvl="2" indent="-243834" defTabSz="609570">
              <a:lnSpc>
                <a:spcPct val="100000"/>
              </a:lnSpc>
              <a:spcBef>
                <a:spcPts val="0"/>
              </a:spcBef>
            </a:pPr>
            <a:r>
              <a:rPr lang="en-US" sz="1333" dirty="0">
                <a:latin typeface=""/>
              </a:rPr>
              <a:t>Host and chip to chip (new!)</a:t>
            </a:r>
          </a:p>
          <a:p>
            <a:pPr marL="0" lvl="1" indent="0" defTabSz="609570">
              <a:lnSpc>
                <a:spcPct val="100000"/>
              </a:lnSpc>
              <a:spcBef>
                <a:spcPts val="0"/>
              </a:spcBef>
              <a:buSzPts val="1800"/>
              <a:buNone/>
            </a:pPr>
            <a:endParaRPr lang="en-US" sz="1867" b="1" dirty="0">
              <a:latin typeface=""/>
            </a:endParaRPr>
          </a:p>
          <a:p>
            <a:pPr marL="0" lvl="1" indent="0" defTabSz="609570">
              <a:lnSpc>
                <a:spcPct val="100000"/>
              </a:lnSpc>
              <a:spcBef>
                <a:spcPts val="0"/>
              </a:spcBef>
              <a:buSzPts val="1800"/>
              <a:buNone/>
            </a:pPr>
            <a:r>
              <a:rPr lang="en-US" sz="1600" b="1" dirty="0">
                <a:latin typeface=""/>
              </a:rPr>
              <a:t>Accuracy</a:t>
            </a:r>
          </a:p>
          <a:p>
            <a:pPr marL="365751" lvl="1" indent="-243834" defTabSz="609570">
              <a:lnSpc>
                <a:spcPct val="100000"/>
              </a:lnSpc>
              <a:spcBef>
                <a:spcPts val="0"/>
              </a:spcBef>
            </a:pPr>
            <a:r>
              <a:rPr lang="en-US" sz="1333" dirty="0">
                <a:latin typeface=""/>
              </a:rPr>
              <a:t>Multiplicity of datatypes - INT4 to FP16</a:t>
            </a:r>
          </a:p>
          <a:p>
            <a:pPr marL="975336" lvl="2" indent="-243834" defTabSz="609570">
              <a:lnSpc>
                <a:spcPct val="100000"/>
              </a:lnSpc>
              <a:spcBef>
                <a:spcPts val="0"/>
              </a:spcBef>
            </a:pPr>
            <a:r>
              <a:rPr lang="en-US" sz="1333" dirty="0">
                <a:latin typeface=""/>
              </a:rPr>
              <a:t>New FP8 datatype!</a:t>
            </a:r>
          </a:p>
        </p:txBody>
      </p:sp>
      <p:grpSp>
        <p:nvGrpSpPr>
          <p:cNvPr id="79" name="Group 78">
            <a:extLst>
              <a:ext uri="{FF2B5EF4-FFF2-40B4-BE49-F238E27FC236}">
                <a16:creationId xmlns:a16="http://schemas.microsoft.com/office/drawing/2014/main" id="{7E9B0993-5923-2F4D-28DA-8EDE7CC86ED0}"/>
              </a:ext>
            </a:extLst>
          </p:cNvPr>
          <p:cNvGrpSpPr/>
          <p:nvPr/>
        </p:nvGrpSpPr>
        <p:grpSpPr>
          <a:xfrm>
            <a:off x="6596760" y="1174968"/>
            <a:ext cx="4891765" cy="4925091"/>
            <a:chOff x="4947570" y="881226"/>
            <a:chExt cx="3668824" cy="3693818"/>
          </a:xfrm>
        </p:grpSpPr>
        <p:sp>
          <p:nvSpPr>
            <p:cNvPr id="12" name="Google Shape;10242;p20">
              <a:extLst>
                <a:ext uri="{FF2B5EF4-FFF2-40B4-BE49-F238E27FC236}">
                  <a16:creationId xmlns:a16="http://schemas.microsoft.com/office/drawing/2014/main" id="{64AD5C7B-F351-A8FD-B97F-1FA25BE53BEA}"/>
                </a:ext>
              </a:extLst>
            </p:cNvPr>
            <p:cNvSpPr>
              <a:spLocks noChangeAspect="1"/>
            </p:cNvSpPr>
            <p:nvPr/>
          </p:nvSpPr>
          <p:spPr>
            <a:xfrm>
              <a:off x="5179011" y="1133493"/>
              <a:ext cx="3200400" cy="3200400"/>
            </a:xfrm>
            <a:prstGeom prst="frame">
              <a:avLst>
                <a:gd name="adj1" fmla="val 8478"/>
              </a:avLst>
            </a:prstGeom>
            <a:pattFill prst="ltHorz">
              <a:fgClr>
                <a:schemeClr val="accent1">
                  <a:lumMod val="20000"/>
                  <a:lumOff val="80000"/>
                </a:schemeClr>
              </a:fgClr>
              <a:bgClr>
                <a:schemeClr val="bg1"/>
              </a:bgClr>
            </a:pattFill>
            <a:ln w="9525" cap="flat" cmpd="sng">
              <a:solidFill>
                <a:schemeClr val="dk2"/>
              </a:solidFill>
              <a:prstDash val="dot"/>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0357;p20">
              <a:extLst>
                <a:ext uri="{FF2B5EF4-FFF2-40B4-BE49-F238E27FC236}">
                  <a16:creationId xmlns:a16="http://schemas.microsoft.com/office/drawing/2014/main" id="{82521F0F-6200-8E4D-8E81-E8586D630164}"/>
                </a:ext>
              </a:extLst>
            </p:cNvPr>
            <p:cNvSpPr txBox="1"/>
            <p:nvPr/>
          </p:nvSpPr>
          <p:spPr>
            <a:xfrm>
              <a:off x="6503118" y="1109196"/>
              <a:ext cx="1312593" cy="338476"/>
            </a:xfrm>
            <a:prstGeom prst="rect">
              <a:avLst/>
            </a:prstGeom>
            <a:noFill/>
            <a:ln>
              <a:noFill/>
            </a:ln>
          </p:spPr>
          <p:txBody>
            <a:bodyPr spcFirstLastPara="1" wrap="square" lIns="121900" tIns="121900" rIns="121900" bIns="121900" anchor="t" anchorCtr="0">
              <a:spAutoFit/>
            </a:bodyPr>
            <a:lstStyle/>
            <a:p>
              <a:pPr algn="ctr" defTabSz="1219170">
                <a:buClr>
                  <a:srgbClr val="000000"/>
                </a:buClr>
                <a:defRPr/>
              </a:pPr>
              <a:r>
                <a:rPr lang="en" sz="1333" b="1" kern="0" dirty="0">
                  <a:solidFill>
                    <a:srgbClr val="000000"/>
                  </a:solidFill>
                  <a:latin typeface="Arial"/>
                  <a:cs typeface="Arial"/>
                  <a:sym typeface="Arial"/>
                </a:rPr>
                <a:t>I/O Ring NOC</a:t>
              </a:r>
              <a:endParaRPr sz="1333" b="1" kern="0" dirty="0">
                <a:solidFill>
                  <a:srgbClr val="000000"/>
                </a:solidFill>
                <a:latin typeface="Arial"/>
                <a:cs typeface="Arial"/>
                <a:sym typeface="Arial"/>
              </a:endParaRPr>
            </a:p>
          </p:txBody>
        </p:sp>
        <p:sp>
          <p:nvSpPr>
            <p:cNvPr id="23" name="Rectangle 22">
              <a:extLst>
                <a:ext uri="{FF2B5EF4-FFF2-40B4-BE49-F238E27FC236}">
                  <a16:creationId xmlns:a16="http://schemas.microsoft.com/office/drawing/2014/main" id="{EFF84F73-7127-6A9D-E175-36130C289CB1}"/>
                </a:ext>
              </a:extLst>
            </p:cNvPr>
            <p:cNvSpPr/>
            <p:nvPr/>
          </p:nvSpPr>
          <p:spPr>
            <a:xfrm>
              <a:off x="5179014" y="1593817"/>
              <a:ext cx="3200400" cy="139337"/>
            </a:xfrm>
            <a:prstGeom prst="rect">
              <a:avLst/>
            </a:prstGeom>
            <a:solidFill>
              <a:schemeClr val="accent4">
                <a:lumMod val="40000"/>
                <a:lumOff val="60000"/>
                <a:alpha val="47000"/>
              </a:schemeClr>
            </a:solidFill>
            <a:ln w="12700">
              <a:solidFill>
                <a:schemeClr val="accent4">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800" kern="0" dirty="0">
                  <a:solidFill>
                    <a:schemeClr val="bg1"/>
                  </a:solidFill>
                  <a:latin typeface="Arial"/>
                  <a:sym typeface="Arial"/>
                </a:rPr>
                <a:t>E/W NOC</a:t>
              </a:r>
            </a:p>
          </p:txBody>
        </p:sp>
        <p:sp>
          <p:nvSpPr>
            <p:cNvPr id="24" name="Rectangle 23">
              <a:extLst>
                <a:ext uri="{FF2B5EF4-FFF2-40B4-BE49-F238E27FC236}">
                  <a16:creationId xmlns:a16="http://schemas.microsoft.com/office/drawing/2014/main" id="{04BB8169-B972-225C-F287-262CE2FDBD00}"/>
                </a:ext>
              </a:extLst>
            </p:cNvPr>
            <p:cNvSpPr/>
            <p:nvPr/>
          </p:nvSpPr>
          <p:spPr>
            <a:xfrm rot="5400000">
              <a:off x="4145435" y="2677280"/>
              <a:ext cx="3200400" cy="137160"/>
            </a:xfrm>
            <a:prstGeom prst="rect">
              <a:avLst/>
            </a:prstGeom>
            <a:solidFill>
              <a:schemeClr val="accent3">
                <a:alpha val="40000"/>
              </a:schemeClr>
            </a:solidFill>
            <a:ln w="12700">
              <a:solidFill>
                <a:schemeClr val="bg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800" kern="0" dirty="0">
                  <a:solidFill>
                    <a:schemeClr val="bg1"/>
                  </a:solidFill>
                  <a:latin typeface="Arial"/>
                  <a:sym typeface="Arial"/>
                </a:rPr>
                <a:t> N/S NOC</a:t>
              </a:r>
            </a:p>
          </p:txBody>
        </p:sp>
        <p:sp>
          <p:nvSpPr>
            <p:cNvPr id="25" name="Rectangle 24">
              <a:extLst>
                <a:ext uri="{FF2B5EF4-FFF2-40B4-BE49-F238E27FC236}">
                  <a16:creationId xmlns:a16="http://schemas.microsoft.com/office/drawing/2014/main" id="{FCDCAD7F-D33B-B6EB-9EA5-1DF2C243418E}"/>
                </a:ext>
              </a:extLst>
            </p:cNvPr>
            <p:cNvSpPr/>
            <p:nvPr/>
          </p:nvSpPr>
          <p:spPr>
            <a:xfrm>
              <a:off x="5179014" y="2124058"/>
              <a:ext cx="3200400" cy="139337"/>
            </a:xfrm>
            <a:prstGeom prst="rect">
              <a:avLst/>
            </a:prstGeom>
            <a:solidFill>
              <a:schemeClr val="accent4">
                <a:lumMod val="40000"/>
                <a:lumOff val="60000"/>
                <a:alpha val="47000"/>
              </a:schemeClr>
            </a:solidFill>
            <a:ln w="12700">
              <a:solidFill>
                <a:schemeClr val="accent4">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800" kern="0" dirty="0">
                  <a:solidFill>
                    <a:schemeClr val="bg1"/>
                  </a:solidFill>
                  <a:latin typeface="Arial"/>
                  <a:sym typeface="Arial"/>
                </a:rPr>
                <a:t>E/W NOC</a:t>
              </a:r>
            </a:p>
          </p:txBody>
        </p:sp>
        <p:sp>
          <p:nvSpPr>
            <p:cNvPr id="27" name="Rectangle 26">
              <a:extLst>
                <a:ext uri="{FF2B5EF4-FFF2-40B4-BE49-F238E27FC236}">
                  <a16:creationId xmlns:a16="http://schemas.microsoft.com/office/drawing/2014/main" id="{BE2853F0-6F13-D299-AC0D-B6818477866E}"/>
                </a:ext>
              </a:extLst>
            </p:cNvPr>
            <p:cNvSpPr/>
            <p:nvPr/>
          </p:nvSpPr>
          <p:spPr>
            <a:xfrm rot="5400000">
              <a:off x="4670152" y="2668759"/>
              <a:ext cx="3200400" cy="137160"/>
            </a:xfrm>
            <a:prstGeom prst="rect">
              <a:avLst/>
            </a:prstGeom>
            <a:solidFill>
              <a:schemeClr val="accent3">
                <a:alpha val="40000"/>
              </a:schemeClr>
            </a:solidFill>
            <a:ln w="12700">
              <a:solidFill>
                <a:schemeClr val="bg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800" kern="0" dirty="0">
                  <a:solidFill>
                    <a:schemeClr val="bg1"/>
                  </a:solidFill>
                  <a:latin typeface="Arial"/>
                  <a:sym typeface="Arial"/>
                </a:rPr>
                <a:t> N/S NOC</a:t>
              </a:r>
            </a:p>
          </p:txBody>
        </p:sp>
        <p:sp>
          <p:nvSpPr>
            <p:cNvPr id="28" name="Rectangle 27">
              <a:extLst>
                <a:ext uri="{FF2B5EF4-FFF2-40B4-BE49-F238E27FC236}">
                  <a16:creationId xmlns:a16="http://schemas.microsoft.com/office/drawing/2014/main" id="{C03F12C8-6F96-B0B1-CFA3-2DF07620C259}"/>
                </a:ext>
              </a:extLst>
            </p:cNvPr>
            <p:cNvSpPr/>
            <p:nvPr/>
          </p:nvSpPr>
          <p:spPr>
            <a:xfrm rot="5400000">
              <a:off x="6144668" y="2671774"/>
              <a:ext cx="3200400" cy="137160"/>
            </a:xfrm>
            <a:prstGeom prst="rect">
              <a:avLst/>
            </a:prstGeom>
            <a:solidFill>
              <a:schemeClr val="accent3">
                <a:alpha val="40000"/>
              </a:schemeClr>
            </a:solidFill>
            <a:ln w="12700">
              <a:solidFill>
                <a:schemeClr val="bg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800" kern="0" dirty="0">
                  <a:solidFill>
                    <a:schemeClr val="bg1"/>
                  </a:solidFill>
                  <a:latin typeface="Arial"/>
                  <a:sym typeface="Arial"/>
                </a:rPr>
                <a:t> N/S NOC</a:t>
              </a:r>
            </a:p>
          </p:txBody>
        </p:sp>
        <p:cxnSp>
          <p:nvCxnSpPr>
            <p:cNvPr id="33" name="Straight Arrow Connector 32">
              <a:extLst>
                <a:ext uri="{FF2B5EF4-FFF2-40B4-BE49-F238E27FC236}">
                  <a16:creationId xmlns:a16="http://schemas.microsoft.com/office/drawing/2014/main" id="{5259CE6C-65DE-9DC0-6874-ABCC3EF25EDB}"/>
                </a:ext>
              </a:extLst>
            </p:cNvPr>
            <p:cNvCxnSpPr>
              <a:cxnSpLocks/>
            </p:cNvCxnSpPr>
            <p:nvPr/>
          </p:nvCxnSpPr>
          <p:spPr>
            <a:xfrm>
              <a:off x="6503118" y="2333113"/>
              <a:ext cx="989770" cy="0"/>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5704E39-71DC-B53C-04C7-6B8ED6D03427}"/>
                </a:ext>
              </a:extLst>
            </p:cNvPr>
            <p:cNvSpPr txBox="1"/>
            <p:nvPr/>
          </p:nvSpPr>
          <p:spPr>
            <a:xfrm>
              <a:off x="6811337" y="2328555"/>
              <a:ext cx="431528" cy="253915"/>
            </a:xfrm>
            <a:prstGeom prst="rect">
              <a:avLst/>
            </a:prstGeom>
            <a:noFill/>
          </p:spPr>
          <p:txBody>
            <a:bodyPr wrap="square" rtlCol="0">
              <a:spAutoFit/>
            </a:bodyPr>
            <a:lstStyle/>
            <a:p>
              <a:pPr defTabSz="1219170">
                <a:buClr>
                  <a:srgbClr val="000000"/>
                </a:buClr>
                <a:defRPr/>
              </a:pPr>
              <a:r>
                <a:rPr lang="en-US" sz="1600" kern="0" dirty="0">
                  <a:solidFill>
                    <a:srgbClr val="F30E91"/>
                  </a:solidFill>
                  <a:latin typeface="Arial"/>
                  <a:cs typeface="Arial"/>
                  <a:sym typeface="Arial"/>
                </a:rPr>
                <a:t>x27</a:t>
              </a:r>
            </a:p>
          </p:txBody>
        </p:sp>
        <p:sp>
          <p:nvSpPr>
            <p:cNvPr id="35" name="Rounded Rectangle 34">
              <a:extLst>
                <a:ext uri="{FF2B5EF4-FFF2-40B4-BE49-F238E27FC236}">
                  <a16:creationId xmlns:a16="http://schemas.microsoft.com/office/drawing/2014/main" id="{A664C86F-9008-717F-4A26-F9A2A9512E54}"/>
                </a:ext>
              </a:extLst>
            </p:cNvPr>
            <p:cNvSpPr/>
            <p:nvPr/>
          </p:nvSpPr>
          <p:spPr>
            <a:xfrm>
              <a:off x="5529364" y="1445510"/>
              <a:ext cx="441953" cy="441953"/>
            </a:xfrm>
            <a:prstGeom prst="roundRect">
              <a:avLst/>
            </a:prstGeom>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defRPr/>
              </a:pPr>
              <a:r>
                <a:rPr lang="en-US" sz="1067" kern="0" dirty="0">
                  <a:solidFill>
                    <a:srgbClr val="FFFFFF"/>
                  </a:solidFill>
                  <a:latin typeface="Arial"/>
                  <a:sym typeface="Arial"/>
                </a:rPr>
                <a:t>Memory bank</a:t>
              </a:r>
            </a:p>
          </p:txBody>
        </p:sp>
        <p:sp>
          <p:nvSpPr>
            <p:cNvPr id="36" name="Rounded Rectangle 35">
              <a:extLst>
                <a:ext uri="{FF2B5EF4-FFF2-40B4-BE49-F238E27FC236}">
                  <a16:creationId xmlns:a16="http://schemas.microsoft.com/office/drawing/2014/main" id="{C7402370-989E-49E8-AA7D-FE7854F54B2A}"/>
                </a:ext>
              </a:extLst>
            </p:cNvPr>
            <p:cNvSpPr/>
            <p:nvPr/>
          </p:nvSpPr>
          <p:spPr>
            <a:xfrm>
              <a:off x="6062912" y="1445510"/>
              <a:ext cx="441953" cy="441953"/>
            </a:xfrm>
            <a:prstGeom prst="roundRect">
              <a:avLst/>
            </a:prstGeom>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defRPr/>
              </a:pPr>
              <a:r>
                <a:rPr lang="en-US" sz="1067" kern="0" dirty="0">
                  <a:solidFill>
                    <a:srgbClr val="FFFFFF"/>
                  </a:solidFill>
                  <a:latin typeface="Arial"/>
                  <a:sym typeface="Arial"/>
                </a:rPr>
                <a:t>Memory bank</a:t>
              </a:r>
            </a:p>
          </p:txBody>
        </p:sp>
        <p:sp>
          <p:nvSpPr>
            <p:cNvPr id="37" name="Rounded Rectangle 36">
              <a:extLst>
                <a:ext uri="{FF2B5EF4-FFF2-40B4-BE49-F238E27FC236}">
                  <a16:creationId xmlns:a16="http://schemas.microsoft.com/office/drawing/2014/main" id="{F00F6876-34E0-EAE9-9236-B0C03E8AE7E7}"/>
                </a:ext>
              </a:extLst>
            </p:cNvPr>
            <p:cNvSpPr/>
            <p:nvPr/>
          </p:nvSpPr>
          <p:spPr>
            <a:xfrm>
              <a:off x="7522557" y="1444794"/>
              <a:ext cx="441953" cy="441953"/>
            </a:xfrm>
            <a:prstGeom prst="roundRect">
              <a:avLst/>
            </a:prstGeom>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defRPr/>
              </a:pPr>
              <a:r>
                <a:rPr lang="en-US" sz="1067" kern="0" dirty="0">
                  <a:solidFill>
                    <a:srgbClr val="FFFFFF"/>
                  </a:solidFill>
                  <a:latin typeface="Arial"/>
                  <a:sym typeface="Arial"/>
                </a:rPr>
                <a:t>Memory bank</a:t>
              </a:r>
            </a:p>
          </p:txBody>
        </p:sp>
        <p:sp>
          <p:nvSpPr>
            <p:cNvPr id="38" name="Rounded Rectangle 37">
              <a:extLst>
                <a:ext uri="{FF2B5EF4-FFF2-40B4-BE49-F238E27FC236}">
                  <a16:creationId xmlns:a16="http://schemas.microsoft.com/office/drawing/2014/main" id="{10600737-C155-EF3C-096A-07B75FF0DF27}"/>
                </a:ext>
              </a:extLst>
            </p:cNvPr>
            <p:cNvSpPr/>
            <p:nvPr/>
          </p:nvSpPr>
          <p:spPr>
            <a:xfrm>
              <a:off x="5529364" y="1971441"/>
              <a:ext cx="441953" cy="441953"/>
            </a:xfrm>
            <a:prstGeom prst="roundRect">
              <a:avLst/>
            </a:prstGeom>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defRPr/>
              </a:pPr>
              <a:r>
                <a:rPr lang="en-US" sz="1067" kern="0" dirty="0">
                  <a:solidFill>
                    <a:srgbClr val="FFFFFF"/>
                  </a:solidFill>
                  <a:latin typeface="Arial"/>
                  <a:sym typeface="Arial"/>
                </a:rPr>
                <a:t>Memory bank</a:t>
              </a:r>
            </a:p>
          </p:txBody>
        </p:sp>
        <p:sp>
          <p:nvSpPr>
            <p:cNvPr id="40" name="Rounded Rectangle 39">
              <a:extLst>
                <a:ext uri="{FF2B5EF4-FFF2-40B4-BE49-F238E27FC236}">
                  <a16:creationId xmlns:a16="http://schemas.microsoft.com/office/drawing/2014/main" id="{1B02D3E1-44EA-0DA1-74B6-2E0C5C96FCC3}"/>
                </a:ext>
              </a:extLst>
            </p:cNvPr>
            <p:cNvSpPr/>
            <p:nvPr/>
          </p:nvSpPr>
          <p:spPr>
            <a:xfrm>
              <a:off x="6062912" y="1972868"/>
              <a:ext cx="441953" cy="441953"/>
            </a:xfrm>
            <a:prstGeom prst="roundRect">
              <a:avLst/>
            </a:prstGeom>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defRPr/>
              </a:pPr>
              <a:r>
                <a:rPr lang="en-US" sz="1067" kern="0" dirty="0">
                  <a:solidFill>
                    <a:srgbClr val="FFFFFF"/>
                  </a:solidFill>
                  <a:latin typeface="Arial"/>
                  <a:sym typeface="Arial"/>
                </a:rPr>
                <a:t>Memory bank</a:t>
              </a:r>
            </a:p>
          </p:txBody>
        </p:sp>
        <p:sp>
          <p:nvSpPr>
            <p:cNvPr id="43" name="Rectangle 42">
              <a:extLst>
                <a:ext uri="{FF2B5EF4-FFF2-40B4-BE49-F238E27FC236}">
                  <a16:creationId xmlns:a16="http://schemas.microsoft.com/office/drawing/2014/main" id="{AC12FF3B-AB0D-ED0F-1CF6-B6D29BB84486}"/>
                </a:ext>
              </a:extLst>
            </p:cNvPr>
            <p:cNvSpPr/>
            <p:nvPr/>
          </p:nvSpPr>
          <p:spPr>
            <a:xfrm rot="10800000">
              <a:off x="5677056" y="4060293"/>
              <a:ext cx="137160" cy="273600"/>
            </a:xfrm>
            <a:prstGeom prst="rect">
              <a:avLst/>
            </a:prstGeom>
            <a:solidFill>
              <a:schemeClr val="accent3">
                <a:lumMod val="60000"/>
                <a:lumOff val="4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50" name="Rectangle 49">
              <a:extLst>
                <a:ext uri="{FF2B5EF4-FFF2-40B4-BE49-F238E27FC236}">
                  <a16:creationId xmlns:a16="http://schemas.microsoft.com/office/drawing/2014/main" id="{0BE6452D-0878-763E-F5C3-A9701A75EBC5}"/>
                </a:ext>
              </a:extLst>
            </p:cNvPr>
            <p:cNvSpPr/>
            <p:nvPr/>
          </p:nvSpPr>
          <p:spPr>
            <a:xfrm rot="5400000">
              <a:off x="5247231" y="2055838"/>
              <a:ext cx="137160" cy="273600"/>
            </a:xfrm>
            <a:prstGeom prst="rect">
              <a:avLst/>
            </a:prstGeom>
            <a:solidFill>
              <a:schemeClr val="accent4">
                <a:lumMod val="60000"/>
                <a:lumOff val="4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51" name="Rectangle 50">
              <a:extLst>
                <a:ext uri="{FF2B5EF4-FFF2-40B4-BE49-F238E27FC236}">
                  <a16:creationId xmlns:a16="http://schemas.microsoft.com/office/drawing/2014/main" id="{50407EC4-DD58-0C05-0807-1CF3BB2EC08C}"/>
                </a:ext>
              </a:extLst>
            </p:cNvPr>
            <p:cNvSpPr/>
            <p:nvPr/>
          </p:nvSpPr>
          <p:spPr>
            <a:xfrm rot="5400000">
              <a:off x="5247231" y="1526685"/>
              <a:ext cx="137160" cy="273600"/>
            </a:xfrm>
            <a:prstGeom prst="rect">
              <a:avLst/>
            </a:prstGeom>
            <a:solidFill>
              <a:schemeClr val="accent4">
                <a:lumMod val="60000"/>
                <a:lumOff val="4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52" name="Rectangle 51">
              <a:extLst>
                <a:ext uri="{FF2B5EF4-FFF2-40B4-BE49-F238E27FC236}">
                  <a16:creationId xmlns:a16="http://schemas.microsoft.com/office/drawing/2014/main" id="{F5148963-A10D-D71F-0346-FEB3A4909818}"/>
                </a:ext>
              </a:extLst>
            </p:cNvPr>
            <p:cNvSpPr/>
            <p:nvPr/>
          </p:nvSpPr>
          <p:spPr>
            <a:xfrm rot="5400000">
              <a:off x="8173541" y="1526195"/>
              <a:ext cx="137160" cy="274580"/>
            </a:xfrm>
            <a:prstGeom prst="rect">
              <a:avLst/>
            </a:prstGeom>
            <a:solidFill>
              <a:schemeClr val="accent4">
                <a:lumMod val="60000"/>
                <a:lumOff val="4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53" name="Rectangle 52">
              <a:extLst>
                <a:ext uri="{FF2B5EF4-FFF2-40B4-BE49-F238E27FC236}">
                  <a16:creationId xmlns:a16="http://schemas.microsoft.com/office/drawing/2014/main" id="{8987E6FA-E62E-21F2-D069-DEFE593D479C}"/>
                </a:ext>
              </a:extLst>
            </p:cNvPr>
            <p:cNvSpPr/>
            <p:nvPr/>
          </p:nvSpPr>
          <p:spPr>
            <a:xfrm rot="5400000">
              <a:off x="8174031" y="2065370"/>
              <a:ext cx="137160" cy="273600"/>
            </a:xfrm>
            <a:prstGeom prst="rect">
              <a:avLst/>
            </a:prstGeom>
            <a:solidFill>
              <a:schemeClr val="accent4">
                <a:lumMod val="60000"/>
                <a:lumOff val="4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26" name="Rectangle 25">
              <a:extLst>
                <a:ext uri="{FF2B5EF4-FFF2-40B4-BE49-F238E27FC236}">
                  <a16:creationId xmlns:a16="http://schemas.microsoft.com/office/drawing/2014/main" id="{E7F2A3DC-9A13-2D7D-97A7-E73CA0EF1780}"/>
                </a:ext>
              </a:extLst>
            </p:cNvPr>
            <p:cNvSpPr/>
            <p:nvPr/>
          </p:nvSpPr>
          <p:spPr>
            <a:xfrm>
              <a:off x="5184557" y="3389588"/>
              <a:ext cx="3200400" cy="139337"/>
            </a:xfrm>
            <a:prstGeom prst="rect">
              <a:avLst/>
            </a:prstGeom>
            <a:solidFill>
              <a:schemeClr val="accent4">
                <a:lumMod val="40000"/>
                <a:lumOff val="60000"/>
                <a:alpha val="47000"/>
              </a:schemeClr>
            </a:solidFill>
            <a:ln w="12700">
              <a:solidFill>
                <a:schemeClr val="accent4">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800" kern="0" dirty="0">
                  <a:solidFill>
                    <a:schemeClr val="bg1"/>
                  </a:solidFill>
                  <a:latin typeface="Arial"/>
                  <a:sym typeface="Arial"/>
                </a:rPr>
                <a:t>E/W NOC</a:t>
              </a:r>
            </a:p>
          </p:txBody>
        </p:sp>
        <p:sp>
          <p:nvSpPr>
            <p:cNvPr id="49" name="Rectangle 48">
              <a:extLst>
                <a:ext uri="{FF2B5EF4-FFF2-40B4-BE49-F238E27FC236}">
                  <a16:creationId xmlns:a16="http://schemas.microsoft.com/office/drawing/2014/main" id="{A2D5A7C5-0125-01A7-3616-3531E9E29F04}"/>
                </a:ext>
              </a:extLst>
            </p:cNvPr>
            <p:cNvSpPr/>
            <p:nvPr/>
          </p:nvSpPr>
          <p:spPr>
            <a:xfrm rot="5400000">
              <a:off x="5247231" y="3322456"/>
              <a:ext cx="137160" cy="273600"/>
            </a:xfrm>
            <a:prstGeom prst="rect">
              <a:avLst/>
            </a:prstGeom>
            <a:solidFill>
              <a:schemeClr val="accent4">
                <a:lumMod val="60000"/>
                <a:lumOff val="4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54" name="Rectangle 53">
              <a:extLst>
                <a:ext uri="{FF2B5EF4-FFF2-40B4-BE49-F238E27FC236}">
                  <a16:creationId xmlns:a16="http://schemas.microsoft.com/office/drawing/2014/main" id="{0F88A4DA-43D4-0009-CCBD-AF1C129CD00B}"/>
                </a:ext>
              </a:extLst>
            </p:cNvPr>
            <p:cNvSpPr/>
            <p:nvPr/>
          </p:nvSpPr>
          <p:spPr>
            <a:xfrm rot="5400000">
              <a:off x="8174031" y="3322456"/>
              <a:ext cx="137160" cy="273600"/>
            </a:xfrm>
            <a:prstGeom prst="rect">
              <a:avLst/>
            </a:prstGeom>
            <a:solidFill>
              <a:schemeClr val="accent4">
                <a:lumMod val="60000"/>
                <a:lumOff val="4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55" name="Rectangle 54">
              <a:extLst>
                <a:ext uri="{FF2B5EF4-FFF2-40B4-BE49-F238E27FC236}">
                  <a16:creationId xmlns:a16="http://schemas.microsoft.com/office/drawing/2014/main" id="{B8D13337-B393-4136-00C3-FDFB31394239}"/>
                </a:ext>
              </a:extLst>
            </p:cNvPr>
            <p:cNvSpPr/>
            <p:nvPr/>
          </p:nvSpPr>
          <p:spPr>
            <a:xfrm rot="10800000">
              <a:off x="5463273" y="1133494"/>
              <a:ext cx="137160" cy="273600"/>
            </a:xfrm>
            <a:prstGeom prst="rect">
              <a:avLst/>
            </a:prstGeom>
            <a:solidFill>
              <a:schemeClr val="accent1">
                <a:lumMod val="40000"/>
                <a:lumOff val="6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56" name="Rectangle 55">
              <a:extLst>
                <a:ext uri="{FF2B5EF4-FFF2-40B4-BE49-F238E27FC236}">
                  <a16:creationId xmlns:a16="http://schemas.microsoft.com/office/drawing/2014/main" id="{D07D68A4-810F-9D47-3BCB-6A1B439B9DE5}"/>
                </a:ext>
              </a:extLst>
            </p:cNvPr>
            <p:cNvSpPr/>
            <p:nvPr/>
          </p:nvSpPr>
          <p:spPr>
            <a:xfrm rot="5400000">
              <a:off x="8174031" y="3612428"/>
              <a:ext cx="137160" cy="273600"/>
            </a:xfrm>
            <a:prstGeom prst="rect">
              <a:avLst/>
            </a:prstGeom>
            <a:solidFill>
              <a:schemeClr val="accent1">
                <a:lumMod val="40000"/>
                <a:lumOff val="6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57" name="Rectangle 56">
              <a:extLst>
                <a:ext uri="{FF2B5EF4-FFF2-40B4-BE49-F238E27FC236}">
                  <a16:creationId xmlns:a16="http://schemas.microsoft.com/office/drawing/2014/main" id="{0C724643-895B-B69D-DEF8-3324AF62F7AE}"/>
                </a:ext>
              </a:extLst>
            </p:cNvPr>
            <p:cNvSpPr/>
            <p:nvPr/>
          </p:nvSpPr>
          <p:spPr>
            <a:xfrm rot="10800000">
              <a:off x="7383405" y="4060293"/>
              <a:ext cx="137160" cy="273600"/>
            </a:xfrm>
            <a:prstGeom prst="rect">
              <a:avLst/>
            </a:prstGeom>
            <a:solidFill>
              <a:schemeClr val="accent1">
                <a:lumMod val="40000"/>
                <a:lumOff val="6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58" name="Rectangle 57">
              <a:extLst>
                <a:ext uri="{FF2B5EF4-FFF2-40B4-BE49-F238E27FC236}">
                  <a16:creationId xmlns:a16="http://schemas.microsoft.com/office/drawing/2014/main" id="{E20AE166-B8A1-3E20-1B98-A8A756C348C1}"/>
                </a:ext>
              </a:extLst>
            </p:cNvPr>
            <p:cNvSpPr/>
            <p:nvPr/>
          </p:nvSpPr>
          <p:spPr>
            <a:xfrm rot="5400000">
              <a:off x="5247231" y="3608321"/>
              <a:ext cx="137160" cy="273600"/>
            </a:xfrm>
            <a:prstGeom prst="rect">
              <a:avLst/>
            </a:prstGeom>
            <a:solidFill>
              <a:schemeClr val="accent1">
                <a:lumMod val="40000"/>
                <a:lumOff val="6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60" name="Rectangle 59">
              <a:extLst>
                <a:ext uri="{FF2B5EF4-FFF2-40B4-BE49-F238E27FC236}">
                  <a16:creationId xmlns:a16="http://schemas.microsoft.com/office/drawing/2014/main" id="{6DD1DAB0-BECA-54E0-CBE2-74AD3BF519AF}"/>
                </a:ext>
              </a:extLst>
            </p:cNvPr>
            <p:cNvSpPr/>
            <p:nvPr/>
          </p:nvSpPr>
          <p:spPr>
            <a:xfrm rot="5400000">
              <a:off x="5247231" y="1783013"/>
              <a:ext cx="137160" cy="273600"/>
            </a:xfrm>
            <a:prstGeom prst="rect">
              <a:avLst/>
            </a:prstGeom>
            <a:solidFill>
              <a:schemeClr val="accent6">
                <a:lumMod val="40000"/>
                <a:lumOff val="6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61" name="Rectangle 60">
              <a:extLst>
                <a:ext uri="{FF2B5EF4-FFF2-40B4-BE49-F238E27FC236}">
                  <a16:creationId xmlns:a16="http://schemas.microsoft.com/office/drawing/2014/main" id="{87507BFB-2059-6D8E-9C13-0C2190709A24}"/>
                </a:ext>
              </a:extLst>
            </p:cNvPr>
            <p:cNvSpPr/>
            <p:nvPr/>
          </p:nvSpPr>
          <p:spPr>
            <a:xfrm rot="5400000">
              <a:off x="8174031" y="1779144"/>
              <a:ext cx="137160" cy="273600"/>
            </a:xfrm>
            <a:prstGeom prst="rect">
              <a:avLst/>
            </a:prstGeom>
            <a:solidFill>
              <a:schemeClr val="accent6">
                <a:lumMod val="40000"/>
                <a:lumOff val="6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62" name="Rectangle 61">
              <a:extLst>
                <a:ext uri="{FF2B5EF4-FFF2-40B4-BE49-F238E27FC236}">
                  <a16:creationId xmlns:a16="http://schemas.microsoft.com/office/drawing/2014/main" id="{6CF57200-4AAA-AE24-E879-3CC4DB5F2954}"/>
                </a:ext>
              </a:extLst>
            </p:cNvPr>
            <p:cNvSpPr/>
            <p:nvPr/>
          </p:nvSpPr>
          <p:spPr>
            <a:xfrm rot="5400000">
              <a:off x="5247231" y="2536521"/>
              <a:ext cx="137160" cy="273600"/>
            </a:xfrm>
            <a:prstGeom prst="rect">
              <a:avLst/>
            </a:prstGeom>
            <a:solidFill>
              <a:schemeClr val="accent4">
                <a:lumMod val="5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FFFFFF"/>
                  </a:solidFill>
                  <a:latin typeface="Arial"/>
                  <a:sym typeface="Arial"/>
                </a:rPr>
                <a:t>PCM</a:t>
              </a:r>
            </a:p>
          </p:txBody>
        </p:sp>
        <p:sp>
          <p:nvSpPr>
            <p:cNvPr id="63" name="Rectangle 62">
              <a:extLst>
                <a:ext uri="{FF2B5EF4-FFF2-40B4-BE49-F238E27FC236}">
                  <a16:creationId xmlns:a16="http://schemas.microsoft.com/office/drawing/2014/main" id="{FCAE1E85-0F9E-BA8D-850C-EDCACB43FACE}"/>
                </a:ext>
              </a:extLst>
            </p:cNvPr>
            <p:cNvSpPr/>
            <p:nvPr/>
          </p:nvSpPr>
          <p:spPr>
            <a:xfrm rot="5400000">
              <a:off x="8174031" y="2530191"/>
              <a:ext cx="137160" cy="273600"/>
            </a:xfrm>
            <a:prstGeom prst="rect">
              <a:avLst/>
            </a:prstGeom>
            <a:solidFill>
              <a:schemeClr val="accent4">
                <a:lumMod val="5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FFFFFF"/>
                  </a:solidFill>
                  <a:latin typeface="Arial"/>
                  <a:sym typeface="Arial"/>
                </a:rPr>
                <a:t>PCM</a:t>
              </a:r>
            </a:p>
          </p:txBody>
        </p:sp>
        <p:sp>
          <p:nvSpPr>
            <p:cNvPr id="64" name="Rectangle 63">
              <a:extLst>
                <a:ext uri="{FF2B5EF4-FFF2-40B4-BE49-F238E27FC236}">
                  <a16:creationId xmlns:a16="http://schemas.microsoft.com/office/drawing/2014/main" id="{3C61EE42-DAFB-A04D-8B3E-544E8D75A043}"/>
                </a:ext>
              </a:extLst>
            </p:cNvPr>
            <p:cNvSpPr/>
            <p:nvPr/>
          </p:nvSpPr>
          <p:spPr>
            <a:xfrm rot="10800000">
              <a:off x="6486576" y="1133494"/>
              <a:ext cx="137160" cy="273600"/>
            </a:xfrm>
            <a:prstGeom prst="rect">
              <a:avLst/>
            </a:prstGeom>
            <a:solidFill>
              <a:schemeClr val="accent4">
                <a:lumMod val="5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FFFFFF"/>
                  </a:solidFill>
                  <a:latin typeface="Arial"/>
                  <a:sym typeface="Arial"/>
                </a:rPr>
                <a:t>PCM</a:t>
              </a:r>
            </a:p>
          </p:txBody>
        </p:sp>
        <p:sp>
          <p:nvSpPr>
            <p:cNvPr id="65" name="Rectangle 64">
              <a:extLst>
                <a:ext uri="{FF2B5EF4-FFF2-40B4-BE49-F238E27FC236}">
                  <a16:creationId xmlns:a16="http://schemas.microsoft.com/office/drawing/2014/main" id="{7F904013-9875-4E88-D090-C8315B00C5F6}"/>
                </a:ext>
              </a:extLst>
            </p:cNvPr>
            <p:cNvSpPr/>
            <p:nvPr/>
          </p:nvSpPr>
          <p:spPr>
            <a:xfrm rot="10800000">
              <a:off x="5965869" y="4060293"/>
              <a:ext cx="137160" cy="273600"/>
            </a:xfrm>
            <a:prstGeom prst="rect">
              <a:avLst/>
            </a:prstGeom>
            <a:solidFill>
              <a:schemeClr val="accent4">
                <a:lumMod val="5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FFFFFF"/>
                  </a:solidFill>
                  <a:latin typeface="Arial"/>
                  <a:sym typeface="Arial"/>
                </a:rPr>
                <a:t>PCM</a:t>
              </a:r>
            </a:p>
          </p:txBody>
        </p:sp>
        <p:sp>
          <p:nvSpPr>
            <p:cNvPr id="66" name="Rectangle 65">
              <a:extLst>
                <a:ext uri="{FF2B5EF4-FFF2-40B4-BE49-F238E27FC236}">
                  <a16:creationId xmlns:a16="http://schemas.microsoft.com/office/drawing/2014/main" id="{340F5431-586A-F3EE-4CD9-CF796E8BDB14}"/>
                </a:ext>
              </a:extLst>
            </p:cNvPr>
            <p:cNvSpPr/>
            <p:nvPr/>
          </p:nvSpPr>
          <p:spPr>
            <a:xfrm rot="10800000">
              <a:off x="7967671" y="1133493"/>
              <a:ext cx="137160" cy="273600"/>
            </a:xfrm>
            <a:prstGeom prst="rect">
              <a:avLst/>
            </a:prstGeom>
            <a:solidFill>
              <a:schemeClr val="accent1">
                <a:lumMod val="20000"/>
                <a:lumOff val="8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cxnSp>
          <p:nvCxnSpPr>
            <p:cNvPr id="67" name="Straight Arrow Connector 66">
              <a:extLst>
                <a:ext uri="{FF2B5EF4-FFF2-40B4-BE49-F238E27FC236}">
                  <a16:creationId xmlns:a16="http://schemas.microsoft.com/office/drawing/2014/main" id="{D11A6D33-79BA-2842-B406-BB80F363159F}"/>
                </a:ext>
              </a:extLst>
            </p:cNvPr>
            <p:cNvCxnSpPr>
              <a:cxnSpLocks/>
            </p:cNvCxnSpPr>
            <p:nvPr/>
          </p:nvCxnSpPr>
          <p:spPr>
            <a:xfrm>
              <a:off x="6488553" y="2456207"/>
              <a:ext cx="0" cy="691118"/>
            </a:xfrm>
            <a:prstGeom prst="straightConnector1">
              <a:avLst/>
            </a:prstGeom>
            <a:ln>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BAD07B95-D472-491E-D2EB-4123391E10D5}"/>
                </a:ext>
              </a:extLst>
            </p:cNvPr>
            <p:cNvSpPr txBox="1"/>
            <p:nvPr/>
          </p:nvSpPr>
          <p:spPr>
            <a:xfrm>
              <a:off x="6441280" y="2673495"/>
              <a:ext cx="431528" cy="253915"/>
            </a:xfrm>
            <a:prstGeom prst="rect">
              <a:avLst/>
            </a:prstGeom>
            <a:noFill/>
          </p:spPr>
          <p:txBody>
            <a:bodyPr wrap="square" rtlCol="0">
              <a:spAutoFit/>
            </a:bodyPr>
            <a:lstStyle/>
            <a:p>
              <a:pPr defTabSz="1219170">
                <a:buClr>
                  <a:srgbClr val="000000"/>
                </a:buClr>
                <a:defRPr/>
              </a:pPr>
              <a:r>
                <a:rPr lang="en-US" sz="1600" kern="0" dirty="0">
                  <a:solidFill>
                    <a:srgbClr val="F30E91"/>
                  </a:solidFill>
                  <a:latin typeface="Arial"/>
                  <a:cs typeface="Arial"/>
                  <a:sym typeface="Arial"/>
                </a:rPr>
                <a:t>x27</a:t>
              </a:r>
            </a:p>
          </p:txBody>
        </p:sp>
        <p:sp>
          <p:nvSpPr>
            <p:cNvPr id="72" name="Rectangle 71">
              <a:extLst>
                <a:ext uri="{FF2B5EF4-FFF2-40B4-BE49-F238E27FC236}">
                  <a16:creationId xmlns:a16="http://schemas.microsoft.com/office/drawing/2014/main" id="{ED58BF10-80E2-265E-B574-ABDF7616F984}"/>
                </a:ext>
              </a:extLst>
            </p:cNvPr>
            <p:cNvSpPr/>
            <p:nvPr/>
          </p:nvSpPr>
          <p:spPr>
            <a:xfrm rot="10800000">
              <a:off x="6199399" y="1133494"/>
              <a:ext cx="137160" cy="273600"/>
            </a:xfrm>
            <a:prstGeom prst="rect">
              <a:avLst/>
            </a:prstGeom>
            <a:solidFill>
              <a:schemeClr val="accent3">
                <a:lumMod val="60000"/>
                <a:lumOff val="4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73" name="Rectangle 72">
              <a:extLst>
                <a:ext uri="{FF2B5EF4-FFF2-40B4-BE49-F238E27FC236}">
                  <a16:creationId xmlns:a16="http://schemas.microsoft.com/office/drawing/2014/main" id="{0F301813-892A-AA4F-5C02-C95BDF73A0CF}"/>
                </a:ext>
              </a:extLst>
            </p:cNvPr>
            <p:cNvSpPr/>
            <p:nvPr/>
          </p:nvSpPr>
          <p:spPr>
            <a:xfrm rot="10800000">
              <a:off x="6203497" y="4060293"/>
              <a:ext cx="137160" cy="273600"/>
            </a:xfrm>
            <a:prstGeom prst="rect">
              <a:avLst/>
            </a:prstGeom>
            <a:solidFill>
              <a:schemeClr val="accent3">
                <a:lumMod val="60000"/>
                <a:lumOff val="4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74" name="Rectangle 73">
              <a:extLst>
                <a:ext uri="{FF2B5EF4-FFF2-40B4-BE49-F238E27FC236}">
                  <a16:creationId xmlns:a16="http://schemas.microsoft.com/office/drawing/2014/main" id="{81A2D7CF-1BE0-015D-56E5-DD0ED6CD80DB}"/>
                </a:ext>
              </a:extLst>
            </p:cNvPr>
            <p:cNvSpPr/>
            <p:nvPr/>
          </p:nvSpPr>
          <p:spPr>
            <a:xfrm rot="10800000">
              <a:off x="7668154" y="4060293"/>
              <a:ext cx="137160" cy="273600"/>
            </a:xfrm>
            <a:prstGeom prst="rect">
              <a:avLst/>
            </a:prstGeom>
            <a:solidFill>
              <a:schemeClr val="accent3">
                <a:lumMod val="60000"/>
                <a:lumOff val="4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75" name="Rectangle 74">
              <a:extLst>
                <a:ext uri="{FF2B5EF4-FFF2-40B4-BE49-F238E27FC236}">
                  <a16:creationId xmlns:a16="http://schemas.microsoft.com/office/drawing/2014/main" id="{F6B517C1-7240-7B94-05A2-9228987E6C87}"/>
                </a:ext>
              </a:extLst>
            </p:cNvPr>
            <p:cNvSpPr/>
            <p:nvPr/>
          </p:nvSpPr>
          <p:spPr>
            <a:xfrm rot="10800000">
              <a:off x="5677055" y="1133494"/>
              <a:ext cx="137160" cy="273600"/>
            </a:xfrm>
            <a:prstGeom prst="rect">
              <a:avLst/>
            </a:prstGeom>
            <a:solidFill>
              <a:schemeClr val="accent3">
                <a:lumMod val="60000"/>
                <a:lumOff val="4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77" name="Rectangle 76">
              <a:extLst>
                <a:ext uri="{FF2B5EF4-FFF2-40B4-BE49-F238E27FC236}">
                  <a16:creationId xmlns:a16="http://schemas.microsoft.com/office/drawing/2014/main" id="{1E76210C-0E7C-51FC-F0B4-BAEB7005711A}"/>
                </a:ext>
              </a:extLst>
            </p:cNvPr>
            <p:cNvSpPr/>
            <p:nvPr/>
          </p:nvSpPr>
          <p:spPr>
            <a:xfrm rot="10800000">
              <a:off x="7676288" y="1133493"/>
              <a:ext cx="137160" cy="273600"/>
            </a:xfrm>
            <a:prstGeom prst="rect">
              <a:avLst/>
            </a:prstGeom>
            <a:solidFill>
              <a:schemeClr val="accent3">
                <a:lumMod val="60000"/>
                <a:lumOff val="40000"/>
                <a:alpha val="86079"/>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defTabSz="1219170">
                <a:buClr>
                  <a:srgbClr val="000000"/>
                </a:buClr>
                <a:defRPr/>
              </a:pPr>
              <a:r>
                <a:rPr lang="en-US" sz="1067" kern="0" dirty="0">
                  <a:solidFill>
                    <a:srgbClr val="000000"/>
                  </a:solidFill>
                  <a:latin typeface="Arial"/>
                  <a:sym typeface="Arial"/>
                </a:rPr>
                <a:t>PCM</a:t>
              </a:r>
            </a:p>
          </p:txBody>
        </p:sp>
        <p:sp>
          <p:nvSpPr>
            <p:cNvPr id="15" name="Google Shape;10364;p20">
              <a:extLst>
                <a:ext uri="{FF2B5EF4-FFF2-40B4-BE49-F238E27FC236}">
                  <a16:creationId xmlns:a16="http://schemas.microsoft.com/office/drawing/2014/main" id="{611D39E4-B04A-EC39-C418-36E4FD02D8E8}"/>
                </a:ext>
              </a:extLst>
            </p:cNvPr>
            <p:cNvSpPr/>
            <p:nvPr/>
          </p:nvSpPr>
          <p:spPr>
            <a:xfrm>
              <a:off x="5176929" y="887245"/>
              <a:ext cx="855900" cy="212400"/>
            </a:xfrm>
            <a:prstGeom prst="rect">
              <a:avLst/>
            </a:prstGeom>
            <a:solidFill>
              <a:schemeClr val="accent1">
                <a:lumMod val="60000"/>
                <a:lumOff val="40000"/>
              </a:scheme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defRPr/>
              </a:pPr>
              <a:r>
                <a:rPr lang="en" sz="1333" kern="0" dirty="0">
                  <a:solidFill>
                    <a:srgbClr val="000000"/>
                  </a:solidFill>
                  <a:latin typeface="Arial"/>
                  <a:cs typeface="Arial"/>
                  <a:sym typeface="Arial"/>
                </a:rPr>
                <a:t>1MB Cache</a:t>
              </a:r>
              <a:endParaRPr sz="1333" kern="0" dirty="0">
                <a:solidFill>
                  <a:srgbClr val="000000"/>
                </a:solidFill>
                <a:latin typeface="Arial"/>
                <a:cs typeface="Arial"/>
                <a:sym typeface="Arial"/>
              </a:endParaRPr>
            </a:p>
          </p:txBody>
        </p:sp>
        <p:sp>
          <p:nvSpPr>
            <p:cNvPr id="16" name="Google Shape;10366;p20">
              <a:extLst>
                <a:ext uri="{FF2B5EF4-FFF2-40B4-BE49-F238E27FC236}">
                  <a16:creationId xmlns:a16="http://schemas.microsoft.com/office/drawing/2014/main" id="{2F1D48D0-75FE-A23E-B0A1-57D396EA8A84}"/>
                </a:ext>
              </a:extLst>
            </p:cNvPr>
            <p:cNvSpPr/>
            <p:nvPr/>
          </p:nvSpPr>
          <p:spPr>
            <a:xfrm>
              <a:off x="6074780" y="887245"/>
              <a:ext cx="855900" cy="212400"/>
            </a:xfrm>
            <a:prstGeom prst="rect">
              <a:avLst/>
            </a:prstGeom>
            <a:solidFill>
              <a:schemeClr val="accent4">
                <a:lumMod val="50000"/>
              </a:schemeClr>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defRPr/>
              </a:pPr>
              <a:r>
                <a:rPr lang="en" sz="1067" kern="0" dirty="0">
                  <a:solidFill>
                    <a:srgbClr val="FFFFFF"/>
                  </a:solidFill>
                  <a:latin typeface="Arial"/>
                  <a:cs typeface="Arial"/>
                  <a:sym typeface="Arial"/>
                </a:rPr>
                <a:t>PCIe Gen5 x8</a:t>
              </a:r>
              <a:endParaRPr sz="1067" kern="0" dirty="0">
                <a:solidFill>
                  <a:srgbClr val="FFFFFF"/>
                </a:solidFill>
                <a:latin typeface="Arial"/>
                <a:cs typeface="Arial"/>
                <a:sym typeface="Arial"/>
              </a:endParaRPr>
            </a:p>
          </p:txBody>
        </p:sp>
        <p:sp>
          <p:nvSpPr>
            <p:cNvPr id="17" name="Google Shape;10240;p20">
              <a:extLst>
                <a:ext uri="{FF2B5EF4-FFF2-40B4-BE49-F238E27FC236}">
                  <a16:creationId xmlns:a16="http://schemas.microsoft.com/office/drawing/2014/main" id="{369F8652-44F7-2C79-ECE1-2F5C0AF69F35}"/>
                </a:ext>
              </a:extLst>
            </p:cNvPr>
            <p:cNvSpPr/>
            <p:nvPr/>
          </p:nvSpPr>
          <p:spPr>
            <a:xfrm>
              <a:off x="6973540" y="881226"/>
              <a:ext cx="1412243" cy="218419"/>
            </a:xfrm>
            <a:prstGeom prst="rect">
              <a:avLst/>
            </a:prstGeom>
            <a:solidFill>
              <a:schemeClr val="accent1">
                <a:lumMod val="20000"/>
                <a:lumOff val="80000"/>
              </a:scheme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defRPr/>
              </a:pPr>
              <a:r>
                <a:rPr lang="en" sz="1200" kern="0" dirty="0">
                  <a:solidFill>
                    <a:srgbClr val="000000"/>
                  </a:solidFill>
                  <a:latin typeface="Arial"/>
                  <a:cs typeface="Arial"/>
                  <a:sym typeface="Arial"/>
                </a:rPr>
                <a:t>RISC-V Chip Manager</a:t>
              </a:r>
              <a:endParaRPr sz="1200" kern="0" dirty="0">
                <a:solidFill>
                  <a:srgbClr val="000000"/>
                </a:solidFill>
                <a:latin typeface="Arial"/>
                <a:cs typeface="Arial"/>
                <a:sym typeface="Arial"/>
              </a:endParaRPr>
            </a:p>
          </p:txBody>
        </p:sp>
        <p:sp>
          <p:nvSpPr>
            <p:cNvPr id="18" name="Google Shape;10375;p20">
              <a:extLst>
                <a:ext uri="{FF2B5EF4-FFF2-40B4-BE49-F238E27FC236}">
                  <a16:creationId xmlns:a16="http://schemas.microsoft.com/office/drawing/2014/main" id="{5EBF8135-4391-658D-ED3F-5E910A9025B5}"/>
                </a:ext>
              </a:extLst>
            </p:cNvPr>
            <p:cNvSpPr/>
            <p:nvPr/>
          </p:nvSpPr>
          <p:spPr>
            <a:xfrm rot="5400000">
              <a:off x="4700575" y="1650705"/>
              <a:ext cx="711789" cy="207000"/>
            </a:xfrm>
            <a:prstGeom prst="rect">
              <a:avLst/>
            </a:prstGeom>
            <a:solidFill>
              <a:schemeClr val="accent6">
                <a:lumMod val="40000"/>
                <a:lumOff val="60000"/>
              </a:schemeClr>
            </a:solidFill>
            <a:ln w="9525"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algn="ctr" defTabSz="1219170">
                <a:buClr>
                  <a:srgbClr val="000000"/>
                </a:buClr>
                <a:defRPr/>
              </a:pPr>
              <a:r>
                <a:rPr lang="en-US" sz="1067" kern="0" dirty="0">
                  <a:solidFill>
                    <a:srgbClr val="000000"/>
                  </a:solidFill>
                  <a:latin typeface="Arial"/>
                  <a:cs typeface="Arial"/>
                  <a:sym typeface="Arial"/>
                </a:rPr>
                <a:t>X</a:t>
              </a:r>
              <a:r>
                <a:rPr lang="en" sz="1067" kern="0" dirty="0">
                  <a:solidFill>
                    <a:srgbClr val="000000"/>
                  </a:solidFill>
                  <a:latin typeface="Arial"/>
                  <a:cs typeface="Arial"/>
                  <a:sym typeface="Arial"/>
                </a:rPr>
                <a:t>64 LPDDR5</a:t>
              </a:r>
              <a:endParaRPr sz="1067" kern="0" dirty="0">
                <a:solidFill>
                  <a:srgbClr val="000000"/>
                </a:solidFill>
                <a:latin typeface="Arial"/>
                <a:cs typeface="Arial"/>
                <a:sym typeface="Arial"/>
              </a:endParaRPr>
            </a:p>
          </p:txBody>
        </p:sp>
        <p:sp>
          <p:nvSpPr>
            <p:cNvPr id="19" name="Google Shape;10379;p20">
              <a:extLst>
                <a:ext uri="{FF2B5EF4-FFF2-40B4-BE49-F238E27FC236}">
                  <a16:creationId xmlns:a16="http://schemas.microsoft.com/office/drawing/2014/main" id="{0093BDD5-2D5F-4D3F-EFB7-E39FB6BC2EF2}"/>
                </a:ext>
              </a:extLst>
            </p:cNvPr>
            <p:cNvSpPr/>
            <p:nvPr/>
          </p:nvSpPr>
          <p:spPr>
            <a:xfrm rot="5400000">
              <a:off x="4625820" y="3434618"/>
              <a:ext cx="855900" cy="212400"/>
            </a:xfrm>
            <a:prstGeom prst="rect">
              <a:avLst/>
            </a:prstGeom>
            <a:solidFill>
              <a:schemeClr val="accent1">
                <a:lumMod val="60000"/>
                <a:lumOff val="40000"/>
              </a:scheme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defRPr/>
              </a:pPr>
              <a:r>
                <a:rPr lang="en" sz="1333" kern="0" dirty="0">
                  <a:solidFill>
                    <a:srgbClr val="000000"/>
                  </a:solidFill>
                  <a:latin typeface="Arial"/>
                  <a:cs typeface="Arial"/>
                  <a:sym typeface="Arial"/>
                </a:rPr>
                <a:t>1MB Cache</a:t>
              </a:r>
              <a:endParaRPr sz="1333" kern="0" dirty="0">
                <a:solidFill>
                  <a:srgbClr val="000000"/>
                </a:solidFill>
                <a:latin typeface="Arial"/>
                <a:cs typeface="Arial"/>
                <a:sym typeface="Arial"/>
              </a:endParaRPr>
            </a:p>
          </p:txBody>
        </p:sp>
        <p:sp>
          <p:nvSpPr>
            <p:cNvPr id="20" name="Google Shape;10381;p20">
              <a:extLst>
                <a:ext uri="{FF2B5EF4-FFF2-40B4-BE49-F238E27FC236}">
                  <a16:creationId xmlns:a16="http://schemas.microsoft.com/office/drawing/2014/main" id="{0EDF38E9-5CA0-1686-A5A7-227365042F54}"/>
                </a:ext>
              </a:extLst>
            </p:cNvPr>
            <p:cNvSpPr/>
            <p:nvPr/>
          </p:nvSpPr>
          <p:spPr>
            <a:xfrm rot="5400000">
              <a:off x="8082243" y="3447002"/>
              <a:ext cx="855900" cy="212400"/>
            </a:xfrm>
            <a:prstGeom prst="rect">
              <a:avLst/>
            </a:prstGeom>
            <a:solidFill>
              <a:schemeClr val="accent1">
                <a:lumMod val="60000"/>
                <a:lumOff val="40000"/>
              </a:scheme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defRPr/>
              </a:pPr>
              <a:r>
                <a:rPr lang="en" sz="1333" kern="0" dirty="0">
                  <a:solidFill>
                    <a:srgbClr val="000000"/>
                  </a:solidFill>
                  <a:latin typeface="Arial"/>
                  <a:cs typeface="Arial"/>
                  <a:sym typeface="Arial"/>
                </a:rPr>
                <a:t>1MB Cache</a:t>
              </a:r>
              <a:endParaRPr sz="1333" kern="0" dirty="0">
                <a:solidFill>
                  <a:srgbClr val="000000"/>
                </a:solidFill>
                <a:latin typeface="Arial"/>
                <a:cs typeface="Arial"/>
                <a:sym typeface="Arial"/>
              </a:endParaRPr>
            </a:p>
          </p:txBody>
        </p:sp>
        <p:sp>
          <p:nvSpPr>
            <p:cNvPr id="21" name="Google Shape;10395;p20">
              <a:extLst>
                <a:ext uri="{FF2B5EF4-FFF2-40B4-BE49-F238E27FC236}">
                  <a16:creationId xmlns:a16="http://schemas.microsoft.com/office/drawing/2014/main" id="{BD25EAB6-B5D9-E38B-C472-81D73721BDCB}"/>
                </a:ext>
              </a:extLst>
            </p:cNvPr>
            <p:cNvSpPr/>
            <p:nvPr/>
          </p:nvSpPr>
          <p:spPr>
            <a:xfrm rot="5400000">
              <a:off x="8065462" y="2498540"/>
              <a:ext cx="889463" cy="212400"/>
            </a:xfrm>
            <a:prstGeom prst="rect">
              <a:avLst/>
            </a:prstGeom>
            <a:solidFill>
              <a:schemeClr val="accent4">
                <a:lumMod val="50000"/>
              </a:schemeClr>
            </a:solidFill>
            <a:ln w="9525" cap="flat" cmpd="sng">
              <a:solidFill>
                <a:schemeClr val="accent4"/>
              </a:solidFill>
              <a:prstDash val="solid"/>
              <a:round/>
              <a:headEnd type="none" w="sm" len="sm"/>
              <a:tailEnd type="none" w="sm" len="sm"/>
            </a:ln>
          </p:spPr>
          <p:txBody>
            <a:bodyPr spcFirstLastPara="1" vert="horz" wrap="square" lIns="121900" tIns="121900" rIns="121900" bIns="121900" anchor="ctr" anchorCtr="0">
              <a:noAutofit/>
            </a:bodyPr>
            <a:lstStyle/>
            <a:p>
              <a:pPr algn="ctr" defTabSz="1219170">
                <a:buClr>
                  <a:srgbClr val="000000"/>
                </a:buClr>
                <a:defRPr/>
              </a:pPr>
              <a:r>
                <a:rPr lang="en" sz="1067" kern="0" dirty="0">
                  <a:solidFill>
                    <a:srgbClr val="FFFFFF"/>
                  </a:solidFill>
                  <a:latin typeface="Arial"/>
                  <a:cs typeface="Arial"/>
                  <a:sym typeface="Arial"/>
                </a:rPr>
                <a:t>PCIe Gen 5 x8</a:t>
              </a:r>
              <a:endParaRPr sz="1067" kern="0" dirty="0">
                <a:solidFill>
                  <a:srgbClr val="FFFFFF"/>
                </a:solidFill>
                <a:latin typeface="Arial"/>
                <a:cs typeface="Arial"/>
                <a:sym typeface="Arial"/>
              </a:endParaRPr>
            </a:p>
          </p:txBody>
        </p:sp>
        <p:sp>
          <p:nvSpPr>
            <p:cNvPr id="22" name="Google Shape;10375;p20">
              <a:extLst>
                <a:ext uri="{FF2B5EF4-FFF2-40B4-BE49-F238E27FC236}">
                  <a16:creationId xmlns:a16="http://schemas.microsoft.com/office/drawing/2014/main" id="{B28330C6-7216-B8FB-1600-B6B73AE04EAB}"/>
                </a:ext>
              </a:extLst>
            </p:cNvPr>
            <p:cNvSpPr/>
            <p:nvPr/>
          </p:nvSpPr>
          <p:spPr>
            <a:xfrm rot="5400000">
              <a:off x="8154299" y="1655902"/>
              <a:ext cx="711789" cy="207000"/>
            </a:xfrm>
            <a:prstGeom prst="rect">
              <a:avLst/>
            </a:prstGeom>
            <a:solidFill>
              <a:schemeClr val="accent6">
                <a:lumMod val="40000"/>
                <a:lumOff val="60000"/>
              </a:schemeClr>
            </a:solidFill>
            <a:ln w="9525" cap="flat" cmpd="sng">
              <a:solidFill>
                <a:schemeClr val="accent6"/>
              </a:solidFill>
              <a:prstDash val="solid"/>
              <a:round/>
              <a:headEnd type="none" w="sm" len="sm"/>
              <a:tailEnd type="none" w="sm" len="sm"/>
            </a:ln>
          </p:spPr>
          <p:txBody>
            <a:bodyPr spcFirstLastPara="1" wrap="square" lIns="0" tIns="0" rIns="0" bIns="0" anchor="ctr" anchorCtr="0">
              <a:noAutofit/>
            </a:bodyPr>
            <a:lstStyle/>
            <a:p>
              <a:pPr algn="ctr" defTabSz="1219170">
                <a:buClr>
                  <a:srgbClr val="000000"/>
                </a:buClr>
                <a:defRPr/>
              </a:pPr>
              <a:r>
                <a:rPr lang="en-US" sz="1067" kern="0" dirty="0">
                  <a:solidFill>
                    <a:srgbClr val="000000"/>
                  </a:solidFill>
                  <a:latin typeface="Arial"/>
                  <a:cs typeface="Arial"/>
                  <a:sym typeface="Arial"/>
                </a:rPr>
                <a:t>X</a:t>
              </a:r>
              <a:r>
                <a:rPr lang="en" sz="1067" kern="0" dirty="0">
                  <a:solidFill>
                    <a:srgbClr val="000000"/>
                  </a:solidFill>
                  <a:latin typeface="Arial"/>
                  <a:cs typeface="Arial"/>
                  <a:sym typeface="Arial"/>
                </a:rPr>
                <a:t>64 LPDDR5</a:t>
              </a:r>
              <a:endParaRPr sz="1067" kern="0" dirty="0">
                <a:solidFill>
                  <a:srgbClr val="000000"/>
                </a:solidFill>
                <a:latin typeface="Arial"/>
                <a:cs typeface="Arial"/>
                <a:sym typeface="Arial"/>
              </a:endParaRPr>
            </a:p>
          </p:txBody>
        </p:sp>
        <p:sp>
          <p:nvSpPr>
            <p:cNvPr id="29" name="Google Shape;10395;p20">
              <a:extLst>
                <a:ext uri="{FF2B5EF4-FFF2-40B4-BE49-F238E27FC236}">
                  <a16:creationId xmlns:a16="http://schemas.microsoft.com/office/drawing/2014/main" id="{3DD331B3-FEF4-FEBD-AEA1-C211FF383785}"/>
                </a:ext>
              </a:extLst>
            </p:cNvPr>
            <p:cNvSpPr/>
            <p:nvPr/>
          </p:nvSpPr>
          <p:spPr>
            <a:xfrm rot="5400000">
              <a:off x="4609038" y="2495687"/>
              <a:ext cx="889463" cy="212400"/>
            </a:xfrm>
            <a:prstGeom prst="rect">
              <a:avLst/>
            </a:prstGeom>
            <a:solidFill>
              <a:schemeClr val="accent4">
                <a:lumMod val="50000"/>
              </a:schemeClr>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defRPr/>
              </a:pPr>
              <a:r>
                <a:rPr lang="en" sz="1067" kern="0" dirty="0">
                  <a:solidFill>
                    <a:srgbClr val="FFFFFF"/>
                  </a:solidFill>
                  <a:latin typeface="Arial"/>
                  <a:cs typeface="Arial"/>
                  <a:sym typeface="Arial"/>
                </a:rPr>
                <a:t>PCIe Gen5 x8</a:t>
              </a:r>
              <a:endParaRPr sz="1067" kern="0" dirty="0">
                <a:solidFill>
                  <a:srgbClr val="FFFFFF"/>
                </a:solidFill>
                <a:latin typeface="Arial"/>
                <a:cs typeface="Arial"/>
                <a:sym typeface="Arial"/>
              </a:endParaRPr>
            </a:p>
          </p:txBody>
        </p:sp>
        <p:sp>
          <p:nvSpPr>
            <p:cNvPr id="30" name="Google Shape;10395;p20">
              <a:extLst>
                <a:ext uri="{FF2B5EF4-FFF2-40B4-BE49-F238E27FC236}">
                  <a16:creationId xmlns:a16="http://schemas.microsoft.com/office/drawing/2014/main" id="{84867B8D-4CF2-7769-70D1-0A127B414A30}"/>
                </a:ext>
              </a:extLst>
            </p:cNvPr>
            <p:cNvSpPr/>
            <p:nvPr/>
          </p:nvSpPr>
          <p:spPr>
            <a:xfrm>
              <a:off x="5501461" y="4362644"/>
              <a:ext cx="1033563" cy="212400"/>
            </a:xfrm>
            <a:prstGeom prst="rect">
              <a:avLst/>
            </a:prstGeom>
            <a:solidFill>
              <a:schemeClr val="accent4">
                <a:lumMod val="50000"/>
              </a:schemeClr>
            </a:solid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defRPr/>
              </a:pPr>
              <a:r>
                <a:rPr lang="en" sz="1067" kern="0" dirty="0">
                  <a:solidFill>
                    <a:srgbClr val="FFFFFF"/>
                  </a:solidFill>
                  <a:latin typeface="Arial"/>
                  <a:cs typeface="Arial"/>
                  <a:sym typeface="Arial"/>
                </a:rPr>
                <a:t>PCIe Gen5 x16</a:t>
              </a:r>
              <a:endParaRPr sz="1067" kern="0" dirty="0">
                <a:solidFill>
                  <a:srgbClr val="FFFFFF"/>
                </a:solidFill>
                <a:latin typeface="Arial"/>
                <a:cs typeface="Arial"/>
                <a:sym typeface="Arial"/>
              </a:endParaRPr>
            </a:p>
          </p:txBody>
        </p:sp>
        <p:sp>
          <p:nvSpPr>
            <p:cNvPr id="59" name="Google Shape;10391;p20">
              <a:extLst>
                <a:ext uri="{FF2B5EF4-FFF2-40B4-BE49-F238E27FC236}">
                  <a16:creationId xmlns:a16="http://schemas.microsoft.com/office/drawing/2014/main" id="{0790FFA2-3445-2B67-7429-1CD50161150A}"/>
                </a:ext>
              </a:extLst>
            </p:cNvPr>
            <p:cNvSpPr/>
            <p:nvPr/>
          </p:nvSpPr>
          <p:spPr>
            <a:xfrm>
              <a:off x="7039681" y="4362035"/>
              <a:ext cx="855900" cy="212400"/>
            </a:xfrm>
            <a:prstGeom prst="rect">
              <a:avLst/>
            </a:prstGeom>
            <a:solidFill>
              <a:schemeClr val="accent1">
                <a:lumMod val="60000"/>
                <a:lumOff val="40000"/>
              </a:schemeClr>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algn="ctr" defTabSz="1219170">
                <a:buClr>
                  <a:srgbClr val="000000"/>
                </a:buClr>
                <a:defRPr/>
              </a:pPr>
              <a:r>
                <a:rPr lang="en" sz="1333" kern="0" dirty="0">
                  <a:solidFill>
                    <a:srgbClr val="000000"/>
                  </a:solidFill>
                  <a:latin typeface="Arial"/>
                  <a:cs typeface="Arial"/>
                  <a:sym typeface="Arial"/>
                </a:rPr>
                <a:t>1MB Cache</a:t>
              </a:r>
              <a:endParaRPr sz="1333" kern="0" dirty="0">
                <a:solidFill>
                  <a:srgbClr val="000000"/>
                </a:solidFill>
                <a:latin typeface="Arial"/>
                <a:cs typeface="Arial"/>
                <a:sym typeface="Arial"/>
              </a:endParaRPr>
            </a:p>
          </p:txBody>
        </p:sp>
        <p:sp>
          <p:nvSpPr>
            <p:cNvPr id="39" name="Rounded Rectangle 38">
              <a:extLst>
                <a:ext uri="{FF2B5EF4-FFF2-40B4-BE49-F238E27FC236}">
                  <a16:creationId xmlns:a16="http://schemas.microsoft.com/office/drawing/2014/main" id="{AB80C3E5-129F-3B9B-BBAA-2B0548ED024B}"/>
                </a:ext>
              </a:extLst>
            </p:cNvPr>
            <p:cNvSpPr/>
            <p:nvPr/>
          </p:nvSpPr>
          <p:spPr>
            <a:xfrm>
              <a:off x="5529981" y="3219339"/>
              <a:ext cx="441953" cy="441953"/>
            </a:xfrm>
            <a:prstGeom prst="roundRect">
              <a:avLst/>
            </a:prstGeom>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defRPr/>
              </a:pPr>
              <a:r>
                <a:rPr lang="en-US" sz="1067" kern="0" dirty="0">
                  <a:solidFill>
                    <a:srgbClr val="FFFFFF"/>
                  </a:solidFill>
                  <a:latin typeface="Arial"/>
                  <a:sym typeface="Arial"/>
                </a:rPr>
                <a:t>Memory bank</a:t>
              </a:r>
            </a:p>
          </p:txBody>
        </p:sp>
        <p:sp>
          <p:nvSpPr>
            <p:cNvPr id="41" name="Rounded Rectangle 40">
              <a:extLst>
                <a:ext uri="{FF2B5EF4-FFF2-40B4-BE49-F238E27FC236}">
                  <a16:creationId xmlns:a16="http://schemas.microsoft.com/office/drawing/2014/main" id="{233A84AF-4964-73B1-564B-DF39D644D8F2}"/>
                </a:ext>
              </a:extLst>
            </p:cNvPr>
            <p:cNvSpPr/>
            <p:nvPr/>
          </p:nvSpPr>
          <p:spPr>
            <a:xfrm>
              <a:off x="6053387" y="3219339"/>
              <a:ext cx="441953" cy="441953"/>
            </a:xfrm>
            <a:prstGeom prst="roundRect">
              <a:avLst/>
            </a:prstGeom>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defRPr/>
              </a:pPr>
              <a:r>
                <a:rPr lang="en-US" sz="1067" kern="0" dirty="0">
                  <a:solidFill>
                    <a:srgbClr val="FFFFFF"/>
                  </a:solidFill>
                  <a:latin typeface="Arial"/>
                  <a:sym typeface="Arial"/>
                </a:rPr>
                <a:t>Memory bank</a:t>
              </a:r>
            </a:p>
          </p:txBody>
        </p:sp>
        <p:sp>
          <p:nvSpPr>
            <p:cNvPr id="42" name="Rounded Rectangle 41">
              <a:extLst>
                <a:ext uri="{FF2B5EF4-FFF2-40B4-BE49-F238E27FC236}">
                  <a16:creationId xmlns:a16="http://schemas.microsoft.com/office/drawing/2014/main" id="{BFB059B8-5BD5-1B4A-2848-6347AA506D11}"/>
                </a:ext>
              </a:extLst>
            </p:cNvPr>
            <p:cNvSpPr/>
            <p:nvPr/>
          </p:nvSpPr>
          <p:spPr>
            <a:xfrm>
              <a:off x="7509042" y="3219339"/>
              <a:ext cx="441953" cy="441953"/>
            </a:xfrm>
            <a:prstGeom prst="roundRect">
              <a:avLst/>
            </a:prstGeom>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defRPr/>
              </a:pPr>
              <a:r>
                <a:rPr lang="en-US" sz="1067" kern="0" dirty="0">
                  <a:solidFill>
                    <a:srgbClr val="FFFFFF"/>
                  </a:solidFill>
                  <a:latin typeface="Arial"/>
                  <a:sym typeface="Arial"/>
                </a:rPr>
                <a:t>Memory bank</a:t>
              </a:r>
            </a:p>
          </p:txBody>
        </p:sp>
        <p:sp>
          <p:nvSpPr>
            <p:cNvPr id="78" name="Rounded Rectangle 77">
              <a:extLst>
                <a:ext uri="{FF2B5EF4-FFF2-40B4-BE49-F238E27FC236}">
                  <a16:creationId xmlns:a16="http://schemas.microsoft.com/office/drawing/2014/main" id="{CBF5B73C-6D7B-95AB-2C96-DF82A3C44583}"/>
                </a:ext>
              </a:extLst>
            </p:cNvPr>
            <p:cNvSpPr/>
            <p:nvPr/>
          </p:nvSpPr>
          <p:spPr>
            <a:xfrm>
              <a:off x="7515758" y="1977071"/>
              <a:ext cx="441953" cy="441953"/>
            </a:xfrm>
            <a:prstGeom prst="roundRect">
              <a:avLst/>
            </a:prstGeom>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defRPr/>
              </a:pPr>
              <a:r>
                <a:rPr lang="en-US" sz="1067" kern="0" dirty="0">
                  <a:solidFill>
                    <a:srgbClr val="FFFFFF"/>
                  </a:solidFill>
                  <a:latin typeface="Arial"/>
                  <a:sym typeface="Arial"/>
                </a:rPr>
                <a:t>Memory bank</a:t>
              </a:r>
            </a:p>
          </p:txBody>
        </p:sp>
      </p:grpSp>
      <p:sp>
        <p:nvSpPr>
          <p:cNvPr id="5" name="Slide Number Placeholder 4">
            <a:extLst>
              <a:ext uri="{FF2B5EF4-FFF2-40B4-BE49-F238E27FC236}">
                <a16:creationId xmlns:a16="http://schemas.microsoft.com/office/drawing/2014/main" id="{6AA1273A-ABDB-C922-A64B-7C2D54963904}"/>
              </a:ext>
            </a:extLst>
          </p:cNvPr>
          <p:cNvSpPr>
            <a:spLocks noGrp="1"/>
          </p:cNvSpPr>
          <p:nvPr>
            <p:ph type="sldNum" sz="quarter" idx="12"/>
          </p:nvPr>
        </p:nvSpPr>
        <p:spPr/>
        <p:txBody>
          <a:bodyPr/>
          <a:lstStyle/>
          <a:p>
            <a:fld id="{C34267E0-219A-E149-9F0A-2549EF376775}" type="slidenum">
              <a:rPr lang="en-US" smtClean="0"/>
              <a:pPr/>
              <a:t>14</a:t>
            </a:fld>
            <a:endParaRPr lang="en-US" dirty="0"/>
          </a:p>
        </p:txBody>
      </p:sp>
      <p:grpSp>
        <p:nvGrpSpPr>
          <p:cNvPr id="6" name="Group 5">
            <a:extLst>
              <a:ext uri="{FF2B5EF4-FFF2-40B4-BE49-F238E27FC236}">
                <a16:creationId xmlns:a16="http://schemas.microsoft.com/office/drawing/2014/main" id="{48D23BF5-5B19-52C8-F745-24B3412F0BB9}"/>
              </a:ext>
            </a:extLst>
          </p:cNvPr>
          <p:cNvGrpSpPr/>
          <p:nvPr/>
        </p:nvGrpSpPr>
        <p:grpSpPr>
          <a:xfrm>
            <a:off x="950970" y="2568715"/>
            <a:ext cx="667089" cy="668804"/>
            <a:chOff x="713227" y="1247985"/>
            <a:chExt cx="718154" cy="720000"/>
          </a:xfrm>
        </p:grpSpPr>
        <p:sp>
          <p:nvSpPr>
            <p:cNvPr id="7" name="Rounded Rectangle 6">
              <a:extLst>
                <a:ext uri="{FF2B5EF4-FFF2-40B4-BE49-F238E27FC236}">
                  <a16:creationId xmlns:a16="http://schemas.microsoft.com/office/drawing/2014/main" id="{85622D36-E01D-82E0-ED44-0ADFB032A9F5}"/>
                </a:ext>
              </a:extLst>
            </p:cNvPr>
            <p:cNvSpPr>
              <a:spLocks noChangeAspect="1"/>
            </p:cNvSpPr>
            <p:nvPr/>
          </p:nvSpPr>
          <p:spPr>
            <a:xfrm>
              <a:off x="713227" y="1247985"/>
              <a:ext cx="718154" cy="720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8" name="Picture 7">
              <a:extLst>
                <a:ext uri="{FF2B5EF4-FFF2-40B4-BE49-F238E27FC236}">
                  <a16:creationId xmlns:a16="http://schemas.microsoft.com/office/drawing/2014/main" id="{5E179011-382A-60A8-F085-59BDA919C376}"/>
                </a:ext>
              </a:extLst>
            </p:cNvPr>
            <p:cNvPicPr>
              <a:picLocks noChangeAspect="1"/>
            </p:cNvPicPr>
            <p:nvPr/>
          </p:nvPicPr>
          <p:blipFill>
            <a:blip r:embed="rId3"/>
            <a:stretch>
              <a:fillRect/>
            </a:stretch>
          </p:blipFill>
          <p:spPr>
            <a:xfrm>
              <a:off x="813850" y="1345883"/>
              <a:ext cx="516907" cy="516907"/>
            </a:xfrm>
            <a:prstGeom prst="rect">
              <a:avLst/>
            </a:prstGeom>
          </p:spPr>
        </p:pic>
      </p:grpSp>
      <p:grpSp>
        <p:nvGrpSpPr>
          <p:cNvPr id="9" name="Group 8">
            <a:extLst>
              <a:ext uri="{FF2B5EF4-FFF2-40B4-BE49-F238E27FC236}">
                <a16:creationId xmlns:a16="http://schemas.microsoft.com/office/drawing/2014/main" id="{6E68DABE-CDEB-E089-2EB0-17AB1CB82327}"/>
              </a:ext>
            </a:extLst>
          </p:cNvPr>
          <p:cNvGrpSpPr/>
          <p:nvPr/>
        </p:nvGrpSpPr>
        <p:grpSpPr>
          <a:xfrm>
            <a:off x="950970" y="3947717"/>
            <a:ext cx="667089" cy="668804"/>
            <a:chOff x="713227" y="2234429"/>
            <a:chExt cx="718154" cy="720000"/>
          </a:xfrm>
        </p:grpSpPr>
        <p:sp>
          <p:nvSpPr>
            <p:cNvPr id="10" name="Rounded Rectangle 9">
              <a:extLst>
                <a:ext uri="{FF2B5EF4-FFF2-40B4-BE49-F238E27FC236}">
                  <a16:creationId xmlns:a16="http://schemas.microsoft.com/office/drawing/2014/main" id="{C97C9648-AB4A-C176-74A9-1A1EB9A6A594}"/>
                </a:ext>
              </a:extLst>
            </p:cNvPr>
            <p:cNvSpPr>
              <a:spLocks noChangeAspect="1"/>
            </p:cNvSpPr>
            <p:nvPr/>
          </p:nvSpPr>
          <p:spPr>
            <a:xfrm>
              <a:off x="713227" y="2234429"/>
              <a:ext cx="718154" cy="720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13" name="Picture 12">
              <a:extLst>
                <a:ext uri="{FF2B5EF4-FFF2-40B4-BE49-F238E27FC236}">
                  <a16:creationId xmlns:a16="http://schemas.microsoft.com/office/drawing/2014/main" id="{15A211EB-19ED-D4BD-9EAA-F144BB3FE3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492" y="2343796"/>
              <a:ext cx="505625" cy="501266"/>
            </a:xfrm>
            <a:prstGeom prst="rect">
              <a:avLst/>
            </a:prstGeom>
          </p:spPr>
        </p:pic>
      </p:grpSp>
      <p:grpSp>
        <p:nvGrpSpPr>
          <p:cNvPr id="31" name="Group 30">
            <a:extLst>
              <a:ext uri="{FF2B5EF4-FFF2-40B4-BE49-F238E27FC236}">
                <a16:creationId xmlns:a16="http://schemas.microsoft.com/office/drawing/2014/main" id="{6A85D2E6-E677-55F9-04FF-06AB7FF50BF9}"/>
              </a:ext>
            </a:extLst>
          </p:cNvPr>
          <p:cNvGrpSpPr/>
          <p:nvPr/>
        </p:nvGrpSpPr>
        <p:grpSpPr>
          <a:xfrm>
            <a:off x="950970" y="5476685"/>
            <a:ext cx="667089" cy="668804"/>
            <a:chOff x="713227" y="3259665"/>
            <a:chExt cx="718154" cy="720000"/>
          </a:xfrm>
        </p:grpSpPr>
        <p:sp>
          <p:nvSpPr>
            <p:cNvPr id="32" name="Rounded Rectangle 31">
              <a:extLst>
                <a:ext uri="{FF2B5EF4-FFF2-40B4-BE49-F238E27FC236}">
                  <a16:creationId xmlns:a16="http://schemas.microsoft.com/office/drawing/2014/main" id="{288977A7-5608-3555-4BE7-FF321684A81A}"/>
                </a:ext>
              </a:extLst>
            </p:cNvPr>
            <p:cNvSpPr>
              <a:spLocks noChangeAspect="1"/>
            </p:cNvSpPr>
            <p:nvPr/>
          </p:nvSpPr>
          <p:spPr>
            <a:xfrm>
              <a:off x="713227" y="3259665"/>
              <a:ext cx="718154" cy="720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44" name="Picture 43">
              <a:extLst>
                <a:ext uri="{FF2B5EF4-FFF2-40B4-BE49-F238E27FC236}">
                  <a16:creationId xmlns:a16="http://schemas.microsoft.com/office/drawing/2014/main" id="{1FD7B99F-EDA3-EE8D-2516-94263D98BEFA}"/>
                </a:ext>
              </a:extLst>
            </p:cNvPr>
            <p:cNvPicPr>
              <a:picLocks noChangeAspect="1"/>
            </p:cNvPicPr>
            <p:nvPr/>
          </p:nvPicPr>
          <p:blipFill>
            <a:blip r:embed="rId5"/>
            <a:stretch>
              <a:fillRect/>
            </a:stretch>
          </p:blipFill>
          <p:spPr>
            <a:xfrm>
              <a:off x="792762" y="3340123"/>
              <a:ext cx="559084" cy="559084"/>
            </a:xfrm>
            <a:prstGeom prst="rect">
              <a:avLst/>
            </a:prstGeom>
          </p:spPr>
        </p:pic>
      </p:grpSp>
      <p:grpSp>
        <p:nvGrpSpPr>
          <p:cNvPr id="76" name="Group 75">
            <a:extLst>
              <a:ext uri="{FF2B5EF4-FFF2-40B4-BE49-F238E27FC236}">
                <a16:creationId xmlns:a16="http://schemas.microsoft.com/office/drawing/2014/main" id="{15C51B23-C979-5C8D-8292-E22A94F199D0}"/>
              </a:ext>
            </a:extLst>
          </p:cNvPr>
          <p:cNvGrpSpPr/>
          <p:nvPr/>
        </p:nvGrpSpPr>
        <p:grpSpPr>
          <a:xfrm>
            <a:off x="950970" y="1199945"/>
            <a:ext cx="667089" cy="668804"/>
            <a:chOff x="713227" y="953747"/>
            <a:chExt cx="718154" cy="720000"/>
          </a:xfrm>
        </p:grpSpPr>
        <p:sp>
          <p:nvSpPr>
            <p:cNvPr id="46" name="Rounded Rectangle 45">
              <a:extLst>
                <a:ext uri="{FF2B5EF4-FFF2-40B4-BE49-F238E27FC236}">
                  <a16:creationId xmlns:a16="http://schemas.microsoft.com/office/drawing/2014/main" id="{2C756E54-578D-F1DA-2898-60676440E998}"/>
                </a:ext>
              </a:extLst>
            </p:cNvPr>
            <p:cNvSpPr>
              <a:spLocks noChangeAspect="1"/>
            </p:cNvSpPr>
            <p:nvPr/>
          </p:nvSpPr>
          <p:spPr>
            <a:xfrm>
              <a:off x="713227" y="953747"/>
              <a:ext cx="718154" cy="720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pic>
          <p:nvPicPr>
            <p:cNvPr id="48" name="Picture 47">
              <a:extLst>
                <a:ext uri="{FF2B5EF4-FFF2-40B4-BE49-F238E27FC236}">
                  <a16:creationId xmlns:a16="http://schemas.microsoft.com/office/drawing/2014/main" id="{2E6F2FB1-1DB8-06BC-ED89-7E488E09D6DA}"/>
                </a:ext>
              </a:extLst>
            </p:cNvPr>
            <p:cNvPicPr>
              <a:picLocks noChangeAspect="1"/>
            </p:cNvPicPr>
            <p:nvPr/>
          </p:nvPicPr>
          <p:blipFill>
            <a:blip r:embed="rId6">
              <a:duotone>
                <a:schemeClr val="accent3">
                  <a:shade val="45000"/>
                  <a:satMod val="135000"/>
                </a:schemeClr>
                <a:prstClr val="white"/>
              </a:duotone>
            </a:blip>
            <a:stretch>
              <a:fillRect/>
            </a:stretch>
          </p:blipFill>
          <p:spPr>
            <a:xfrm>
              <a:off x="771282" y="1050897"/>
              <a:ext cx="596384" cy="530119"/>
            </a:xfrm>
            <a:prstGeom prst="rect">
              <a:avLst/>
            </a:prstGeom>
          </p:spPr>
        </p:pic>
      </p:grpSp>
      <p:sp>
        <p:nvSpPr>
          <p:cNvPr id="3" name="Footer Placeholder 3">
            <a:extLst>
              <a:ext uri="{FF2B5EF4-FFF2-40B4-BE49-F238E27FC236}">
                <a16:creationId xmlns:a16="http://schemas.microsoft.com/office/drawing/2014/main" id="{A2CC4B19-1622-6AEA-03D8-107FCE662B0B}"/>
              </a:ext>
            </a:extLst>
          </p:cNvPr>
          <p:cNvSpPr>
            <a:spLocks noGrp="1"/>
          </p:cNvSpPr>
          <p:nvPr>
            <p:ph type="ftr" sz="quarter" idx="11"/>
          </p:nvPr>
        </p:nvSpPr>
        <p:spPr>
          <a:xfrm>
            <a:off x="1528867" y="6522720"/>
            <a:ext cx="4114800" cy="199813"/>
          </a:xfrm>
        </p:spPr>
        <p:txBody>
          <a:bodyPr/>
          <a:lstStyle/>
          <a:p>
            <a:r>
              <a:rPr lang="en-US" dirty="0"/>
              <a:t>Copyright © 2023 UNTETHER AI Corp. Confidential</a:t>
            </a:r>
          </a:p>
        </p:txBody>
      </p:sp>
    </p:spTree>
    <p:extLst>
      <p:ext uri="{BB962C8B-B14F-4D97-AF65-F5344CB8AC3E}">
        <p14:creationId xmlns:p14="http://schemas.microsoft.com/office/powerpoint/2010/main" val="397743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424A-9DFC-E36A-BE57-7438394B7C5A}"/>
              </a:ext>
            </a:extLst>
          </p:cNvPr>
          <p:cNvSpPr>
            <a:spLocks noGrp="1"/>
          </p:cNvSpPr>
          <p:nvPr>
            <p:ph type="title"/>
          </p:nvPr>
        </p:nvSpPr>
        <p:spPr/>
        <p:txBody>
          <a:bodyPr>
            <a:normAutofit fontScale="90000"/>
          </a:bodyPr>
          <a:lstStyle/>
          <a:p>
            <a:r>
              <a:rPr lang="en-US" dirty="0"/>
              <a:t>At-memory spatial architecture allows large scale at low power</a:t>
            </a:r>
          </a:p>
        </p:txBody>
      </p:sp>
      <p:sp>
        <p:nvSpPr>
          <p:cNvPr id="4" name="Footer Placeholder 3">
            <a:extLst>
              <a:ext uri="{FF2B5EF4-FFF2-40B4-BE49-F238E27FC236}">
                <a16:creationId xmlns:a16="http://schemas.microsoft.com/office/drawing/2014/main" id="{7B4D582E-05F0-A21E-C91D-62E989DCBBF0}"/>
              </a:ext>
            </a:extLst>
          </p:cNvPr>
          <p:cNvSpPr>
            <a:spLocks noGrp="1"/>
          </p:cNvSpPr>
          <p:nvPr>
            <p:ph type="ftr" sz="quarter" idx="11"/>
          </p:nvPr>
        </p:nvSpPr>
        <p:spPr/>
        <p:txBody>
          <a:bodyPr/>
          <a:lstStyle/>
          <a:p>
            <a:r>
              <a:rPr lang="en-US"/>
              <a:t>Copyright ©2023 UNTETHER AI Corp. Confidential</a:t>
            </a:r>
            <a:endParaRPr lang="en-US" dirty="0"/>
          </a:p>
        </p:txBody>
      </p:sp>
      <p:sp>
        <p:nvSpPr>
          <p:cNvPr id="5" name="Slide Number Placeholder 4">
            <a:extLst>
              <a:ext uri="{FF2B5EF4-FFF2-40B4-BE49-F238E27FC236}">
                <a16:creationId xmlns:a16="http://schemas.microsoft.com/office/drawing/2014/main" id="{9945ACC7-8446-53C2-CEC4-5D4CEFE0CB97}"/>
              </a:ext>
            </a:extLst>
          </p:cNvPr>
          <p:cNvSpPr>
            <a:spLocks noGrp="1"/>
          </p:cNvSpPr>
          <p:nvPr>
            <p:ph type="sldNum" sz="quarter" idx="12"/>
          </p:nvPr>
        </p:nvSpPr>
        <p:spPr/>
        <p:txBody>
          <a:bodyPr/>
          <a:lstStyle/>
          <a:p>
            <a:fld id="{C34267E0-219A-E149-9F0A-2549EF376775}" type="slidenum">
              <a:rPr lang="en-US" smtClean="0"/>
              <a:pPr/>
              <a:t>15</a:t>
            </a:fld>
            <a:endParaRPr lang="en-US" dirty="0"/>
          </a:p>
        </p:txBody>
      </p:sp>
      <p:pic>
        <p:nvPicPr>
          <p:cNvPr id="6" name="Picture 2" descr="Demystifying deep learning - TechTalks">
            <a:extLst>
              <a:ext uri="{FF2B5EF4-FFF2-40B4-BE49-F238E27FC236}">
                <a16:creationId xmlns:a16="http://schemas.microsoft.com/office/drawing/2014/main" id="{DF56DA15-A355-2F04-EA81-D32E31C570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910" y="2322829"/>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4C5C38E-E9E6-2511-1F18-36BAB05236EA}"/>
              </a:ext>
            </a:extLst>
          </p:cNvPr>
          <p:cNvSpPr txBox="1"/>
          <p:nvPr/>
        </p:nvSpPr>
        <p:spPr>
          <a:xfrm>
            <a:off x="838200" y="4636394"/>
            <a:ext cx="3338384" cy="461665"/>
          </a:xfrm>
          <a:prstGeom prst="rect">
            <a:avLst/>
          </a:prstGeom>
          <a:noFill/>
        </p:spPr>
        <p:txBody>
          <a:bodyPr wrap="square" rtlCol="0">
            <a:spAutoFit/>
          </a:bodyPr>
          <a:lstStyle/>
          <a:p>
            <a:pPr algn="ctr"/>
            <a:r>
              <a:rPr lang="en-US" dirty="0">
                <a:solidFill>
                  <a:schemeClr val="bg1"/>
                </a:solidFill>
              </a:rPr>
              <a:t> Sub 100B parameters</a:t>
            </a:r>
          </a:p>
        </p:txBody>
      </p:sp>
      <p:grpSp>
        <p:nvGrpSpPr>
          <p:cNvPr id="8" name="Group 7">
            <a:extLst>
              <a:ext uri="{FF2B5EF4-FFF2-40B4-BE49-F238E27FC236}">
                <a16:creationId xmlns:a16="http://schemas.microsoft.com/office/drawing/2014/main" id="{A98B2E0D-CA28-6ADF-9D94-9C3B6CD9A0CC}"/>
              </a:ext>
            </a:extLst>
          </p:cNvPr>
          <p:cNvGrpSpPr/>
          <p:nvPr/>
        </p:nvGrpSpPr>
        <p:grpSpPr>
          <a:xfrm>
            <a:off x="5979472" y="1282115"/>
            <a:ext cx="3167948" cy="1517975"/>
            <a:chOff x="4649587" y="2134210"/>
            <a:chExt cx="6985338" cy="3347141"/>
          </a:xfrm>
        </p:grpSpPr>
        <p:pic>
          <p:nvPicPr>
            <p:cNvPr id="9" name="Picture 2">
              <a:extLst>
                <a:ext uri="{FF2B5EF4-FFF2-40B4-BE49-F238E27FC236}">
                  <a16:creationId xmlns:a16="http://schemas.microsoft.com/office/drawing/2014/main" id="{418AA9C6-11A7-9FA5-C2C1-B96AB4B8052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9587" y="2134210"/>
              <a:ext cx="6985338" cy="33471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B188844-25F3-FEFB-B3D0-91A01DADD3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3652" y="2461845"/>
              <a:ext cx="1214894" cy="1210776"/>
            </a:xfrm>
            <a:prstGeom prst="rect">
              <a:avLst/>
            </a:prstGeom>
          </p:spPr>
        </p:pic>
        <p:pic>
          <p:nvPicPr>
            <p:cNvPr id="11" name="Picture 10">
              <a:extLst>
                <a:ext uri="{FF2B5EF4-FFF2-40B4-BE49-F238E27FC236}">
                  <a16:creationId xmlns:a16="http://schemas.microsoft.com/office/drawing/2014/main" id="{CC9ED58A-2C1F-5A09-B4A5-743210601F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3652" y="3558298"/>
              <a:ext cx="1214894" cy="1210776"/>
            </a:xfrm>
            <a:prstGeom prst="rect">
              <a:avLst/>
            </a:prstGeom>
          </p:spPr>
        </p:pic>
        <p:pic>
          <p:nvPicPr>
            <p:cNvPr id="12" name="Picture 11">
              <a:extLst>
                <a:ext uri="{FF2B5EF4-FFF2-40B4-BE49-F238E27FC236}">
                  <a16:creationId xmlns:a16="http://schemas.microsoft.com/office/drawing/2014/main" id="{F18506C9-98B6-462C-2126-4228A953F5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40772" y="3558298"/>
              <a:ext cx="1214894" cy="1210776"/>
            </a:xfrm>
            <a:prstGeom prst="rect">
              <a:avLst/>
            </a:prstGeom>
          </p:spPr>
        </p:pic>
        <p:pic>
          <p:nvPicPr>
            <p:cNvPr id="13" name="Picture 12">
              <a:extLst>
                <a:ext uri="{FF2B5EF4-FFF2-40B4-BE49-F238E27FC236}">
                  <a16:creationId xmlns:a16="http://schemas.microsoft.com/office/drawing/2014/main" id="{EACD99C0-6F59-0758-78C0-64A6C5B5DE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326" y="2444402"/>
              <a:ext cx="1214894" cy="1210776"/>
            </a:xfrm>
            <a:prstGeom prst="rect">
              <a:avLst/>
            </a:prstGeom>
          </p:spPr>
        </p:pic>
      </p:grpSp>
      <p:grpSp>
        <p:nvGrpSpPr>
          <p:cNvPr id="14" name="Group 13">
            <a:extLst>
              <a:ext uri="{FF2B5EF4-FFF2-40B4-BE49-F238E27FC236}">
                <a16:creationId xmlns:a16="http://schemas.microsoft.com/office/drawing/2014/main" id="{626D3AC0-E73E-9F81-853B-67A9F7687B71}"/>
              </a:ext>
            </a:extLst>
          </p:cNvPr>
          <p:cNvGrpSpPr/>
          <p:nvPr/>
        </p:nvGrpSpPr>
        <p:grpSpPr>
          <a:xfrm>
            <a:off x="6096000" y="4676221"/>
            <a:ext cx="3167948" cy="1517975"/>
            <a:chOff x="4649587" y="2134210"/>
            <a:chExt cx="6985338" cy="3347141"/>
          </a:xfrm>
        </p:grpSpPr>
        <p:pic>
          <p:nvPicPr>
            <p:cNvPr id="15" name="Picture 2">
              <a:extLst>
                <a:ext uri="{FF2B5EF4-FFF2-40B4-BE49-F238E27FC236}">
                  <a16:creationId xmlns:a16="http://schemas.microsoft.com/office/drawing/2014/main" id="{B4F63F10-5EA6-C777-7EA3-FDA570EE7DE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9587" y="2134210"/>
              <a:ext cx="6985338" cy="33471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75669B26-2DD3-8D67-40AD-AEC08F532A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3652" y="2461845"/>
              <a:ext cx="1214894" cy="1210776"/>
            </a:xfrm>
            <a:prstGeom prst="rect">
              <a:avLst/>
            </a:prstGeom>
          </p:spPr>
        </p:pic>
        <p:pic>
          <p:nvPicPr>
            <p:cNvPr id="17" name="Picture 16">
              <a:extLst>
                <a:ext uri="{FF2B5EF4-FFF2-40B4-BE49-F238E27FC236}">
                  <a16:creationId xmlns:a16="http://schemas.microsoft.com/office/drawing/2014/main" id="{47FF80F4-E692-FC44-CFF1-9A691792EB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3652" y="3558298"/>
              <a:ext cx="1214894" cy="1210776"/>
            </a:xfrm>
            <a:prstGeom prst="rect">
              <a:avLst/>
            </a:prstGeom>
          </p:spPr>
        </p:pic>
        <p:pic>
          <p:nvPicPr>
            <p:cNvPr id="18" name="Picture 17">
              <a:extLst>
                <a:ext uri="{FF2B5EF4-FFF2-40B4-BE49-F238E27FC236}">
                  <a16:creationId xmlns:a16="http://schemas.microsoft.com/office/drawing/2014/main" id="{C3BD7783-72D8-C430-CC78-9F6F602EB8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40772" y="3558298"/>
              <a:ext cx="1214894" cy="1210776"/>
            </a:xfrm>
            <a:prstGeom prst="rect">
              <a:avLst/>
            </a:prstGeom>
          </p:spPr>
        </p:pic>
        <p:pic>
          <p:nvPicPr>
            <p:cNvPr id="19" name="Picture 18">
              <a:extLst>
                <a:ext uri="{FF2B5EF4-FFF2-40B4-BE49-F238E27FC236}">
                  <a16:creationId xmlns:a16="http://schemas.microsoft.com/office/drawing/2014/main" id="{5351CD82-2083-66EF-4F10-A0A729F004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36326" y="2444402"/>
              <a:ext cx="1214894" cy="1210776"/>
            </a:xfrm>
            <a:prstGeom prst="rect">
              <a:avLst/>
            </a:prstGeom>
          </p:spPr>
        </p:pic>
      </p:grpSp>
      <p:sp>
        <p:nvSpPr>
          <p:cNvPr id="20" name="TextBox 19">
            <a:extLst>
              <a:ext uri="{FF2B5EF4-FFF2-40B4-BE49-F238E27FC236}">
                <a16:creationId xmlns:a16="http://schemas.microsoft.com/office/drawing/2014/main" id="{792C0341-80FD-2A3B-1F56-1704E59061F3}"/>
              </a:ext>
            </a:extLst>
          </p:cNvPr>
          <p:cNvSpPr txBox="1"/>
          <p:nvPr/>
        </p:nvSpPr>
        <p:spPr>
          <a:xfrm rot="5400000">
            <a:off x="6652173" y="3297347"/>
            <a:ext cx="2031325" cy="461665"/>
          </a:xfrm>
          <a:prstGeom prst="rect">
            <a:avLst/>
          </a:prstGeom>
          <a:noFill/>
        </p:spPr>
        <p:txBody>
          <a:bodyPr vert="vert270" wrap="square" rtlCol="0">
            <a:spAutoFit/>
          </a:bodyPr>
          <a:lstStyle/>
          <a:p>
            <a:pPr algn="l"/>
            <a:r>
              <a:rPr lang="en-US" dirty="0">
                <a:solidFill>
                  <a:schemeClr val="bg1"/>
                </a:solidFill>
              </a:rPr>
              <a:t>.</a:t>
            </a:r>
          </a:p>
          <a:p>
            <a:pPr algn="l"/>
            <a:r>
              <a:rPr lang="en-US" dirty="0">
                <a:solidFill>
                  <a:schemeClr val="bg1"/>
                </a:solidFill>
              </a:rPr>
              <a:t>.</a:t>
            </a:r>
          </a:p>
          <a:p>
            <a:pPr algn="l"/>
            <a:r>
              <a:rPr lang="en-US" dirty="0">
                <a:solidFill>
                  <a:schemeClr val="bg1"/>
                </a:solidFill>
              </a:rPr>
              <a:t>.</a:t>
            </a:r>
          </a:p>
          <a:p>
            <a:pPr algn="l"/>
            <a:r>
              <a:rPr lang="en-US" dirty="0">
                <a:solidFill>
                  <a:schemeClr val="bg1"/>
                </a:solidFill>
              </a:rPr>
              <a:t>.</a:t>
            </a:r>
          </a:p>
          <a:p>
            <a:pPr algn="l"/>
            <a:r>
              <a:rPr lang="en-US" dirty="0">
                <a:solidFill>
                  <a:schemeClr val="bg1"/>
                </a:solidFill>
              </a:rPr>
              <a:t>.</a:t>
            </a:r>
          </a:p>
        </p:txBody>
      </p:sp>
      <p:sp>
        <p:nvSpPr>
          <p:cNvPr id="21" name="TextBox 20">
            <a:extLst>
              <a:ext uri="{FF2B5EF4-FFF2-40B4-BE49-F238E27FC236}">
                <a16:creationId xmlns:a16="http://schemas.microsoft.com/office/drawing/2014/main" id="{414F6355-4314-4094-524B-AD9CA5296246}"/>
              </a:ext>
            </a:extLst>
          </p:cNvPr>
          <p:cNvSpPr txBox="1"/>
          <p:nvPr/>
        </p:nvSpPr>
        <p:spPr>
          <a:xfrm>
            <a:off x="9762186" y="2041102"/>
            <a:ext cx="1932904" cy="3785652"/>
          </a:xfrm>
          <a:prstGeom prst="rect">
            <a:avLst/>
          </a:prstGeom>
          <a:noFill/>
        </p:spPr>
        <p:txBody>
          <a:bodyPr wrap="square" rtlCol="0">
            <a:spAutoFit/>
          </a:bodyPr>
          <a:lstStyle/>
          <a:p>
            <a:r>
              <a:rPr lang="en-US" dirty="0">
                <a:solidFill>
                  <a:schemeClr val="bg1"/>
                </a:solidFill>
              </a:rPr>
              <a:t>1 network loaded across multiple devices – all parameters on chip minimizing data movement </a:t>
            </a:r>
          </a:p>
        </p:txBody>
      </p:sp>
      <p:sp>
        <p:nvSpPr>
          <p:cNvPr id="22" name="Oval 21">
            <a:extLst>
              <a:ext uri="{FF2B5EF4-FFF2-40B4-BE49-F238E27FC236}">
                <a16:creationId xmlns:a16="http://schemas.microsoft.com/office/drawing/2014/main" id="{9F99000E-0F90-82DD-DFB6-19875B2B6D51}"/>
              </a:ext>
            </a:extLst>
          </p:cNvPr>
          <p:cNvSpPr/>
          <p:nvPr/>
        </p:nvSpPr>
        <p:spPr>
          <a:xfrm>
            <a:off x="6914065" y="1697343"/>
            <a:ext cx="172995" cy="197708"/>
          </a:xfrm>
          <a:prstGeom prst="ellipse">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97C6E72-E8FA-CBEA-A5F0-D1C7987CFE59}"/>
              </a:ext>
            </a:extLst>
          </p:cNvPr>
          <p:cNvSpPr/>
          <p:nvPr/>
        </p:nvSpPr>
        <p:spPr>
          <a:xfrm>
            <a:off x="8248609" y="1738334"/>
            <a:ext cx="172995" cy="197708"/>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BBF0402-5AC1-8F1C-21B8-4EBB06C5F746}"/>
              </a:ext>
            </a:extLst>
          </p:cNvPr>
          <p:cNvSpPr/>
          <p:nvPr/>
        </p:nvSpPr>
        <p:spPr>
          <a:xfrm>
            <a:off x="6914065" y="2196495"/>
            <a:ext cx="172995" cy="197708"/>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06679B5-43DD-16AE-D8FF-002B1E0A1DD1}"/>
              </a:ext>
            </a:extLst>
          </p:cNvPr>
          <p:cNvSpPr/>
          <p:nvPr/>
        </p:nvSpPr>
        <p:spPr>
          <a:xfrm>
            <a:off x="8248609" y="2237486"/>
            <a:ext cx="172995" cy="197708"/>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78FE89F-2A32-DEBF-F8AE-36D53FB0B3CB}"/>
              </a:ext>
            </a:extLst>
          </p:cNvPr>
          <p:cNvSpPr/>
          <p:nvPr/>
        </p:nvSpPr>
        <p:spPr>
          <a:xfrm>
            <a:off x="7036686" y="5094819"/>
            <a:ext cx="172995" cy="197708"/>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0B6AA7A-61C1-A962-36BB-4ADE48C1EA9F}"/>
              </a:ext>
            </a:extLst>
          </p:cNvPr>
          <p:cNvSpPr/>
          <p:nvPr/>
        </p:nvSpPr>
        <p:spPr>
          <a:xfrm>
            <a:off x="8371230" y="5135810"/>
            <a:ext cx="172995" cy="197708"/>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1106308-B918-5034-C6B8-87F3D81A9F27}"/>
              </a:ext>
            </a:extLst>
          </p:cNvPr>
          <p:cNvSpPr/>
          <p:nvPr/>
        </p:nvSpPr>
        <p:spPr>
          <a:xfrm>
            <a:off x="7036686" y="5593971"/>
            <a:ext cx="172995" cy="197708"/>
          </a:xfrm>
          <a:prstGeom prst="ellipse">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3BFA494-5093-92B0-0AEB-7F6AAB6483EF}"/>
              </a:ext>
            </a:extLst>
          </p:cNvPr>
          <p:cNvSpPr/>
          <p:nvPr/>
        </p:nvSpPr>
        <p:spPr>
          <a:xfrm>
            <a:off x="8371230" y="5634962"/>
            <a:ext cx="172995" cy="197708"/>
          </a:xfrm>
          <a:prstGeom prst="ellipse">
            <a:avLst/>
          </a:prstGeom>
          <a:solidFill>
            <a:srgbClr val="0070C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82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F386-100A-2278-496E-D29AA7BDA905}"/>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FE57761-F358-C40F-9ED1-BFA4CA153EFD}"/>
              </a:ext>
            </a:extLst>
          </p:cNvPr>
          <p:cNvSpPr>
            <a:spLocks noGrp="1"/>
          </p:cNvSpPr>
          <p:nvPr>
            <p:ph idx="1"/>
          </p:nvPr>
        </p:nvSpPr>
        <p:spPr/>
        <p:txBody>
          <a:bodyPr>
            <a:normAutofit/>
          </a:bodyPr>
          <a:lstStyle/>
          <a:p>
            <a:r>
              <a:rPr lang="en-US" dirty="0"/>
              <a:t>Generative AI economic impact will be massive</a:t>
            </a:r>
          </a:p>
          <a:p>
            <a:endParaRPr lang="en-US" dirty="0"/>
          </a:p>
          <a:p>
            <a:endParaRPr lang="en-US" dirty="0"/>
          </a:p>
          <a:p>
            <a:r>
              <a:rPr lang="en-US" dirty="0"/>
              <a:t>But at the price of energy consumption</a:t>
            </a:r>
          </a:p>
          <a:p>
            <a:endParaRPr lang="en-US" dirty="0"/>
          </a:p>
          <a:p>
            <a:endParaRPr lang="en-US" dirty="0"/>
          </a:p>
          <a:p>
            <a:r>
              <a:rPr lang="en-US" dirty="0"/>
              <a:t>Inference cannot afford to waste energy on data movement</a:t>
            </a:r>
          </a:p>
          <a:p>
            <a:endParaRPr lang="en-US" dirty="0"/>
          </a:p>
          <a:p>
            <a:endParaRPr lang="en-US" dirty="0"/>
          </a:p>
          <a:p>
            <a:r>
              <a:rPr lang="en-US" dirty="0"/>
              <a:t>LLM innovations  + Minimization of data movement </a:t>
            </a:r>
          </a:p>
          <a:p>
            <a:r>
              <a:rPr lang="en-US" dirty="0"/>
              <a:t>= Energy efficient AI inference at scale</a:t>
            </a:r>
          </a:p>
        </p:txBody>
      </p:sp>
      <p:sp>
        <p:nvSpPr>
          <p:cNvPr id="4" name="Footer Placeholder 3">
            <a:extLst>
              <a:ext uri="{FF2B5EF4-FFF2-40B4-BE49-F238E27FC236}">
                <a16:creationId xmlns:a16="http://schemas.microsoft.com/office/drawing/2014/main" id="{EA5B77AA-8B95-EC46-1131-D754573729F9}"/>
              </a:ext>
            </a:extLst>
          </p:cNvPr>
          <p:cNvSpPr>
            <a:spLocks noGrp="1"/>
          </p:cNvSpPr>
          <p:nvPr>
            <p:ph type="ftr" sz="quarter" idx="11"/>
          </p:nvPr>
        </p:nvSpPr>
        <p:spPr/>
        <p:txBody>
          <a:bodyPr/>
          <a:lstStyle/>
          <a:p>
            <a:r>
              <a:rPr lang="en-US"/>
              <a:t>Copyright ©2023 UNTETHER AI Corp. Confidential</a:t>
            </a:r>
            <a:endParaRPr lang="en-US" dirty="0"/>
          </a:p>
        </p:txBody>
      </p:sp>
      <p:sp>
        <p:nvSpPr>
          <p:cNvPr id="5" name="Slide Number Placeholder 4">
            <a:extLst>
              <a:ext uri="{FF2B5EF4-FFF2-40B4-BE49-F238E27FC236}">
                <a16:creationId xmlns:a16="http://schemas.microsoft.com/office/drawing/2014/main" id="{3658F7F4-B390-F1BF-296D-0C33427A4694}"/>
              </a:ext>
            </a:extLst>
          </p:cNvPr>
          <p:cNvSpPr>
            <a:spLocks noGrp="1"/>
          </p:cNvSpPr>
          <p:nvPr>
            <p:ph type="sldNum" sz="quarter" idx="12"/>
          </p:nvPr>
        </p:nvSpPr>
        <p:spPr/>
        <p:txBody>
          <a:bodyPr/>
          <a:lstStyle/>
          <a:p>
            <a:fld id="{C34267E0-219A-E149-9F0A-2549EF376775}" type="slidenum">
              <a:rPr lang="en-US" smtClean="0"/>
              <a:pPr/>
              <a:t>16</a:t>
            </a:fld>
            <a:endParaRPr lang="en-US" dirty="0"/>
          </a:p>
        </p:txBody>
      </p:sp>
      <p:pic>
        <p:nvPicPr>
          <p:cNvPr id="7" name="Graphic 6" descr="Hockey Stick Curve Graph outline">
            <a:extLst>
              <a:ext uri="{FF2B5EF4-FFF2-40B4-BE49-F238E27FC236}">
                <a16:creationId xmlns:a16="http://schemas.microsoft.com/office/drawing/2014/main" id="{30BD69B1-69C0-34A7-4F5B-C6F3C1DD86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16864" y="866330"/>
            <a:ext cx="1051632" cy="1051632"/>
          </a:xfrm>
          <a:prstGeom prst="rect">
            <a:avLst/>
          </a:prstGeom>
        </p:spPr>
      </p:pic>
      <p:pic>
        <p:nvPicPr>
          <p:cNvPr id="9" name="Graphic 8" descr="Power Plant outline">
            <a:extLst>
              <a:ext uri="{FF2B5EF4-FFF2-40B4-BE49-F238E27FC236}">
                <a16:creationId xmlns:a16="http://schemas.microsoft.com/office/drawing/2014/main" id="{5C3771E8-8DC9-A587-A3B4-7D04D36588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6864" y="2096843"/>
            <a:ext cx="1051632" cy="1051632"/>
          </a:xfrm>
          <a:prstGeom prst="rect">
            <a:avLst/>
          </a:prstGeom>
        </p:spPr>
      </p:pic>
      <p:grpSp>
        <p:nvGrpSpPr>
          <p:cNvPr id="44" name="Group 43">
            <a:extLst>
              <a:ext uri="{FF2B5EF4-FFF2-40B4-BE49-F238E27FC236}">
                <a16:creationId xmlns:a16="http://schemas.microsoft.com/office/drawing/2014/main" id="{1355F12C-AAC7-2814-31B6-451D4DE0E8A3}"/>
              </a:ext>
            </a:extLst>
          </p:cNvPr>
          <p:cNvGrpSpPr/>
          <p:nvPr/>
        </p:nvGrpSpPr>
        <p:grpSpPr>
          <a:xfrm>
            <a:off x="9268496" y="3148475"/>
            <a:ext cx="2923504" cy="1976746"/>
            <a:chOff x="2839466" y="3332781"/>
            <a:chExt cx="3105225" cy="2198919"/>
          </a:xfrm>
        </p:grpSpPr>
        <p:sp>
          <p:nvSpPr>
            <p:cNvPr id="20" name="Rectangle 19">
              <a:extLst>
                <a:ext uri="{FF2B5EF4-FFF2-40B4-BE49-F238E27FC236}">
                  <a16:creationId xmlns:a16="http://schemas.microsoft.com/office/drawing/2014/main" id="{0B68DB35-BF8C-8DB6-0AE8-0CE092B15628}"/>
                </a:ext>
              </a:extLst>
            </p:cNvPr>
            <p:cNvSpPr/>
            <p:nvPr/>
          </p:nvSpPr>
          <p:spPr>
            <a:xfrm>
              <a:off x="2839466" y="3332781"/>
              <a:ext cx="690520" cy="105163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dirty="0"/>
                <a:t>DRAM</a:t>
              </a:r>
            </a:p>
          </p:txBody>
        </p:sp>
        <p:sp>
          <p:nvSpPr>
            <p:cNvPr id="21" name="Rectangle 20">
              <a:extLst>
                <a:ext uri="{FF2B5EF4-FFF2-40B4-BE49-F238E27FC236}">
                  <a16:creationId xmlns:a16="http://schemas.microsoft.com/office/drawing/2014/main" id="{4BE99145-6B27-A28D-9BE9-1ED53157C83B}"/>
                </a:ext>
              </a:extLst>
            </p:cNvPr>
            <p:cNvSpPr/>
            <p:nvPr/>
          </p:nvSpPr>
          <p:spPr>
            <a:xfrm>
              <a:off x="4591519" y="3368194"/>
              <a:ext cx="828485" cy="1004007"/>
            </a:xfrm>
            <a:prstGeom prst="rect">
              <a:avLst/>
            </a:prstGeom>
            <a:solidFill>
              <a:schemeClr val="tx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algn="ctr"/>
              <a:r>
                <a:rPr lang="en-US" sz="1333" dirty="0">
                  <a:solidFill>
                    <a:schemeClr val="bg2"/>
                  </a:solidFill>
                </a:rPr>
                <a:t>Cache</a:t>
              </a:r>
            </a:p>
          </p:txBody>
        </p:sp>
        <p:sp>
          <p:nvSpPr>
            <p:cNvPr id="22" name="Manual Operation 8">
              <a:extLst>
                <a:ext uri="{FF2B5EF4-FFF2-40B4-BE49-F238E27FC236}">
                  <a16:creationId xmlns:a16="http://schemas.microsoft.com/office/drawing/2014/main" id="{D65AB468-400C-5DB7-15DA-405ADF3C4E3F}"/>
                </a:ext>
              </a:extLst>
            </p:cNvPr>
            <p:cNvSpPr/>
            <p:nvPr/>
          </p:nvSpPr>
          <p:spPr>
            <a:xfrm>
              <a:off x="4102922" y="5136159"/>
              <a:ext cx="828485" cy="395111"/>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ALU</a:t>
              </a:r>
            </a:p>
          </p:txBody>
        </p:sp>
        <p:cxnSp>
          <p:nvCxnSpPr>
            <p:cNvPr id="23" name="Straight Arrow Connector 22">
              <a:extLst>
                <a:ext uri="{FF2B5EF4-FFF2-40B4-BE49-F238E27FC236}">
                  <a16:creationId xmlns:a16="http://schemas.microsoft.com/office/drawing/2014/main" id="{51D55B52-E289-7DA4-DE3F-0B789A1BC1D6}"/>
                </a:ext>
              </a:extLst>
            </p:cNvPr>
            <p:cNvCxnSpPr>
              <a:cxnSpLocks/>
            </p:cNvCxnSpPr>
            <p:nvPr/>
          </p:nvCxnSpPr>
          <p:spPr>
            <a:xfrm flipV="1">
              <a:off x="3554760" y="3536903"/>
              <a:ext cx="1009938" cy="1724"/>
            </a:xfrm>
            <a:prstGeom prst="straightConnector1">
              <a:avLst/>
            </a:prstGeom>
            <a:ln>
              <a:solidFill>
                <a:schemeClr val="bg2">
                  <a:lumMod val="9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6E4E0F2-99B6-477E-670A-D69BDD755B2C}"/>
                </a:ext>
              </a:extLst>
            </p:cNvPr>
            <p:cNvCxnSpPr>
              <a:cxnSpLocks/>
            </p:cNvCxnSpPr>
            <p:nvPr/>
          </p:nvCxnSpPr>
          <p:spPr>
            <a:xfrm>
              <a:off x="3554760" y="3628938"/>
              <a:ext cx="1009938" cy="0"/>
            </a:xfrm>
            <a:prstGeom prst="straightConnector1">
              <a:avLst/>
            </a:prstGeom>
            <a:ln>
              <a:solidFill>
                <a:schemeClr val="bg2">
                  <a:lumMod val="9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27B3B29-1E8A-A80A-DB47-5744CAB1D227}"/>
                </a:ext>
              </a:extLst>
            </p:cNvPr>
            <p:cNvCxnSpPr>
              <a:cxnSpLocks/>
            </p:cNvCxnSpPr>
            <p:nvPr/>
          </p:nvCxnSpPr>
          <p:spPr>
            <a:xfrm>
              <a:off x="3554760" y="3735134"/>
              <a:ext cx="1009938" cy="0"/>
            </a:xfrm>
            <a:prstGeom prst="straightConnector1">
              <a:avLst/>
            </a:prstGeom>
            <a:ln>
              <a:solidFill>
                <a:schemeClr val="bg2">
                  <a:lumMod val="9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7BA893-CCF2-AA54-10A8-E22458BE4444}"/>
                </a:ext>
              </a:extLst>
            </p:cNvPr>
            <p:cNvCxnSpPr>
              <a:cxnSpLocks/>
            </p:cNvCxnSpPr>
            <p:nvPr/>
          </p:nvCxnSpPr>
          <p:spPr>
            <a:xfrm>
              <a:off x="3554760" y="3826492"/>
              <a:ext cx="1009938" cy="0"/>
            </a:xfrm>
            <a:prstGeom prst="straightConnector1">
              <a:avLst/>
            </a:prstGeom>
            <a:ln>
              <a:solidFill>
                <a:schemeClr val="bg2">
                  <a:lumMod val="9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C4FEC1D-6EE6-58A4-7BF9-03811E164254}"/>
                </a:ext>
              </a:extLst>
            </p:cNvPr>
            <p:cNvSpPr/>
            <p:nvPr/>
          </p:nvSpPr>
          <p:spPr>
            <a:xfrm>
              <a:off x="4040993" y="4586296"/>
              <a:ext cx="1903698" cy="410484"/>
            </a:xfrm>
            <a:prstGeom prst="rect">
              <a:avLst/>
            </a:prstGeom>
            <a:solidFill>
              <a:schemeClr val="accent1">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2"/>
                  </a:solidFill>
                </a:rPr>
                <a:t>Pipeline logic</a:t>
              </a:r>
            </a:p>
          </p:txBody>
        </p:sp>
        <p:sp>
          <p:nvSpPr>
            <p:cNvPr id="28" name="Manual Operation 78">
              <a:extLst>
                <a:ext uri="{FF2B5EF4-FFF2-40B4-BE49-F238E27FC236}">
                  <a16:creationId xmlns:a16="http://schemas.microsoft.com/office/drawing/2014/main" id="{8FDFEFFA-6A53-3E89-F8BA-89CAD0232EC3}"/>
                </a:ext>
              </a:extLst>
            </p:cNvPr>
            <p:cNvSpPr/>
            <p:nvPr/>
          </p:nvSpPr>
          <p:spPr>
            <a:xfrm>
              <a:off x="5025532" y="5136589"/>
              <a:ext cx="828485" cy="395111"/>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t>ALU</a:t>
              </a:r>
            </a:p>
          </p:txBody>
        </p:sp>
        <p:grpSp>
          <p:nvGrpSpPr>
            <p:cNvPr id="29" name="Group 28">
              <a:extLst>
                <a:ext uri="{FF2B5EF4-FFF2-40B4-BE49-F238E27FC236}">
                  <a16:creationId xmlns:a16="http://schemas.microsoft.com/office/drawing/2014/main" id="{C019EBB2-9A79-56EC-3246-B625148595D2}"/>
                </a:ext>
              </a:extLst>
            </p:cNvPr>
            <p:cNvGrpSpPr/>
            <p:nvPr/>
          </p:nvGrpSpPr>
          <p:grpSpPr>
            <a:xfrm>
              <a:off x="4822204" y="3580311"/>
              <a:ext cx="342304" cy="965584"/>
              <a:chOff x="2899853" y="2195034"/>
              <a:chExt cx="342304" cy="965584"/>
            </a:xfrm>
          </p:grpSpPr>
          <p:cxnSp>
            <p:nvCxnSpPr>
              <p:cNvPr id="30" name="Straight Arrow Connector 29">
                <a:extLst>
                  <a:ext uri="{FF2B5EF4-FFF2-40B4-BE49-F238E27FC236}">
                    <a16:creationId xmlns:a16="http://schemas.microsoft.com/office/drawing/2014/main" id="{B8DC7D88-A0FE-D5B1-6157-81C153FBA5BF}"/>
                  </a:ext>
                </a:extLst>
              </p:cNvPr>
              <p:cNvCxnSpPr>
                <a:cxnSpLocks/>
              </p:cNvCxnSpPr>
              <p:nvPr/>
            </p:nvCxnSpPr>
            <p:spPr>
              <a:xfrm>
                <a:off x="2899853" y="2195034"/>
                <a:ext cx="0" cy="965584"/>
              </a:xfrm>
              <a:prstGeom prst="straightConnector1">
                <a:avLst/>
              </a:prstGeom>
              <a:ln>
                <a:solidFill>
                  <a:schemeClr val="bg2">
                    <a:lumMod val="9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6A108BD-A7D8-0E3D-8736-D48D4C998297}"/>
                  </a:ext>
                </a:extLst>
              </p:cNvPr>
              <p:cNvCxnSpPr>
                <a:cxnSpLocks/>
              </p:cNvCxnSpPr>
              <p:nvPr/>
            </p:nvCxnSpPr>
            <p:spPr>
              <a:xfrm>
                <a:off x="3013954" y="2195034"/>
                <a:ext cx="0" cy="965584"/>
              </a:xfrm>
              <a:prstGeom prst="straightConnector1">
                <a:avLst/>
              </a:prstGeom>
              <a:ln>
                <a:solidFill>
                  <a:schemeClr val="bg2">
                    <a:lumMod val="9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D976B97-DE7C-AEB9-A4D8-965E0BFEEFC5}"/>
                  </a:ext>
                </a:extLst>
              </p:cNvPr>
              <p:cNvCxnSpPr>
                <a:cxnSpLocks/>
              </p:cNvCxnSpPr>
              <p:nvPr/>
            </p:nvCxnSpPr>
            <p:spPr>
              <a:xfrm>
                <a:off x="3128055" y="2195034"/>
                <a:ext cx="0" cy="965584"/>
              </a:xfrm>
              <a:prstGeom prst="straightConnector1">
                <a:avLst/>
              </a:prstGeom>
              <a:ln>
                <a:solidFill>
                  <a:schemeClr val="bg2">
                    <a:lumMod val="9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A9111893-AE9B-746B-D81E-D5222446AEB5}"/>
                  </a:ext>
                </a:extLst>
              </p:cNvPr>
              <p:cNvCxnSpPr>
                <a:cxnSpLocks/>
              </p:cNvCxnSpPr>
              <p:nvPr/>
            </p:nvCxnSpPr>
            <p:spPr>
              <a:xfrm>
                <a:off x="3242157" y="2195034"/>
                <a:ext cx="0" cy="965584"/>
              </a:xfrm>
              <a:prstGeom prst="straightConnector1">
                <a:avLst/>
              </a:prstGeom>
              <a:ln>
                <a:solidFill>
                  <a:schemeClr val="bg2">
                    <a:lumMod val="9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3C27C979-769E-1396-242E-B3ED2CFB8838}"/>
                </a:ext>
              </a:extLst>
            </p:cNvPr>
            <p:cNvGrpSpPr/>
            <p:nvPr/>
          </p:nvGrpSpPr>
          <p:grpSpPr>
            <a:xfrm>
              <a:off x="5331301" y="4948757"/>
              <a:ext cx="236323" cy="273455"/>
              <a:chOff x="5643705" y="3155545"/>
              <a:chExt cx="236323" cy="273455"/>
            </a:xfrm>
          </p:grpSpPr>
          <p:cxnSp>
            <p:nvCxnSpPr>
              <p:cNvPr id="35" name="Straight Arrow Connector 34">
                <a:extLst>
                  <a:ext uri="{FF2B5EF4-FFF2-40B4-BE49-F238E27FC236}">
                    <a16:creationId xmlns:a16="http://schemas.microsoft.com/office/drawing/2014/main" id="{51F67240-D5DE-6D1F-32F6-AB6DC9AD72C6}"/>
                  </a:ext>
                </a:extLst>
              </p:cNvPr>
              <p:cNvCxnSpPr>
                <a:cxnSpLocks/>
              </p:cNvCxnSpPr>
              <p:nvPr/>
            </p:nvCxnSpPr>
            <p:spPr>
              <a:xfrm flipV="1">
                <a:off x="5643705"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1C25A53-877E-F0F5-0132-229E3443BC97}"/>
                  </a:ext>
                </a:extLst>
              </p:cNvPr>
              <p:cNvCxnSpPr>
                <a:cxnSpLocks/>
              </p:cNvCxnSpPr>
              <p:nvPr/>
            </p:nvCxnSpPr>
            <p:spPr>
              <a:xfrm flipV="1">
                <a:off x="5722479"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34A0509-D751-B161-671A-B7A5333A6E1B}"/>
                  </a:ext>
                </a:extLst>
              </p:cNvPr>
              <p:cNvCxnSpPr>
                <a:cxnSpLocks/>
              </p:cNvCxnSpPr>
              <p:nvPr/>
            </p:nvCxnSpPr>
            <p:spPr>
              <a:xfrm flipV="1">
                <a:off x="5801253"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9A8531B-FDFD-B0A6-183A-873D8AC9B995}"/>
                  </a:ext>
                </a:extLst>
              </p:cNvPr>
              <p:cNvCxnSpPr>
                <a:cxnSpLocks/>
              </p:cNvCxnSpPr>
              <p:nvPr/>
            </p:nvCxnSpPr>
            <p:spPr>
              <a:xfrm flipV="1">
                <a:off x="5880028"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ABF39E10-A871-18A8-296C-185E0911B4A8}"/>
                </a:ext>
              </a:extLst>
            </p:cNvPr>
            <p:cNvGrpSpPr/>
            <p:nvPr/>
          </p:nvGrpSpPr>
          <p:grpSpPr>
            <a:xfrm>
              <a:off x="4412143" y="4937420"/>
              <a:ext cx="236323" cy="273455"/>
              <a:chOff x="5643705" y="3155545"/>
              <a:chExt cx="236323" cy="273455"/>
            </a:xfrm>
          </p:grpSpPr>
          <p:cxnSp>
            <p:nvCxnSpPr>
              <p:cNvPr id="40" name="Straight Arrow Connector 39">
                <a:extLst>
                  <a:ext uri="{FF2B5EF4-FFF2-40B4-BE49-F238E27FC236}">
                    <a16:creationId xmlns:a16="http://schemas.microsoft.com/office/drawing/2014/main" id="{D0FFDA02-A903-ADAA-B01F-3032093496A6}"/>
                  </a:ext>
                </a:extLst>
              </p:cNvPr>
              <p:cNvCxnSpPr>
                <a:cxnSpLocks/>
              </p:cNvCxnSpPr>
              <p:nvPr/>
            </p:nvCxnSpPr>
            <p:spPr>
              <a:xfrm flipV="1">
                <a:off x="5643705"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FCE4B6D-8B5E-6C01-BEEF-4C0792DF131F}"/>
                  </a:ext>
                </a:extLst>
              </p:cNvPr>
              <p:cNvCxnSpPr>
                <a:cxnSpLocks/>
              </p:cNvCxnSpPr>
              <p:nvPr/>
            </p:nvCxnSpPr>
            <p:spPr>
              <a:xfrm flipV="1">
                <a:off x="5722479"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EFDAEC7-E143-C6BB-EA26-EC04B6035360}"/>
                  </a:ext>
                </a:extLst>
              </p:cNvPr>
              <p:cNvCxnSpPr>
                <a:cxnSpLocks/>
              </p:cNvCxnSpPr>
              <p:nvPr/>
            </p:nvCxnSpPr>
            <p:spPr>
              <a:xfrm flipV="1">
                <a:off x="5801253"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1CEF5759-58F8-74BC-7DBB-3CC5F61D9295}"/>
                  </a:ext>
                </a:extLst>
              </p:cNvPr>
              <p:cNvCxnSpPr>
                <a:cxnSpLocks/>
              </p:cNvCxnSpPr>
              <p:nvPr/>
            </p:nvCxnSpPr>
            <p:spPr>
              <a:xfrm flipV="1">
                <a:off x="5880028"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grpSp>
      <p:sp>
        <p:nvSpPr>
          <p:cNvPr id="19" name="&quot;No&quot; Symbol 18">
            <a:extLst>
              <a:ext uri="{FF2B5EF4-FFF2-40B4-BE49-F238E27FC236}">
                <a16:creationId xmlns:a16="http://schemas.microsoft.com/office/drawing/2014/main" id="{EF885EF8-F577-57B4-5E46-729BAFEAE53F}"/>
              </a:ext>
            </a:extLst>
          </p:cNvPr>
          <p:cNvSpPr/>
          <p:nvPr/>
        </p:nvSpPr>
        <p:spPr>
          <a:xfrm>
            <a:off x="10130061" y="3379044"/>
            <a:ext cx="1289156" cy="1339022"/>
          </a:xfrm>
          <a:prstGeom prst="noSmoking">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1" name="Group 70">
            <a:extLst>
              <a:ext uri="{FF2B5EF4-FFF2-40B4-BE49-F238E27FC236}">
                <a16:creationId xmlns:a16="http://schemas.microsoft.com/office/drawing/2014/main" id="{D263C01F-8AED-E50B-2281-1964B4A8535E}"/>
              </a:ext>
            </a:extLst>
          </p:cNvPr>
          <p:cNvGrpSpPr/>
          <p:nvPr/>
        </p:nvGrpSpPr>
        <p:grpSpPr>
          <a:xfrm>
            <a:off x="7918648" y="4683312"/>
            <a:ext cx="2178605" cy="2005264"/>
            <a:chOff x="4976775" y="2336710"/>
            <a:chExt cx="2178605" cy="2005264"/>
          </a:xfrm>
        </p:grpSpPr>
        <p:sp>
          <p:nvSpPr>
            <p:cNvPr id="45" name="Manual Operation 44">
              <a:extLst>
                <a:ext uri="{FF2B5EF4-FFF2-40B4-BE49-F238E27FC236}">
                  <a16:creationId xmlns:a16="http://schemas.microsoft.com/office/drawing/2014/main" id="{93CA7D44-518D-788A-FED0-C93EDC415A6C}"/>
                </a:ext>
              </a:extLst>
            </p:cNvPr>
            <p:cNvSpPr/>
            <p:nvPr/>
          </p:nvSpPr>
          <p:spPr>
            <a:xfrm>
              <a:off x="5086979" y="3176673"/>
              <a:ext cx="873405" cy="329315"/>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defRPr/>
              </a:pPr>
              <a:r>
                <a:rPr lang="en-US" sz="1200" kern="0" dirty="0">
                  <a:solidFill>
                    <a:srgbClr val="FFFFFF"/>
                  </a:solidFill>
                  <a:latin typeface="Arial"/>
                  <a:sym typeface="Arial"/>
                </a:rPr>
                <a:t>ALU</a:t>
              </a:r>
            </a:p>
          </p:txBody>
        </p:sp>
        <p:sp>
          <p:nvSpPr>
            <p:cNvPr id="46" name="Rectangle 45">
              <a:extLst>
                <a:ext uri="{FF2B5EF4-FFF2-40B4-BE49-F238E27FC236}">
                  <a16:creationId xmlns:a16="http://schemas.microsoft.com/office/drawing/2014/main" id="{AE89F645-1539-C0CD-3D1C-8EE0C653501B}"/>
                </a:ext>
              </a:extLst>
            </p:cNvPr>
            <p:cNvSpPr/>
            <p:nvPr/>
          </p:nvSpPr>
          <p:spPr>
            <a:xfrm>
              <a:off x="5023135" y="3882151"/>
              <a:ext cx="975027" cy="459823"/>
            </a:xfrm>
            <a:prstGeom prst="rect">
              <a:avLst/>
            </a:prstGeom>
            <a:solidFill>
              <a:schemeClr val="tx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219170">
                <a:buClr>
                  <a:srgbClr val="000000"/>
                </a:buClr>
                <a:defRPr/>
              </a:pPr>
              <a:r>
                <a:rPr lang="en-US" sz="1333" kern="0" dirty="0">
                  <a:solidFill>
                    <a:srgbClr val="FFFFFF"/>
                  </a:solidFill>
                  <a:latin typeface="Arial"/>
                  <a:sym typeface="Arial"/>
                </a:rPr>
                <a:t>SRAM</a:t>
              </a:r>
            </a:p>
          </p:txBody>
        </p:sp>
        <p:sp>
          <p:nvSpPr>
            <p:cNvPr id="47" name="Rectangle 46">
              <a:extLst>
                <a:ext uri="{FF2B5EF4-FFF2-40B4-BE49-F238E27FC236}">
                  <a16:creationId xmlns:a16="http://schemas.microsoft.com/office/drawing/2014/main" id="{30148458-B349-4EE5-C0AF-B859A2982667}"/>
                </a:ext>
              </a:extLst>
            </p:cNvPr>
            <p:cNvSpPr/>
            <p:nvPr/>
          </p:nvSpPr>
          <p:spPr>
            <a:xfrm>
              <a:off x="6180353" y="3877081"/>
              <a:ext cx="975027" cy="459823"/>
            </a:xfrm>
            <a:prstGeom prst="rect">
              <a:avLst/>
            </a:prstGeom>
            <a:solidFill>
              <a:schemeClr val="tx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219170">
                <a:buClr>
                  <a:srgbClr val="000000"/>
                </a:buClr>
                <a:defRPr/>
              </a:pPr>
              <a:r>
                <a:rPr lang="en-US" sz="1333" kern="0" dirty="0">
                  <a:solidFill>
                    <a:srgbClr val="FFFFFF"/>
                  </a:solidFill>
                  <a:latin typeface="Arial"/>
                  <a:sym typeface="Arial"/>
                </a:rPr>
                <a:t>SRAM</a:t>
              </a:r>
            </a:p>
          </p:txBody>
        </p:sp>
        <p:sp>
          <p:nvSpPr>
            <p:cNvPr id="48" name="Rectangle 47">
              <a:extLst>
                <a:ext uri="{FF2B5EF4-FFF2-40B4-BE49-F238E27FC236}">
                  <a16:creationId xmlns:a16="http://schemas.microsoft.com/office/drawing/2014/main" id="{02036DDE-63A6-9608-F552-2A39285BAEB3}"/>
                </a:ext>
              </a:extLst>
            </p:cNvPr>
            <p:cNvSpPr/>
            <p:nvPr/>
          </p:nvSpPr>
          <p:spPr>
            <a:xfrm>
              <a:off x="4976775" y="2341782"/>
              <a:ext cx="975027" cy="459823"/>
            </a:xfrm>
            <a:prstGeom prst="rect">
              <a:avLst/>
            </a:prstGeom>
            <a:solidFill>
              <a:schemeClr val="tx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219170">
                <a:buClr>
                  <a:srgbClr val="000000"/>
                </a:buClr>
                <a:defRPr/>
              </a:pPr>
              <a:r>
                <a:rPr lang="en-US" sz="1333" kern="0" dirty="0">
                  <a:solidFill>
                    <a:srgbClr val="FFFFFF"/>
                  </a:solidFill>
                  <a:latin typeface="Arial"/>
                  <a:sym typeface="Arial"/>
                </a:rPr>
                <a:t>SRAM</a:t>
              </a:r>
            </a:p>
          </p:txBody>
        </p:sp>
        <p:sp>
          <p:nvSpPr>
            <p:cNvPr id="49" name="Manual Operation 48">
              <a:extLst>
                <a:ext uri="{FF2B5EF4-FFF2-40B4-BE49-F238E27FC236}">
                  <a16:creationId xmlns:a16="http://schemas.microsoft.com/office/drawing/2014/main" id="{D37FB9C6-F103-8A17-B3F0-91516D43A9AA}"/>
                </a:ext>
              </a:extLst>
            </p:cNvPr>
            <p:cNvSpPr/>
            <p:nvPr/>
          </p:nvSpPr>
          <p:spPr>
            <a:xfrm>
              <a:off x="6229415" y="3172696"/>
              <a:ext cx="873405" cy="329315"/>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defRPr/>
              </a:pPr>
              <a:r>
                <a:rPr lang="en-US" sz="1200" kern="0" dirty="0">
                  <a:solidFill>
                    <a:srgbClr val="FFFFFF"/>
                  </a:solidFill>
                  <a:latin typeface="Arial"/>
                  <a:sym typeface="Arial"/>
                </a:rPr>
                <a:t>ALU</a:t>
              </a:r>
            </a:p>
          </p:txBody>
        </p:sp>
        <p:sp>
          <p:nvSpPr>
            <p:cNvPr id="50" name="Rectangle 49">
              <a:extLst>
                <a:ext uri="{FF2B5EF4-FFF2-40B4-BE49-F238E27FC236}">
                  <a16:creationId xmlns:a16="http://schemas.microsoft.com/office/drawing/2014/main" id="{14F99D63-BE5F-7815-2FFA-90EBF2F5B307}"/>
                </a:ext>
              </a:extLst>
            </p:cNvPr>
            <p:cNvSpPr/>
            <p:nvPr/>
          </p:nvSpPr>
          <p:spPr>
            <a:xfrm>
              <a:off x="6133995" y="2336710"/>
              <a:ext cx="975027" cy="459823"/>
            </a:xfrm>
            <a:prstGeom prst="rect">
              <a:avLst/>
            </a:prstGeom>
            <a:solidFill>
              <a:schemeClr val="tx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219170">
                <a:buClr>
                  <a:srgbClr val="000000"/>
                </a:buClr>
                <a:defRPr/>
              </a:pPr>
              <a:r>
                <a:rPr lang="en-US" sz="1333" kern="0" dirty="0">
                  <a:solidFill>
                    <a:srgbClr val="FFFFFF"/>
                  </a:solidFill>
                  <a:latin typeface="Arial"/>
                  <a:sym typeface="Arial"/>
                </a:rPr>
                <a:t>SRAM</a:t>
              </a:r>
            </a:p>
          </p:txBody>
        </p:sp>
        <p:grpSp>
          <p:nvGrpSpPr>
            <p:cNvPr id="51" name="Group 50">
              <a:extLst>
                <a:ext uri="{FF2B5EF4-FFF2-40B4-BE49-F238E27FC236}">
                  <a16:creationId xmlns:a16="http://schemas.microsoft.com/office/drawing/2014/main" id="{6A77FBF8-235A-C5FF-BE6A-6BFA4803D3D5}"/>
                </a:ext>
              </a:extLst>
            </p:cNvPr>
            <p:cNvGrpSpPr/>
            <p:nvPr/>
          </p:nvGrpSpPr>
          <p:grpSpPr>
            <a:xfrm>
              <a:off x="5397268" y="3528909"/>
              <a:ext cx="236323" cy="273455"/>
              <a:chOff x="5643705" y="3155545"/>
              <a:chExt cx="236323" cy="273455"/>
            </a:xfrm>
          </p:grpSpPr>
          <p:cxnSp>
            <p:nvCxnSpPr>
              <p:cNvPr id="52" name="Straight Arrow Connector 51">
                <a:extLst>
                  <a:ext uri="{FF2B5EF4-FFF2-40B4-BE49-F238E27FC236}">
                    <a16:creationId xmlns:a16="http://schemas.microsoft.com/office/drawing/2014/main" id="{5C81F9E9-1399-0B93-6DE0-5E901CCF4E10}"/>
                  </a:ext>
                </a:extLst>
              </p:cNvPr>
              <p:cNvCxnSpPr>
                <a:cxnSpLocks/>
              </p:cNvCxnSpPr>
              <p:nvPr/>
            </p:nvCxnSpPr>
            <p:spPr>
              <a:xfrm flipV="1">
                <a:off x="5643705"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EEE75DD-FA58-2DE3-9DBE-F4CA02496F50}"/>
                  </a:ext>
                </a:extLst>
              </p:cNvPr>
              <p:cNvCxnSpPr>
                <a:cxnSpLocks/>
              </p:cNvCxnSpPr>
              <p:nvPr/>
            </p:nvCxnSpPr>
            <p:spPr>
              <a:xfrm flipV="1">
                <a:off x="5722479"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2C86794-C75C-6EF0-204E-A1CAF7FA8389}"/>
                  </a:ext>
                </a:extLst>
              </p:cNvPr>
              <p:cNvCxnSpPr>
                <a:cxnSpLocks/>
              </p:cNvCxnSpPr>
              <p:nvPr/>
            </p:nvCxnSpPr>
            <p:spPr>
              <a:xfrm flipV="1">
                <a:off x="5801253"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E1EBF6C1-8C19-8FE3-E87D-751AF182C5C9}"/>
                  </a:ext>
                </a:extLst>
              </p:cNvPr>
              <p:cNvCxnSpPr>
                <a:cxnSpLocks/>
              </p:cNvCxnSpPr>
              <p:nvPr/>
            </p:nvCxnSpPr>
            <p:spPr>
              <a:xfrm flipV="1">
                <a:off x="5880028"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90411D4-803A-DEF5-B8F5-BD9C6CBAE48B}"/>
                </a:ext>
              </a:extLst>
            </p:cNvPr>
            <p:cNvGrpSpPr/>
            <p:nvPr/>
          </p:nvGrpSpPr>
          <p:grpSpPr>
            <a:xfrm>
              <a:off x="5397268" y="2851353"/>
              <a:ext cx="236323" cy="273455"/>
              <a:chOff x="5643705" y="3155545"/>
              <a:chExt cx="236323" cy="273455"/>
            </a:xfrm>
          </p:grpSpPr>
          <p:cxnSp>
            <p:nvCxnSpPr>
              <p:cNvPr id="57" name="Straight Arrow Connector 56">
                <a:extLst>
                  <a:ext uri="{FF2B5EF4-FFF2-40B4-BE49-F238E27FC236}">
                    <a16:creationId xmlns:a16="http://schemas.microsoft.com/office/drawing/2014/main" id="{01DEFC40-8AE1-5F3A-68EC-53B7C4052C1B}"/>
                  </a:ext>
                </a:extLst>
              </p:cNvPr>
              <p:cNvCxnSpPr>
                <a:cxnSpLocks/>
              </p:cNvCxnSpPr>
              <p:nvPr/>
            </p:nvCxnSpPr>
            <p:spPr>
              <a:xfrm flipV="1">
                <a:off x="5643705"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66D36AF-6DFD-E4A7-D464-102ACA639625}"/>
                  </a:ext>
                </a:extLst>
              </p:cNvPr>
              <p:cNvCxnSpPr>
                <a:cxnSpLocks/>
              </p:cNvCxnSpPr>
              <p:nvPr/>
            </p:nvCxnSpPr>
            <p:spPr>
              <a:xfrm flipV="1">
                <a:off x="5722479"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D5B23B92-4744-AB13-4693-AE0E3D0D4E84}"/>
                  </a:ext>
                </a:extLst>
              </p:cNvPr>
              <p:cNvCxnSpPr>
                <a:cxnSpLocks/>
              </p:cNvCxnSpPr>
              <p:nvPr/>
            </p:nvCxnSpPr>
            <p:spPr>
              <a:xfrm flipV="1">
                <a:off x="5801253"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9518243E-B2A9-E8F8-7892-FAD6A30934EE}"/>
                  </a:ext>
                </a:extLst>
              </p:cNvPr>
              <p:cNvCxnSpPr>
                <a:cxnSpLocks/>
              </p:cNvCxnSpPr>
              <p:nvPr/>
            </p:nvCxnSpPr>
            <p:spPr>
              <a:xfrm flipV="1">
                <a:off x="5880028"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7765B73D-E57A-E3D7-5F14-522CE8601096}"/>
                </a:ext>
              </a:extLst>
            </p:cNvPr>
            <p:cNvGrpSpPr/>
            <p:nvPr/>
          </p:nvGrpSpPr>
          <p:grpSpPr>
            <a:xfrm>
              <a:off x="6556208" y="3555087"/>
              <a:ext cx="236323" cy="273455"/>
              <a:chOff x="5643705" y="3155545"/>
              <a:chExt cx="236323" cy="273455"/>
            </a:xfrm>
          </p:grpSpPr>
          <p:cxnSp>
            <p:nvCxnSpPr>
              <p:cNvPr id="62" name="Straight Arrow Connector 61">
                <a:extLst>
                  <a:ext uri="{FF2B5EF4-FFF2-40B4-BE49-F238E27FC236}">
                    <a16:creationId xmlns:a16="http://schemas.microsoft.com/office/drawing/2014/main" id="{E121D257-3E01-86C8-F22F-55494A91F07E}"/>
                  </a:ext>
                </a:extLst>
              </p:cNvPr>
              <p:cNvCxnSpPr>
                <a:cxnSpLocks/>
              </p:cNvCxnSpPr>
              <p:nvPr/>
            </p:nvCxnSpPr>
            <p:spPr>
              <a:xfrm flipV="1">
                <a:off x="5643705"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1CF2B74-F963-0560-7342-96A9F8DE8472}"/>
                  </a:ext>
                </a:extLst>
              </p:cNvPr>
              <p:cNvCxnSpPr>
                <a:cxnSpLocks/>
              </p:cNvCxnSpPr>
              <p:nvPr/>
            </p:nvCxnSpPr>
            <p:spPr>
              <a:xfrm flipV="1">
                <a:off x="5722479"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9A73C9D2-D42C-B220-9513-D8C1224FA0F1}"/>
                  </a:ext>
                </a:extLst>
              </p:cNvPr>
              <p:cNvCxnSpPr>
                <a:cxnSpLocks/>
              </p:cNvCxnSpPr>
              <p:nvPr/>
            </p:nvCxnSpPr>
            <p:spPr>
              <a:xfrm flipV="1">
                <a:off x="5801253"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CABA141F-D376-FEFB-2242-1F8D34EDFD14}"/>
                  </a:ext>
                </a:extLst>
              </p:cNvPr>
              <p:cNvCxnSpPr>
                <a:cxnSpLocks/>
              </p:cNvCxnSpPr>
              <p:nvPr/>
            </p:nvCxnSpPr>
            <p:spPr>
              <a:xfrm flipV="1">
                <a:off x="5880028"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3087FFC0-68AB-97DA-CFB8-63E17B73A866}"/>
                </a:ext>
              </a:extLst>
            </p:cNvPr>
            <p:cNvGrpSpPr/>
            <p:nvPr/>
          </p:nvGrpSpPr>
          <p:grpSpPr>
            <a:xfrm>
              <a:off x="6556208" y="2851353"/>
              <a:ext cx="236323" cy="273455"/>
              <a:chOff x="5643705" y="3155545"/>
              <a:chExt cx="236323" cy="273455"/>
            </a:xfrm>
          </p:grpSpPr>
          <p:cxnSp>
            <p:nvCxnSpPr>
              <p:cNvPr id="67" name="Straight Arrow Connector 66">
                <a:extLst>
                  <a:ext uri="{FF2B5EF4-FFF2-40B4-BE49-F238E27FC236}">
                    <a16:creationId xmlns:a16="http://schemas.microsoft.com/office/drawing/2014/main" id="{FCA8071C-1CA1-BEC1-8C90-3B926D7A0097}"/>
                  </a:ext>
                </a:extLst>
              </p:cNvPr>
              <p:cNvCxnSpPr>
                <a:cxnSpLocks/>
              </p:cNvCxnSpPr>
              <p:nvPr/>
            </p:nvCxnSpPr>
            <p:spPr>
              <a:xfrm flipV="1">
                <a:off x="5643705"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67C878A-FCB2-04C9-AE2E-DB750641DB17}"/>
                  </a:ext>
                </a:extLst>
              </p:cNvPr>
              <p:cNvCxnSpPr>
                <a:cxnSpLocks/>
              </p:cNvCxnSpPr>
              <p:nvPr/>
            </p:nvCxnSpPr>
            <p:spPr>
              <a:xfrm flipV="1">
                <a:off x="5722479"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5C38DBA-317F-F58F-8E1E-6F5F2665E750}"/>
                  </a:ext>
                </a:extLst>
              </p:cNvPr>
              <p:cNvCxnSpPr>
                <a:cxnSpLocks/>
              </p:cNvCxnSpPr>
              <p:nvPr/>
            </p:nvCxnSpPr>
            <p:spPr>
              <a:xfrm flipV="1">
                <a:off x="5801253"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9E924E15-84AB-C0BF-F81F-7E9E7C17D247}"/>
                  </a:ext>
                </a:extLst>
              </p:cNvPr>
              <p:cNvCxnSpPr>
                <a:cxnSpLocks/>
              </p:cNvCxnSpPr>
              <p:nvPr/>
            </p:nvCxnSpPr>
            <p:spPr>
              <a:xfrm flipV="1">
                <a:off x="5880028" y="3155545"/>
                <a:ext cx="0" cy="273455"/>
              </a:xfrm>
              <a:prstGeom prst="straightConnector1">
                <a:avLst/>
              </a:prstGeom>
              <a:ln>
                <a:solidFill>
                  <a:schemeClr val="bg2">
                    <a:lumMod val="95000"/>
                  </a:schemeClr>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669285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300E2D-93E0-B1D2-90E3-7CC97FA76BFC}"/>
              </a:ext>
            </a:extLst>
          </p:cNvPr>
          <p:cNvSpPr>
            <a:spLocks noGrp="1"/>
          </p:cNvSpPr>
          <p:nvPr>
            <p:ph type="ctrTitle"/>
          </p:nvPr>
        </p:nvSpPr>
        <p:spPr/>
        <p:txBody>
          <a:bodyPr/>
          <a:lstStyle/>
          <a:p>
            <a:r>
              <a:rPr lang="en-US" dirty="0"/>
              <a:t>Thank you</a:t>
            </a:r>
          </a:p>
        </p:txBody>
      </p:sp>
      <p:sp>
        <p:nvSpPr>
          <p:cNvPr id="9" name="Subtitle 8">
            <a:extLst>
              <a:ext uri="{FF2B5EF4-FFF2-40B4-BE49-F238E27FC236}">
                <a16:creationId xmlns:a16="http://schemas.microsoft.com/office/drawing/2014/main" id="{8B2D943B-EF75-2C7E-B237-237D56B59866}"/>
              </a:ext>
            </a:extLst>
          </p:cNvPr>
          <p:cNvSpPr>
            <a:spLocks noGrp="1"/>
          </p:cNvSpPr>
          <p:nvPr>
            <p:ph type="subTitle" idx="1"/>
          </p:nvPr>
        </p:nvSpPr>
        <p:spPr/>
        <p:txBody>
          <a:bodyPr/>
          <a:lstStyle/>
          <a:p>
            <a:endParaRPr lang="en-US"/>
          </a:p>
        </p:txBody>
      </p:sp>
      <p:sp>
        <p:nvSpPr>
          <p:cNvPr id="4" name="Footer Placeholder 3">
            <a:extLst>
              <a:ext uri="{FF2B5EF4-FFF2-40B4-BE49-F238E27FC236}">
                <a16:creationId xmlns:a16="http://schemas.microsoft.com/office/drawing/2014/main" id="{6208FA16-8309-88E0-3627-6DE20EDA4E69}"/>
              </a:ext>
            </a:extLst>
          </p:cNvPr>
          <p:cNvSpPr>
            <a:spLocks noGrp="1"/>
          </p:cNvSpPr>
          <p:nvPr>
            <p:ph type="ftr" sz="quarter" idx="11"/>
          </p:nvPr>
        </p:nvSpPr>
        <p:spPr/>
        <p:txBody>
          <a:bodyPr/>
          <a:lstStyle/>
          <a:p>
            <a:r>
              <a:rPr lang="en-US"/>
              <a:t>Copyright ©2023 UNTETHER AI Corp. Confidential</a:t>
            </a:r>
            <a:endParaRPr lang="en-US" dirty="0"/>
          </a:p>
        </p:txBody>
      </p:sp>
      <p:sp>
        <p:nvSpPr>
          <p:cNvPr id="5" name="Slide Number Placeholder 4">
            <a:extLst>
              <a:ext uri="{FF2B5EF4-FFF2-40B4-BE49-F238E27FC236}">
                <a16:creationId xmlns:a16="http://schemas.microsoft.com/office/drawing/2014/main" id="{6C258322-FB5F-C9DB-A90C-6E4EE8405C4E}"/>
              </a:ext>
            </a:extLst>
          </p:cNvPr>
          <p:cNvSpPr>
            <a:spLocks noGrp="1"/>
          </p:cNvSpPr>
          <p:nvPr>
            <p:ph type="sldNum" sz="quarter" idx="12"/>
          </p:nvPr>
        </p:nvSpPr>
        <p:spPr/>
        <p:txBody>
          <a:bodyPr/>
          <a:lstStyle/>
          <a:p>
            <a:fld id="{C34267E0-219A-E149-9F0A-2549EF376775}" type="slidenum">
              <a:rPr lang="en-US" smtClean="0"/>
              <a:pPr/>
              <a:t>17</a:t>
            </a:fld>
            <a:endParaRPr lang="en-US" dirty="0"/>
          </a:p>
        </p:txBody>
      </p:sp>
    </p:spTree>
    <p:extLst>
      <p:ext uri="{BB962C8B-B14F-4D97-AF65-F5344CB8AC3E}">
        <p14:creationId xmlns:p14="http://schemas.microsoft.com/office/powerpoint/2010/main" val="18768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5D46FA18-6C60-9E4A-AAFF-32774958C7C5}"/>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35598" y="965313"/>
            <a:ext cx="2919596" cy="2919596"/>
          </a:xfrm>
          <a:prstGeom prst="rect">
            <a:avLst/>
          </a:prstGeom>
        </p:spPr>
      </p:pic>
      <p:sp>
        <p:nvSpPr>
          <p:cNvPr id="2" name="Title 1">
            <a:extLst>
              <a:ext uri="{FF2B5EF4-FFF2-40B4-BE49-F238E27FC236}">
                <a16:creationId xmlns:a16="http://schemas.microsoft.com/office/drawing/2014/main" id="{422B4F6A-8E10-D149-9FBD-7EC800699461}"/>
              </a:ext>
            </a:extLst>
          </p:cNvPr>
          <p:cNvSpPr>
            <a:spLocks noGrp="1"/>
          </p:cNvSpPr>
          <p:nvPr>
            <p:ph type="title"/>
          </p:nvPr>
        </p:nvSpPr>
        <p:spPr/>
        <p:txBody>
          <a:bodyPr/>
          <a:lstStyle/>
          <a:p>
            <a:r>
              <a:rPr lang="en-US" dirty="0"/>
              <a:t>About Untether </a:t>
            </a:r>
            <a:r>
              <a:rPr lang="en-US" dirty="0">
                <a:solidFill>
                  <a:schemeClr val="accent1"/>
                </a:solidFill>
              </a:rPr>
              <a:t>AI</a:t>
            </a:r>
          </a:p>
        </p:txBody>
      </p:sp>
      <p:sp>
        <p:nvSpPr>
          <p:cNvPr id="3" name="Content Placeholder 2">
            <a:extLst>
              <a:ext uri="{FF2B5EF4-FFF2-40B4-BE49-F238E27FC236}">
                <a16:creationId xmlns:a16="http://schemas.microsoft.com/office/drawing/2014/main" id="{98C740EE-0A85-1448-9CB5-E9EA25B85DCC}"/>
              </a:ext>
            </a:extLst>
          </p:cNvPr>
          <p:cNvSpPr>
            <a:spLocks noGrp="1"/>
          </p:cNvSpPr>
          <p:nvPr>
            <p:ph idx="1"/>
          </p:nvPr>
        </p:nvSpPr>
        <p:spPr/>
        <p:txBody>
          <a:bodyPr/>
          <a:lstStyle/>
          <a:p>
            <a:r>
              <a:rPr lang="en-US" dirty="0"/>
              <a:t>Founded in 2018</a:t>
            </a:r>
          </a:p>
          <a:p>
            <a:r>
              <a:rPr lang="en-US" dirty="0"/>
              <a:t>Location in Toronto and Silicon Valley</a:t>
            </a:r>
          </a:p>
          <a:p>
            <a:r>
              <a:rPr lang="en-US" dirty="0"/>
              <a:t>Close ties to AI academia </a:t>
            </a:r>
          </a:p>
          <a:p>
            <a:r>
              <a:rPr lang="en-US" dirty="0"/>
              <a:t>~170 employees</a:t>
            </a:r>
          </a:p>
          <a:p>
            <a:r>
              <a:rPr lang="en-US" dirty="0"/>
              <a:t>$170M raised</a:t>
            </a:r>
          </a:p>
          <a:p>
            <a:endParaRPr lang="en-US" dirty="0"/>
          </a:p>
          <a:p>
            <a:endParaRPr lang="en-US" dirty="0"/>
          </a:p>
          <a:p>
            <a:endParaRPr lang="en-US" dirty="0"/>
          </a:p>
        </p:txBody>
      </p:sp>
      <p:sp>
        <p:nvSpPr>
          <p:cNvPr id="16" name="Footer Placeholder 15">
            <a:extLst>
              <a:ext uri="{FF2B5EF4-FFF2-40B4-BE49-F238E27FC236}">
                <a16:creationId xmlns:a16="http://schemas.microsoft.com/office/drawing/2014/main" id="{B55E0F70-4E54-FA40-8529-88FDBEE9A3DD}"/>
              </a:ext>
            </a:extLst>
          </p:cNvPr>
          <p:cNvSpPr>
            <a:spLocks noGrp="1"/>
          </p:cNvSpPr>
          <p:nvPr>
            <p:ph type="ftr" sz="quarter" idx="11"/>
          </p:nvPr>
        </p:nvSpPr>
        <p:spPr/>
        <p:txBody>
          <a:bodyPr/>
          <a:lstStyle/>
          <a:p>
            <a:pPr defTabSz="609570"/>
            <a:r>
              <a:rPr lang="en-US" kern="1200" dirty="0">
                <a:solidFill>
                  <a:srgbClr val="FFFFFF"/>
                </a:solidFill>
                <a:ea typeface="+mn-ea"/>
                <a:cs typeface="+mn-cs"/>
              </a:rPr>
              <a:t>Copyright © 2023 UNTETHER AI Corp. Confidential</a:t>
            </a:r>
          </a:p>
        </p:txBody>
      </p:sp>
      <p:sp>
        <p:nvSpPr>
          <p:cNvPr id="5" name="Slide Number Placeholder 4">
            <a:extLst>
              <a:ext uri="{FF2B5EF4-FFF2-40B4-BE49-F238E27FC236}">
                <a16:creationId xmlns:a16="http://schemas.microsoft.com/office/drawing/2014/main" id="{98C234E8-28F4-3246-B94C-146DAE7C30FE}"/>
              </a:ext>
            </a:extLst>
          </p:cNvPr>
          <p:cNvSpPr>
            <a:spLocks noGrp="1"/>
          </p:cNvSpPr>
          <p:nvPr>
            <p:ph type="sldNum" sz="quarter" idx="12"/>
          </p:nvPr>
        </p:nvSpPr>
        <p:spPr/>
        <p:txBody>
          <a:bodyPr/>
          <a:lstStyle/>
          <a:p>
            <a:pPr defTabSz="609570"/>
            <a:fld id="{C34267E0-219A-E149-9F0A-2549EF376775}" type="slidenum">
              <a:rPr lang="en-US" kern="1200">
                <a:solidFill>
                  <a:srgbClr val="FFFFFF"/>
                </a:solidFill>
                <a:ea typeface="+mn-ea"/>
                <a:cs typeface="+mn-cs"/>
              </a:rPr>
              <a:pPr defTabSz="609570"/>
              <a:t>2</a:t>
            </a:fld>
            <a:endParaRPr lang="en-US" kern="1200" dirty="0">
              <a:solidFill>
                <a:srgbClr val="FFFFFF"/>
              </a:solidFill>
              <a:ea typeface="+mn-ea"/>
              <a:cs typeface="+mn-cs"/>
            </a:endParaRPr>
          </a:p>
        </p:txBody>
      </p:sp>
      <p:sp>
        <p:nvSpPr>
          <p:cNvPr id="8" name="Rectangle 7">
            <a:extLst>
              <a:ext uri="{FF2B5EF4-FFF2-40B4-BE49-F238E27FC236}">
                <a16:creationId xmlns:a16="http://schemas.microsoft.com/office/drawing/2014/main" id="{88D03A10-FB77-C146-AD45-3A78103ED5A4}"/>
              </a:ext>
            </a:extLst>
          </p:cNvPr>
          <p:cNvSpPr/>
          <p:nvPr/>
        </p:nvSpPr>
        <p:spPr>
          <a:xfrm>
            <a:off x="1528867" y="4410769"/>
            <a:ext cx="9286939" cy="1815882"/>
          </a:xfrm>
          <a:prstGeom prst="rect">
            <a:avLst/>
          </a:prstGeom>
        </p:spPr>
        <p:txBody>
          <a:bodyPr wrap="square">
            <a:spAutoFit/>
          </a:bodyPr>
          <a:lstStyle/>
          <a:p>
            <a:pPr algn="ctr" defTabSz="609570"/>
            <a:r>
              <a:rPr lang="en-US" sz="2800" i="1" dirty="0">
                <a:solidFill>
                  <a:srgbClr val="FFFFFF"/>
                </a:solidFill>
              </a:rPr>
              <a:t>We help companies executing AI workloads to run neural networks faster, cooler, and cost effectively by using </a:t>
            </a:r>
          </a:p>
          <a:p>
            <a:pPr algn="ctr" defTabSz="609570"/>
            <a:r>
              <a:rPr lang="en-US" sz="2800" i="1" dirty="0">
                <a:solidFill>
                  <a:srgbClr val="F30E91"/>
                </a:solidFill>
              </a:rPr>
              <a:t>At-Memory Computation</a:t>
            </a:r>
          </a:p>
          <a:p>
            <a:pPr algn="ctr" defTabSz="609570"/>
            <a:endParaRPr lang="en-US" sz="2800" b="1" dirty="0">
              <a:solidFill>
                <a:srgbClr val="FFFFFF"/>
              </a:solidFill>
              <a:latin typeface="Roboto Condensed Light" panose="02000000000000000000" pitchFamily="2" charset="0"/>
              <a:ea typeface="Roboto Condensed Light" panose="02000000000000000000" pitchFamily="2" charset="0"/>
            </a:endParaRPr>
          </a:p>
        </p:txBody>
      </p:sp>
      <p:pic>
        <p:nvPicPr>
          <p:cNvPr id="6" name="Graphic 5">
            <a:extLst>
              <a:ext uri="{FF2B5EF4-FFF2-40B4-BE49-F238E27FC236}">
                <a16:creationId xmlns:a16="http://schemas.microsoft.com/office/drawing/2014/main" id="{63F95BBD-B8FA-E241-905A-7DB36DD4D8B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79091" y="2935796"/>
            <a:ext cx="1998607" cy="497737"/>
          </a:xfrm>
          <a:prstGeom prst="rect">
            <a:avLst/>
          </a:prstGeom>
        </p:spPr>
      </p:pic>
      <p:pic>
        <p:nvPicPr>
          <p:cNvPr id="11" name="Graphic 10">
            <a:extLst>
              <a:ext uri="{FF2B5EF4-FFF2-40B4-BE49-F238E27FC236}">
                <a16:creationId xmlns:a16="http://schemas.microsoft.com/office/drawing/2014/main" id="{0709B95A-ECD5-F249-BA8E-A6C1746B6B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72172" y="1188801"/>
            <a:ext cx="2349443" cy="391575"/>
          </a:xfrm>
          <a:prstGeom prst="rect">
            <a:avLst/>
          </a:prstGeom>
        </p:spPr>
      </p:pic>
      <p:pic>
        <p:nvPicPr>
          <p:cNvPr id="10" name="Picture 9" descr="A picture containing text, clipart, vector graphics&#10;&#10;Description automatically generated">
            <a:extLst>
              <a:ext uri="{FF2B5EF4-FFF2-40B4-BE49-F238E27FC236}">
                <a16:creationId xmlns:a16="http://schemas.microsoft.com/office/drawing/2014/main" id="{76F733F7-834D-7891-2629-12F4E222D317}"/>
              </a:ext>
            </a:extLst>
          </p:cNvPr>
          <p:cNvPicPr>
            <a:picLocks noChangeAspect="1"/>
          </p:cNvPicPr>
          <p:nvPr/>
        </p:nvPicPr>
        <p:blipFill>
          <a:blip r:embed="rId9"/>
          <a:stretch>
            <a:fillRect/>
          </a:stretch>
        </p:blipFill>
        <p:spPr>
          <a:xfrm>
            <a:off x="9947609" y="1177828"/>
            <a:ext cx="1475927" cy="822009"/>
          </a:xfrm>
          <a:prstGeom prst="rect">
            <a:avLst/>
          </a:prstGeom>
        </p:spPr>
      </p:pic>
      <p:pic>
        <p:nvPicPr>
          <p:cNvPr id="1026" name="Picture 2" descr="GM Ventures logo">
            <a:extLst>
              <a:ext uri="{FF2B5EF4-FFF2-40B4-BE49-F238E27FC236}">
                <a16:creationId xmlns:a16="http://schemas.microsoft.com/office/drawing/2014/main" id="{ECD0D24A-6A82-909D-7BC1-E4B2380C38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5340" y="3186737"/>
            <a:ext cx="2247001" cy="62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33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E015-DC0C-7DA3-DB82-77DCBBBC6108}"/>
              </a:ext>
            </a:extLst>
          </p:cNvPr>
          <p:cNvSpPr>
            <a:spLocks noGrp="1"/>
          </p:cNvSpPr>
          <p:nvPr>
            <p:ph type="title"/>
          </p:nvPr>
        </p:nvSpPr>
        <p:spPr/>
        <p:txBody>
          <a:bodyPr/>
          <a:lstStyle/>
          <a:p>
            <a:r>
              <a:rPr lang="en-US" dirty="0"/>
              <a:t>Generative AI is the latest AI use case accelerant</a:t>
            </a:r>
          </a:p>
        </p:txBody>
      </p:sp>
      <p:sp>
        <p:nvSpPr>
          <p:cNvPr id="4" name="Footer Placeholder 3">
            <a:extLst>
              <a:ext uri="{FF2B5EF4-FFF2-40B4-BE49-F238E27FC236}">
                <a16:creationId xmlns:a16="http://schemas.microsoft.com/office/drawing/2014/main" id="{25480C38-E004-D7F1-825B-23CDDE0AF8CF}"/>
              </a:ext>
            </a:extLst>
          </p:cNvPr>
          <p:cNvSpPr>
            <a:spLocks noGrp="1"/>
          </p:cNvSpPr>
          <p:nvPr>
            <p:ph type="ftr" sz="quarter" idx="11"/>
          </p:nvPr>
        </p:nvSpPr>
        <p:spPr/>
        <p:txBody>
          <a:bodyPr/>
          <a:lstStyle/>
          <a:p>
            <a:r>
              <a:rPr lang="en-US"/>
              <a:t>Copyright ©2023 UNTETHER AI Corp. Confidential</a:t>
            </a:r>
            <a:endParaRPr lang="en-US" dirty="0"/>
          </a:p>
        </p:txBody>
      </p:sp>
      <p:sp>
        <p:nvSpPr>
          <p:cNvPr id="5" name="Slide Number Placeholder 4">
            <a:extLst>
              <a:ext uri="{FF2B5EF4-FFF2-40B4-BE49-F238E27FC236}">
                <a16:creationId xmlns:a16="http://schemas.microsoft.com/office/drawing/2014/main" id="{45B234F8-558F-CED5-A7A7-E0EBA8B99F6A}"/>
              </a:ext>
            </a:extLst>
          </p:cNvPr>
          <p:cNvSpPr>
            <a:spLocks noGrp="1"/>
          </p:cNvSpPr>
          <p:nvPr>
            <p:ph type="sldNum" sz="quarter" idx="12"/>
          </p:nvPr>
        </p:nvSpPr>
        <p:spPr/>
        <p:txBody>
          <a:bodyPr/>
          <a:lstStyle/>
          <a:p>
            <a:fld id="{C34267E0-219A-E149-9F0A-2549EF376775}" type="slidenum">
              <a:rPr lang="en-US" smtClean="0"/>
              <a:pPr/>
              <a:t>3</a:t>
            </a:fld>
            <a:endParaRPr lang="en-US" dirty="0"/>
          </a:p>
        </p:txBody>
      </p:sp>
      <p:graphicFrame>
        <p:nvGraphicFramePr>
          <p:cNvPr id="6" name="Content Placeholder 5">
            <a:extLst>
              <a:ext uri="{FF2B5EF4-FFF2-40B4-BE49-F238E27FC236}">
                <a16:creationId xmlns:a16="http://schemas.microsoft.com/office/drawing/2014/main" id="{9561AC69-E168-D358-E246-E5096E428A32}"/>
              </a:ext>
            </a:extLst>
          </p:cNvPr>
          <p:cNvGraphicFramePr>
            <a:graphicFrameLocks noGrp="1"/>
          </p:cNvGraphicFramePr>
          <p:nvPr>
            <p:ph idx="1"/>
            <p:extLst>
              <p:ext uri="{D42A27DB-BD31-4B8C-83A1-F6EECF244321}">
                <p14:modId xmlns:p14="http://schemas.microsoft.com/office/powerpoint/2010/main" val="4101024846"/>
              </p:ext>
            </p:extLst>
          </p:nvPr>
        </p:nvGraphicFramePr>
        <p:xfrm>
          <a:off x="838200" y="1138238"/>
          <a:ext cx="10515600" cy="50387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FBE85F6-206D-828D-A2CF-14F88E7D34A3}"/>
              </a:ext>
            </a:extLst>
          </p:cNvPr>
          <p:cNvSpPr txBox="1"/>
          <p:nvPr/>
        </p:nvSpPr>
        <p:spPr>
          <a:xfrm>
            <a:off x="8737600" y="6176963"/>
            <a:ext cx="1536700" cy="276999"/>
          </a:xfrm>
          <a:prstGeom prst="rect">
            <a:avLst/>
          </a:prstGeom>
          <a:noFill/>
        </p:spPr>
        <p:txBody>
          <a:bodyPr wrap="square" rtlCol="0">
            <a:spAutoFit/>
          </a:bodyPr>
          <a:lstStyle/>
          <a:p>
            <a:pPr algn="l"/>
            <a:r>
              <a:rPr lang="en-US" sz="1200" dirty="0">
                <a:solidFill>
                  <a:schemeClr val="bg1"/>
                </a:solidFill>
              </a:rPr>
              <a:t>Source: McKinsey</a:t>
            </a:r>
          </a:p>
        </p:txBody>
      </p:sp>
    </p:spTree>
    <p:extLst>
      <p:ext uri="{BB962C8B-B14F-4D97-AF65-F5344CB8AC3E}">
        <p14:creationId xmlns:p14="http://schemas.microsoft.com/office/powerpoint/2010/main" val="249736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7944-2E60-5027-763D-2646F141C817}"/>
              </a:ext>
            </a:extLst>
          </p:cNvPr>
          <p:cNvSpPr>
            <a:spLocks noGrp="1"/>
          </p:cNvSpPr>
          <p:nvPr>
            <p:ph type="title"/>
          </p:nvPr>
        </p:nvSpPr>
        <p:spPr/>
        <p:txBody>
          <a:bodyPr/>
          <a:lstStyle/>
          <a:p>
            <a:r>
              <a:rPr lang="en-US" dirty="0"/>
              <a:t>Generative AI Market Will Be Underpinned by Inference</a:t>
            </a:r>
          </a:p>
        </p:txBody>
      </p:sp>
      <p:graphicFrame>
        <p:nvGraphicFramePr>
          <p:cNvPr id="10" name="Table 10">
            <a:extLst>
              <a:ext uri="{FF2B5EF4-FFF2-40B4-BE49-F238E27FC236}">
                <a16:creationId xmlns:a16="http://schemas.microsoft.com/office/drawing/2014/main" id="{8B556112-EABA-11CA-9938-018C88EF8F25}"/>
              </a:ext>
            </a:extLst>
          </p:cNvPr>
          <p:cNvGraphicFramePr>
            <a:graphicFrameLocks noGrp="1"/>
          </p:cNvGraphicFramePr>
          <p:nvPr>
            <p:ph idx="1"/>
            <p:extLst>
              <p:ext uri="{D42A27DB-BD31-4B8C-83A1-F6EECF244321}">
                <p14:modId xmlns:p14="http://schemas.microsoft.com/office/powerpoint/2010/main" val="1739827649"/>
              </p:ext>
            </p:extLst>
          </p:nvPr>
        </p:nvGraphicFramePr>
        <p:xfrm>
          <a:off x="838200" y="1138238"/>
          <a:ext cx="10515600" cy="2291080"/>
        </p:xfrm>
        <a:graphic>
          <a:graphicData uri="http://schemas.openxmlformats.org/drawingml/2006/table">
            <a:tbl>
              <a:tblPr firstRow="1" bandRow="1">
                <a:tableStyleId>{21E4AEA4-8DFA-4A89-87EB-49C32662AFE0}</a:tableStyleId>
              </a:tblPr>
              <a:tblGrid>
                <a:gridCol w="2103120">
                  <a:extLst>
                    <a:ext uri="{9D8B030D-6E8A-4147-A177-3AD203B41FA5}">
                      <a16:colId xmlns:a16="http://schemas.microsoft.com/office/drawing/2014/main" val="1441325722"/>
                    </a:ext>
                  </a:extLst>
                </a:gridCol>
                <a:gridCol w="2103120">
                  <a:extLst>
                    <a:ext uri="{9D8B030D-6E8A-4147-A177-3AD203B41FA5}">
                      <a16:colId xmlns:a16="http://schemas.microsoft.com/office/drawing/2014/main" val="303200844"/>
                    </a:ext>
                  </a:extLst>
                </a:gridCol>
                <a:gridCol w="2103120">
                  <a:extLst>
                    <a:ext uri="{9D8B030D-6E8A-4147-A177-3AD203B41FA5}">
                      <a16:colId xmlns:a16="http://schemas.microsoft.com/office/drawing/2014/main" val="888933327"/>
                    </a:ext>
                  </a:extLst>
                </a:gridCol>
                <a:gridCol w="2103120">
                  <a:extLst>
                    <a:ext uri="{9D8B030D-6E8A-4147-A177-3AD203B41FA5}">
                      <a16:colId xmlns:a16="http://schemas.microsoft.com/office/drawing/2014/main" val="3247432902"/>
                    </a:ext>
                  </a:extLst>
                </a:gridCol>
                <a:gridCol w="2103120">
                  <a:extLst>
                    <a:ext uri="{9D8B030D-6E8A-4147-A177-3AD203B41FA5}">
                      <a16:colId xmlns:a16="http://schemas.microsoft.com/office/drawing/2014/main" val="2309853686"/>
                    </a:ext>
                  </a:extLst>
                </a:gridCol>
              </a:tblGrid>
              <a:tr h="370840">
                <a:tc>
                  <a:txBody>
                    <a:bodyPr/>
                    <a:lstStyle/>
                    <a:p>
                      <a:r>
                        <a:rPr lang="en-US" dirty="0"/>
                        <a:t>Revenue ($M)</a:t>
                      </a:r>
                    </a:p>
                  </a:txBody>
                  <a:tcPr/>
                </a:tc>
                <a:tc>
                  <a:txBody>
                    <a:bodyPr/>
                    <a:lstStyle/>
                    <a:p>
                      <a:pPr algn="ctr"/>
                      <a:r>
                        <a:rPr lang="en-US" dirty="0"/>
                        <a:t>2022</a:t>
                      </a:r>
                    </a:p>
                  </a:txBody>
                  <a:tcPr/>
                </a:tc>
                <a:tc>
                  <a:txBody>
                    <a:bodyPr/>
                    <a:lstStyle/>
                    <a:p>
                      <a:pPr algn="ctr"/>
                      <a:r>
                        <a:rPr lang="en-US" dirty="0"/>
                        <a:t>2027E</a:t>
                      </a:r>
                    </a:p>
                  </a:txBody>
                  <a:tcPr/>
                </a:tc>
                <a:tc>
                  <a:txBody>
                    <a:bodyPr/>
                    <a:lstStyle/>
                    <a:p>
                      <a:pPr algn="ctr"/>
                      <a:r>
                        <a:rPr lang="en-US" dirty="0"/>
                        <a:t>2032E</a:t>
                      </a:r>
                    </a:p>
                  </a:txBody>
                  <a:tcPr/>
                </a:tc>
                <a:tc>
                  <a:txBody>
                    <a:bodyPr/>
                    <a:lstStyle/>
                    <a:p>
                      <a:pPr algn="ctr"/>
                      <a:r>
                        <a:rPr lang="en-US" dirty="0"/>
                        <a:t>2022-2032 CAGR</a:t>
                      </a:r>
                    </a:p>
                  </a:txBody>
                  <a:tcPr/>
                </a:tc>
                <a:extLst>
                  <a:ext uri="{0D108BD9-81ED-4DB2-BD59-A6C34878D82A}">
                    <a16:rowId xmlns:a16="http://schemas.microsoft.com/office/drawing/2014/main" val="241048128"/>
                  </a:ext>
                </a:extLst>
              </a:tr>
              <a:tr h="370840">
                <a:tc>
                  <a:txBody>
                    <a:bodyPr/>
                    <a:lstStyle/>
                    <a:p>
                      <a:r>
                        <a:rPr lang="en-US" dirty="0"/>
                        <a:t>Inference HW - Devices Total</a:t>
                      </a:r>
                    </a:p>
                  </a:txBody>
                  <a:tcPr/>
                </a:tc>
                <a:tc>
                  <a:txBody>
                    <a:bodyPr/>
                    <a:lstStyle/>
                    <a:p>
                      <a:pPr algn="ctr"/>
                      <a:r>
                        <a:rPr lang="en-US" dirty="0"/>
                        <a:t>$4,128</a:t>
                      </a:r>
                    </a:p>
                  </a:txBody>
                  <a:tcPr/>
                </a:tc>
                <a:tc>
                  <a:txBody>
                    <a:bodyPr/>
                    <a:lstStyle/>
                    <a:p>
                      <a:pPr algn="ctr"/>
                      <a:r>
                        <a:rPr lang="en-US" dirty="0"/>
                        <a:t>$82,965</a:t>
                      </a:r>
                    </a:p>
                  </a:txBody>
                  <a:tcPr/>
                </a:tc>
                <a:tc>
                  <a:txBody>
                    <a:bodyPr/>
                    <a:lstStyle/>
                    <a:p>
                      <a:pPr algn="ctr"/>
                      <a:r>
                        <a:rPr lang="en-US" dirty="0"/>
                        <a:t>$168,233</a:t>
                      </a:r>
                    </a:p>
                  </a:txBody>
                  <a:tcPr/>
                </a:tc>
                <a:tc>
                  <a:txBody>
                    <a:bodyPr/>
                    <a:lstStyle/>
                    <a:p>
                      <a:pPr algn="ctr"/>
                      <a:r>
                        <a:rPr lang="en-US" dirty="0"/>
                        <a:t>45%</a:t>
                      </a:r>
                    </a:p>
                  </a:txBody>
                  <a:tcPr/>
                </a:tc>
                <a:extLst>
                  <a:ext uri="{0D108BD9-81ED-4DB2-BD59-A6C34878D82A}">
                    <a16:rowId xmlns:a16="http://schemas.microsoft.com/office/drawing/2014/main" val="672418826"/>
                  </a:ext>
                </a:extLst>
              </a:tr>
              <a:tr h="370840">
                <a:tc>
                  <a:txBody>
                    <a:bodyPr/>
                    <a:lstStyle/>
                    <a:p>
                      <a:r>
                        <a:rPr lang="en-US" dirty="0"/>
                        <a:t>Inference HW – Computer Vision</a:t>
                      </a:r>
                    </a:p>
                  </a:txBody>
                  <a:tcPr/>
                </a:tc>
                <a:tc>
                  <a:txBody>
                    <a:bodyPr/>
                    <a:lstStyle/>
                    <a:p>
                      <a:pPr algn="ctr"/>
                      <a:r>
                        <a:rPr lang="en-US" dirty="0"/>
                        <a:t>$1,032</a:t>
                      </a:r>
                    </a:p>
                  </a:txBody>
                  <a:tcPr/>
                </a:tc>
                <a:tc>
                  <a:txBody>
                    <a:bodyPr/>
                    <a:lstStyle/>
                    <a:p>
                      <a:pPr algn="ctr"/>
                      <a:r>
                        <a:rPr lang="en-US" dirty="0"/>
                        <a:t>$22,124</a:t>
                      </a:r>
                    </a:p>
                  </a:txBody>
                  <a:tcPr/>
                </a:tc>
                <a:tc>
                  <a:txBody>
                    <a:bodyPr/>
                    <a:lstStyle/>
                    <a:p>
                      <a:pPr algn="ctr"/>
                      <a:r>
                        <a:rPr lang="en-US" dirty="0"/>
                        <a:t>$60,564</a:t>
                      </a:r>
                    </a:p>
                  </a:txBody>
                  <a:tcPr/>
                </a:tc>
                <a:tc>
                  <a:txBody>
                    <a:bodyPr/>
                    <a:lstStyle/>
                    <a:p>
                      <a:pPr algn="ctr"/>
                      <a:r>
                        <a:rPr lang="en-US" dirty="0"/>
                        <a:t>50%</a:t>
                      </a:r>
                    </a:p>
                  </a:txBody>
                  <a:tcPr/>
                </a:tc>
                <a:extLst>
                  <a:ext uri="{0D108BD9-81ED-4DB2-BD59-A6C34878D82A}">
                    <a16:rowId xmlns:a16="http://schemas.microsoft.com/office/drawing/2014/main" val="2950351460"/>
                  </a:ext>
                </a:extLst>
              </a:tr>
              <a:tr h="370840">
                <a:tc>
                  <a:txBody>
                    <a:bodyPr/>
                    <a:lstStyle/>
                    <a:p>
                      <a:r>
                        <a:rPr lang="en-US" dirty="0"/>
                        <a:t>Inference HW – Conversational AI</a:t>
                      </a:r>
                    </a:p>
                  </a:txBody>
                  <a:tcPr/>
                </a:tc>
                <a:tc>
                  <a:txBody>
                    <a:bodyPr/>
                    <a:lstStyle/>
                    <a:p>
                      <a:pPr algn="ctr"/>
                      <a:r>
                        <a:rPr lang="en-US" dirty="0"/>
                        <a:t>$3,096</a:t>
                      </a:r>
                    </a:p>
                  </a:txBody>
                  <a:tcPr/>
                </a:tc>
                <a:tc>
                  <a:txBody>
                    <a:bodyPr/>
                    <a:lstStyle/>
                    <a:p>
                      <a:pPr algn="ctr"/>
                      <a:r>
                        <a:rPr lang="en-US" dirty="0"/>
                        <a:t>$60,841</a:t>
                      </a:r>
                    </a:p>
                  </a:txBody>
                  <a:tcPr/>
                </a:tc>
                <a:tc>
                  <a:txBody>
                    <a:bodyPr/>
                    <a:lstStyle/>
                    <a:p>
                      <a:pPr algn="ctr"/>
                      <a:r>
                        <a:rPr lang="en-US" dirty="0"/>
                        <a:t>$107,669</a:t>
                      </a:r>
                    </a:p>
                  </a:txBody>
                  <a:tcPr/>
                </a:tc>
                <a:tc>
                  <a:txBody>
                    <a:bodyPr/>
                    <a:lstStyle/>
                    <a:p>
                      <a:pPr algn="ctr"/>
                      <a:r>
                        <a:rPr lang="en-US" dirty="0"/>
                        <a:t>43%</a:t>
                      </a:r>
                    </a:p>
                  </a:txBody>
                  <a:tcPr/>
                </a:tc>
                <a:extLst>
                  <a:ext uri="{0D108BD9-81ED-4DB2-BD59-A6C34878D82A}">
                    <a16:rowId xmlns:a16="http://schemas.microsoft.com/office/drawing/2014/main" val="3001795665"/>
                  </a:ext>
                </a:extLst>
              </a:tr>
            </a:tbl>
          </a:graphicData>
        </a:graphic>
      </p:graphicFrame>
      <p:sp>
        <p:nvSpPr>
          <p:cNvPr id="4" name="Footer Placeholder 3">
            <a:extLst>
              <a:ext uri="{FF2B5EF4-FFF2-40B4-BE49-F238E27FC236}">
                <a16:creationId xmlns:a16="http://schemas.microsoft.com/office/drawing/2014/main" id="{2E3CADB6-CE76-2CBA-8288-56CE14A51879}"/>
              </a:ext>
            </a:extLst>
          </p:cNvPr>
          <p:cNvSpPr>
            <a:spLocks noGrp="1"/>
          </p:cNvSpPr>
          <p:nvPr>
            <p:ph type="ftr" sz="quarter" idx="11"/>
          </p:nvPr>
        </p:nvSpPr>
        <p:spPr/>
        <p:txBody>
          <a:bodyPr/>
          <a:lstStyle/>
          <a:p>
            <a:r>
              <a:rPr lang="en-US"/>
              <a:t>Copyright ©2023 UNTETHER AI Corp. Confidential</a:t>
            </a:r>
            <a:endParaRPr lang="en-US" dirty="0"/>
          </a:p>
        </p:txBody>
      </p:sp>
      <p:sp>
        <p:nvSpPr>
          <p:cNvPr id="5" name="Slide Number Placeholder 4">
            <a:extLst>
              <a:ext uri="{FF2B5EF4-FFF2-40B4-BE49-F238E27FC236}">
                <a16:creationId xmlns:a16="http://schemas.microsoft.com/office/drawing/2014/main" id="{ED40D81F-90E4-4B54-954D-51F87975F2BA}"/>
              </a:ext>
            </a:extLst>
          </p:cNvPr>
          <p:cNvSpPr>
            <a:spLocks noGrp="1"/>
          </p:cNvSpPr>
          <p:nvPr>
            <p:ph type="sldNum" sz="quarter" idx="12"/>
          </p:nvPr>
        </p:nvSpPr>
        <p:spPr/>
        <p:txBody>
          <a:bodyPr/>
          <a:lstStyle/>
          <a:p>
            <a:fld id="{C34267E0-219A-E149-9F0A-2549EF376775}" type="slidenum">
              <a:rPr lang="en-US" smtClean="0"/>
              <a:pPr/>
              <a:t>4</a:t>
            </a:fld>
            <a:endParaRPr lang="en-US" dirty="0"/>
          </a:p>
        </p:txBody>
      </p:sp>
      <p:sp>
        <p:nvSpPr>
          <p:cNvPr id="8" name="TextBox 7">
            <a:extLst>
              <a:ext uri="{FF2B5EF4-FFF2-40B4-BE49-F238E27FC236}">
                <a16:creationId xmlns:a16="http://schemas.microsoft.com/office/drawing/2014/main" id="{4D920D71-6E9D-C851-C9E3-AB7FC7D2501D}"/>
              </a:ext>
            </a:extLst>
          </p:cNvPr>
          <p:cNvSpPr txBox="1"/>
          <p:nvPr/>
        </p:nvSpPr>
        <p:spPr>
          <a:xfrm>
            <a:off x="215900" y="4243327"/>
            <a:ext cx="11252200" cy="646331"/>
          </a:xfrm>
          <a:prstGeom prst="rect">
            <a:avLst/>
          </a:prstGeom>
        </p:spPr>
        <p:txBody>
          <a:bodyPr wrap="square" rtlCol="0">
            <a:spAutoFit/>
          </a:bodyPr>
          <a:lstStyle/>
          <a:p>
            <a:pPr algn="ctr"/>
            <a:r>
              <a:rPr lang="en-US" sz="1800" dirty="0">
                <a:solidFill>
                  <a:schemeClr val="bg1"/>
                </a:solidFill>
              </a:rPr>
              <a:t>Overall market “growth could expand at a CAGR of 42%, driven by training infrastructure in the near-term and </a:t>
            </a:r>
            <a:r>
              <a:rPr lang="en-US" sz="1800" b="1" u="sng" dirty="0">
                <a:solidFill>
                  <a:schemeClr val="bg1"/>
                </a:solidFill>
              </a:rPr>
              <a:t>gradually shifting to inference devices for large language models (LLMs)..”</a:t>
            </a:r>
          </a:p>
        </p:txBody>
      </p:sp>
      <p:sp>
        <p:nvSpPr>
          <p:cNvPr id="9" name="TextBox 8">
            <a:extLst>
              <a:ext uri="{FF2B5EF4-FFF2-40B4-BE49-F238E27FC236}">
                <a16:creationId xmlns:a16="http://schemas.microsoft.com/office/drawing/2014/main" id="{4CB1E13B-2FC2-A172-7837-9E313325386A}"/>
              </a:ext>
            </a:extLst>
          </p:cNvPr>
          <p:cNvSpPr txBox="1"/>
          <p:nvPr/>
        </p:nvSpPr>
        <p:spPr>
          <a:xfrm>
            <a:off x="8597900" y="6350000"/>
            <a:ext cx="3214624" cy="338554"/>
          </a:xfrm>
          <a:prstGeom prst="rect">
            <a:avLst/>
          </a:prstGeom>
          <a:noFill/>
        </p:spPr>
        <p:txBody>
          <a:bodyPr wrap="square" rtlCol="0">
            <a:spAutoFit/>
          </a:bodyPr>
          <a:lstStyle/>
          <a:p>
            <a:pPr algn="l"/>
            <a:r>
              <a:rPr lang="en-US" sz="1600" dirty="0">
                <a:solidFill>
                  <a:schemeClr val="bg1"/>
                </a:solidFill>
              </a:rPr>
              <a:t>Source: Bloomberg</a:t>
            </a:r>
          </a:p>
        </p:txBody>
      </p:sp>
    </p:spTree>
    <p:extLst>
      <p:ext uri="{BB962C8B-B14F-4D97-AF65-F5344CB8AC3E}">
        <p14:creationId xmlns:p14="http://schemas.microsoft.com/office/powerpoint/2010/main" val="373458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1E015-DC0C-7DA3-DB82-77DCBBBC6108}"/>
              </a:ext>
            </a:extLst>
          </p:cNvPr>
          <p:cNvSpPr>
            <a:spLocks noGrp="1"/>
          </p:cNvSpPr>
          <p:nvPr>
            <p:ph type="title"/>
          </p:nvPr>
        </p:nvSpPr>
        <p:spPr/>
        <p:txBody>
          <a:bodyPr/>
          <a:lstStyle/>
          <a:p>
            <a:r>
              <a:rPr lang="en-US" dirty="0"/>
              <a:t>Generative AI inference based on LLMs</a:t>
            </a:r>
          </a:p>
        </p:txBody>
      </p:sp>
      <p:sp>
        <p:nvSpPr>
          <p:cNvPr id="4" name="Footer Placeholder 3">
            <a:extLst>
              <a:ext uri="{FF2B5EF4-FFF2-40B4-BE49-F238E27FC236}">
                <a16:creationId xmlns:a16="http://schemas.microsoft.com/office/drawing/2014/main" id="{25480C38-E004-D7F1-825B-23CDDE0AF8CF}"/>
              </a:ext>
            </a:extLst>
          </p:cNvPr>
          <p:cNvSpPr>
            <a:spLocks noGrp="1"/>
          </p:cNvSpPr>
          <p:nvPr>
            <p:ph type="ftr" sz="quarter" idx="11"/>
          </p:nvPr>
        </p:nvSpPr>
        <p:spPr/>
        <p:txBody>
          <a:bodyPr/>
          <a:lstStyle/>
          <a:p>
            <a:r>
              <a:rPr lang="en-US"/>
              <a:t>Copyright ©2023 UNTETHER AI Corp. Confidential</a:t>
            </a:r>
            <a:endParaRPr lang="en-US" dirty="0"/>
          </a:p>
        </p:txBody>
      </p:sp>
      <p:sp>
        <p:nvSpPr>
          <p:cNvPr id="5" name="Slide Number Placeholder 4">
            <a:extLst>
              <a:ext uri="{FF2B5EF4-FFF2-40B4-BE49-F238E27FC236}">
                <a16:creationId xmlns:a16="http://schemas.microsoft.com/office/drawing/2014/main" id="{45B234F8-558F-CED5-A7A7-E0EBA8B99F6A}"/>
              </a:ext>
            </a:extLst>
          </p:cNvPr>
          <p:cNvSpPr>
            <a:spLocks noGrp="1"/>
          </p:cNvSpPr>
          <p:nvPr>
            <p:ph type="sldNum" sz="quarter" idx="12"/>
          </p:nvPr>
        </p:nvSpPr>
        <p:spPr/>
        <p:txBody>
          <a:bodyPr/>
          <a:lstStyle/>
          <a:p>
            <a:fld id="{C34267E0-219A-E149-9F0A-2549EF376775}" type="slidenum">
              <a:rPr lang="en-US" smtClean="0"/>
              <a:pPr/>
              <a:t>5</a:t>
            </a:fld>
            <a:endParaRPr lang="en-US" dirty="0"/>
          </a:p>
        </p:txBody>
      </p:sp>
      <p:graphicFrame>
        <p:nvGraphicFramePr>
          <p:cNvPr id="6" name="Content Placeholder 5">
            <a:extLst>
              <a:ext uri="{FF2B5EF4-FFF2-40B4-BE49-F238E27FC236}">
                <a16:creationId xmlns:a16="http://schemas.microsoft.com/office/drawing/2014/main" id="{9561AC69-E168-D358-E246-E5096E428A32}"/>
              </a:ext>
            </a:extLst>
          </p:cNvPr>
          <p:cNvGraphicFramePr>
            <a:graphicFrameLocks noGrp="1"/>
          </p:cNvGraphicFramePr>
          <p:nvPr>
            <p:ph idx="1"/>
            <p:extLst>
              <p:ext uri="{D42A27DB-BD31-4B8C-83A1-F6EECF244321}">
                <p14:modId xmlns:p14="http://schemas.microsoft.com/office/powerpoint/2010/main" val="3433390779"/>
              </p:ext>
            </p:extLst>
          </p:nvPr>
        </p:nvGraphicFramePr>
        <p:xfrm>
          <a:off x="838200" y="1138238"/>
          <a:ext cx="10515600" cy="503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54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9F987-DCAE-64F0-5CA3-5159FE66DC64}"/>
              </a:ext>
            </a:extLst>
          </p:cNvPr>
          <p:cNvSpPr>
            <a:spLocks noGrp="1"/>
          </p:cNvSpPr>
          <p:nvPr>
            <p:ph type="title"/>
          </p:nvPr>
        </p:nvSpPr>
        <p:spPr/>
        <p:txBody>
          <a:bodyPr>
            <a:normAutofit/>
          </a:bodyPr>
          <a:lstStyle/>
          <a:p>
            <a:r>
              <a:rPr lang="en-US" dirty="0"/>
              <a:t>LLMs and power – Bigger not necessarily better</a:t>
            </a:r>
          </a:p>
        </p:txBody>
      </p:sp>
      <p:sp>
        <p:nvSpPr>
          <p:cNvPr id="3" name="Content Placeholder 2">
            <a:extLst>
              <a:ext uri="{FF2B5EF4-FFF2-40B4-BE49-F238E27FC236}">
                <a16:creationId xmlns:a16="http://schemas.microsoft.com/office/drawing/2014/main" id="{E18E017A-78C3-467C-7096-90AC431B2359}"/>
              </a:ext>
            </a:extLst>
          </p:cNvPr>
          <p:cNvSpPr>
            <a:spLocks noGrp="1"/>
          </p:cNvSpPr>
          <p:nvPr>
            <p:ph idx="1"/>
          </p:nvPr>
        </p:nvSpPr>
        <p:spPr>
          <a:xfrm flipH="1">
            <a:off x="4161802" y="3088259"/>
            <a:ext cx="393357" cy="458518"/>
          </a:xfrm>
        </p:spPr>
        <p:txBody>
          <a:bodyPr/>
          <a:lstStyle/>
          <a:p>
            <a:r>
              <a:rPr lang="en-US" dirty="0"/>
              <a:t>x</a:t>
            </a:r>
          </a:p>
        </p:txBody>
      </p:sp>
      <p:sp>
        <p:nvSpPr>
          <p:cNvPr id="4" name="Footer Placeholder 3">
            <a:extLst>
              <a:ext uri="{FF2B5EF4-FFF2-40B4-BE49-F238E27FC236}">
                <a16:creationId xmlns:a16="http://schemas.microsoft.com/office/drawing/2014/main" id="{CFBF1D24-D60B-F384-6075-66C04E09B17C}"/>
              </a:ext>
            </a:extLst>
          </p:cNvPr>
          <p:cNvSpPr>
            <a:spLocks noGrp="1"/>
          </p:cNvSpPr>
          <p:nvPr>
            <p:ph type="ftr" sz="quarter" idx="11"/>
          </p:nvPr>
        </p:nvSpPr>
        <p:spPr/>
        <p:txBody>
          <a:bodyPr/>
          <a:lstStyle/>
          <a:p>
            <a:r>
              <a:rPr lang="en-US"/>
              <a:t>Copyright ©2023 UNTETHER AI Corp. Confidential</a:t>
            </a:r>
            <a:endParaRPr lang="en-US" dirty="0"/>
          </a:p>
        </p:txBody>
      </p:sp>
      <p:sp>
        <p:nvSpPr>
          <p:cNvPr id="5" name="Slide Number Placeholder 4">
            <a:extLst>
              <a:ext uri="{FF2B5EF4-FFF2-40B4-BE49-F238E27FC236}">
                <a16:creationId xmlns:a16="http://schemas.microsoft.com/office/drawing/2014/main" id="{6018BCE0-7CDD-8436-1CF8-96F2030F6CA6}"/>
              </a:ext>
            </a:extLst>
          </p:cNvPr>
          <p:cNvSpPr>
            <a:spLocks noGrp="1"/>
          </p:cNvSpPr>
          <p:nvPr>
            <p:ph type="sldNum" sz="quarter" idx="12"/>
          </p:nvPr>
        </p:nvSpPr>
        <p:spPr/>
        <p:txBody>
          <a:bodyPr/>
          <a:lstStyle/>
          <a:p>
            <a:fld id="{C34267E0-219A-E149-9F0A-2549EF376775}" type="slidenum">
              <a:rPr lang="en-US" smtClean="0"/>
              <a:pPr/>
              <a:t>6</a:t>
            </a:fld>
            <a:endParaRPr lang="en-US" dirty="0"/>
          </a:p>
        </p:txBody>
      </p:sp>
      <p:pic>
        <p:nvPicPr>
          <p:cNvPr id="4100" name="Picture 4" descr="Weights and Bias in a Neural Network | Towards Data Science">
            <a:extLst>
              <a:ext uri="{FF2B5EF4-FFF2-40B4-BE49-F238E27FC236}">
                <a16:creationId xmlns:a16="http://schemas.microsoft.com/office/drawing/2014/main" id="{D5CF6E93-5C93-936C-065B-0F1E02A04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69267"/>
            <a:ext cx="3359963" cy="170124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Demystifying deep learning - TechTalks">
            <a:extLst>
              <a:ext uri="{FF2B5EF4-FFF2-40B4-BE49-F238E27FC236}">
                <a16:creationId xmlns:a16="http://schemas.microsoft.com/office/drawing/2014/main" id="{7BF61810-8AE0-0DE8-C791-422FD708D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797" y="2253090"/>
            <a:ext cx="3810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841A92A-46CD-2793-31F5-2D8721152EA9}"/>
              </a:ext>
            </a:extLst>
          </p:cNvPr>
          <p:cNvSpPr txBox="1">
            <a:spLocks/>
          </p:cNvSpPr>
          <p:nvPr/>
        </p:nvSpPr>
        <p:spPr>
          <a:xfrm flipH="1">
            <a:off x="8328797" y="3088259"/>
            <a:ext cx="393357" cy="458518"/>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Wingdings" pitchFamily="2" charset="2"/>
              <a:buNone/>
              <a:defRPr sz="2400" b="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Wingdings" pitchFamily="2" charset="2"/>
              <a:buChar char="§"/>
              <a:defRPr sz="2133"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Wingdings" pitchFamily="2" charset="2"/>
              <a:buChar char="§"/>
              <a:defRPr sz="1867"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Wingdings" pitchFamily="2" charset="2"/>
              <a:buChar char="§"/>
              <a:defRPr sz="1600" kern="1200">
                <a:solidFill>
                  <a:schemeClr val="bg1"/>
                </a:solidFill>
                <a:latin typeface="+mn-lt"/>
                <a:ea typeface="+mn-ea"/>
                <a:cs typeface="+mn-cs"/>
              </a:defRPr>
            </a:lvl4pPr>
            <a:lvl5pPr marL="2057349" marR="0" indent="-228594" algn="l" defTabSz="914377" rtl="0" eaLnBrk="1" fontAlgn="auto" latinLnBrk="0" hangingPunct="1">
              <a:lnSpc>
                <a:spcPct val="90000"/>
              </a:lnSpc>
              <a:spcBef>
                <a:spcPts val="500"/>
              </a:spcBef>
              <a:spcAft>
                <a:spcPts val="0"/>
              </a:spcAft>
              <a:buClrTx/>
              <a:buSzTx/>
              <a:buFont typeface="Wingdings" pitchFamily="2" charset="2"/>
              <a:buChar char="§"/>
              <a:tabLst/>
              <a:defRPr sz="1467"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Wingdings" pitchFamily="2" charset="2"/>
              <a:buChar char="§"/>
              <a:defRPr sz="1200" kern="1200">
                <a:solidFill>
                  <a:schemeClr val="tx2"/>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
            </a:r>
          </a:p>
        </p:txBody>
      </p:sp>
      <p:sp>
        <p:nvSpPr>
          <p:cNvPr id="13" name="Content Placeholder 2">
            <a:extLst>
              <a:ext uri="{FF2B5EF4-FFF2-40B4-BE49-F238E27FC236}">
                <a16:creationId xmlns:a16="http://schemas.microsoft.com/office/drawing/2014/main" id="{051B3422-B9D1-9C21-3D11-B663A23F59FC}"/>
              </a:ext>
            </a:extLst>
          </p:cNvPr>
          <p:cNvSpPr txBox="1">
            <a:spLocks/>
          </p:cNvSpPr>
          <p:nvPr/>
        </p:nvSpPr>
        <p:spPr>
          <a:xfrm flipH="1">
            <a:off x="8968589" y="3006604"/>
            <a:ext cx="2170327" cy="890617"/>
          </a:xfrm>
          <a:prstGeom prst="rect">
            <a:avLst/>
          </a:prstGeom>
        </p:spPr>
        <p:txBody>
          <a:bodyPr vert="horz" lIns="91440" tIns="45720" rIns="91440" bIns="45720" rtlCol="0">
            <a:normAutofit fontScale="85000" lnSpcReduction="10000"/>
          </a:bodyPr>
          <a:lstStyle>
            <a:lvl1pPr marL="0" indent="0" algn="l" defTabSz="914377" rtl="0" eaLnBrk="1" latinLnBrk="0" hangingPunct="1">
              <a:lnSpc>
                <a:spcPct val="90000"/>
              </a:lnSpc>
              <a:spcBef>
                <a:spcPts val="1000"/>
              </a:spcBef>
              <a:buFont typeface="Wingdings" pitchFamily="2" charset="2"/>
              <a:buNone/>
              <a:defRPr sz="2400" b="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Wingdings" pitchFamily="2" charset="2"/>
              <a:buChar char="§"/>
              <a:defRPr sz="2133"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Wingdings" pitchFamily="2" charset="2"/>
              <a:buChar char="§"/>
              <a:defRPr sz="1867"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Wingdings" pitchFamily="2" charset="2"/>
              <a:buChar char="§"/>
              <a:defRPr sz="1600" kern="1200">
                <a:solidFill>
                  <a:schemeClr val="bg1"/>
                </a:solidFill>
                <a:latin typeface="+mn-lt"/>
                <a:ea typeface="+mn-ea"/>
                <a:cs typeface="+mn-cs"/>
              </a:defRPr>
            </a:lvl4pPr>
            <a:lvl5pPr marL="2057349" marR="0" indent="-228594" algn="l" defTabSz="914377" rtl="0" eaLnBrk="1" fontAlgn="auto" latinLnBrk="0" hangingPunct="1">
              <a:lnSpc>
                <a:spcPct val="90000"/>
              </a:lnSpc>
              <a:spcBef>
                <a:spcPts val="500"/>
              </a:spcBef>
              <a:spcAft>
                <a:spcPts val="0"/>
              </a:spcAft>
              <a:buClrTx/>
              <a:buSzTx/>
              <a:buFont typeface="Wingdings" pitchFamily="2" charset="2"/>
              <a:buChar char="§"/>
              <a:tabLst/>
              <a:defRPr sz="1467"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Wingdings" pitchFamily="2" charset="2"/>
              <a:buChar char="§"/>
              <a:defRPr sz="1200" kern="1200">
                <a:solidFill>
                  <a:schemeClr val="tx2"/>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Billions of bits of data being calculated – moved between memory and processing</a:t>
            </a:r>
          </a:p>
        </p:txBody>
      </p:sp>
      <p:sp>
        <p:nvSpPr>
          <p:cNvPr id="14" name="TextBox 13">
            <a:extLst>
              <a:ext uri="{FF2B5EF4-FFF2-40B4-BE49-F238E27FC236}">
                <a16:creationId xmlns:a16="http://schemas.microsoft.com/office/drawing/2014/main" id="{9C2A9909-7018-6259-42F1-14F09EEBD3F6}"/>
              </a:ext>
            </a:extLst>
          </p:cNvPr>
          <p:cNvSpPr txBox="1"/>
          <p:nvPr/>
        </p:nvSpPr>
        <p:spPr>
          <a:xfrm>
            <a:off x="428780" y="5442527"/>
            <a:ext cx="11046940" cy="461665"/>
          </a:xfrm>
          <a:prstGeom prst="rect">
            <a:avLst/>
          </a:prstGeom>
          <a:noFill/>
        </p:spPr>
        <p:txBody>
          <a:bodyPr wrap="square" rtlCol="0">
            <a:spAutoFit/>
          </a:bodyPr>
          <a:lstStyle/>
          <a:p>
            <a:pPr algn="l"/>
            <a:r>
              <a:rPr lang="en-US" dirty="0">
                <a:solidFill>
                  <a:schemeClr val="bg1"/>
                </a:solidFill>
              </a:rPr>
              <a:t>More parameters =&gt; more data =&gt; more bits moved =&gt; more energy consumed</a:t>
            </a:r>
          </a:p>
        </p:txBody>
      </p:sp>
      <p:sp>
        <p:nvSpPr>
          <p:cNvPr id="6" name="TextBox 5">
            <a:extLst>
              <a:ext uri="{FF2B5EF4-FFF2-40B4-BE49-F238E27FC236}">
                <a16:creationId xmlns:a16="http://schemas.microsoft.com/office/drawing/2014/main" id="{EBBDB442-3DFF-5789-E5F0-43D4A80E97BA}"/>
              </a:ext>
            </a:extLst>
          </p:cNvPr>
          <p:cNvSpPr txBox="1"/>
          <p:nvPr/>
        </p:nvSpPr>
        <p:spPr>
          <a:xfrm>
            <a:off x="838200" y="4463531"/>
            <a:ext cx="3359963" cy="738664"/>
          </a:xfrm>
          <a:prstGeom prst="rect">
            <a:avLst/>
          </a:prstGeom>
          <a:noFill/>
        </p:spPr>
        <p:txBody>
          <a:bodyPr wrap="square" rtlCol="0">
            <a:spAutoFit/>
          </a:bodyPr>
          <a:lstStyle/>
          <a:p>
            <a:pPr algn="ctr"/>
            <a:r>
              <a:rPr lang="en-US" sz="1400" dirty="0">
                <a:solidFill>
                  <a:schemeClr val="bg1"/>
                </a:solidFill>
              </a:rPr>
              <a:t>Weights, biases and intermediate values moved between memory and processing</a:t>
            </a:r>
          </a:p>
        </p:txBody>
      </p:sp>
      <p:sp>
        <p:nvSpPr>
          <p:cNvPr id="7" name="TextBox 6">
            <a:extLst>
              <a:ext uri="{FF2B5EF4-FFF2-40B4-BE49-F238E27FC236}">
                <a16:creationId xmlns:a16="http://schemas.microsoft.com/office/drawing/2014/main" id="{C9EF3AB0-727D-A72E-D70A-02D304C044B2}"/>
              </a:ext>
            </a:extLst>
          </p:cNvPr>
          <p:cNvSpPr txBox="1"/>
          <p:nvPr/>
        </p:nvSpPr>
        <p:spPr>
          <a:xfrm>
            <a:off x="4743815" y="4457289"/>
            <a:ext cx="3359963" cy="523220"/>
          </a:xfrm>
          <a:prstGeom prst="rect">
            <a:avLst/>
          </a:prstGeom>
          <a:noFill/>
        </p:spPr>
        <p:txBody>
          <a:bodyPr wrap="square" rtlCol="0">
            <a:spAutoFit/>
          </a:bodyPr>
          <a:lstStyle/>
          <a:p>
            <a:pPr algn="ctr"/>
            <a:r>
              <a:rPr lang="en-US" sz="1400" dirty="0">
                <a:solidFill>
                  <a:schemeClr val="bg1"/>
                </a:solidFill>
              </a:rPr>
              <a:t>Millions of neurons with billions of connections</a:t>
            </a:r>
          </a:p>
        </p:txBody>
      </p:sp>
    </p:spTree>
    <p:extLst>
      <p:ext uri="{BB962C8B-B14F-4D97-AF65-F5344CB8AC3E}">
        <p14:creationId xmlns:p14="http://schemas.microsoft.com/office/powerpoint/2010/main" val="1416877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6A709-27E8-7AE3-FC92-CD1DBC80EDE3}"/>
              </a:ext>
            </a:extLst>
          </p:cNvPr>
          <p:cNvSpPr>
            <a:spLocks noGrp="1"/>
          </p:cNvSpPr>
          <p:nvPr>
            <p:ph type="title"/>
          </p:nvPr>
        </p:nvSpPr>
        <p:spPr/>
        <p:txBody>
          <a:bodyPr>
            <a:normAutofit/>
          </a:bodyPr>
          <a:lstStyle/>
          <a:p>
            <a:r>
              <a:rPr lang="en-US" dirty="0"/>
              <a:t>Bigger LLMs - Diminishing returns</a:t>
            </a:r>
          </a:p>
        </p:txBody>
      </p:sp>
      <p:sp>
        <p:nvSpPr>
          <p:cNvPr id="4" name="Footer Placeholder 3">
            <a:extLst>
              <a:ext uri="{FF2B5EF4-FFF2-40B4-BE49-F238E27FC236}">
                <a16:creationId xmlns:a16="http://schemas.microsoft.com/office/drawing/2014/main" id="{0198456D-9FD4-EFC5-E6F7-3DBD4ACDA786}"/>
              </a:ext>
            </a:extLst>
          </p:cNvPr>
          <p:cNvSpPr>
            <a:spLocks noGrp="1"/>
          </p:cNvSpPr>
          <p:nvPr>
            <p:ph type="ftr" sz="quarter" idx="11"/>
          </p:nvPr>
        </p:nvSpPr>
        <p:spPr/>
        <p:txBody>
          <a:bodyPr/>
          <a:lstStyle/>
          <a:p>
            <a:r>
              <a:rPr lang="en-US" dirty="0"/>
              <a:t>Copyright ©2023 UNTETHER AI Corp. Confidential</a:t>
            </a:r>
          </a:p>
        </p:txBody>
      </p:sp>
      <p:sp>
        <p:nvSpPr>
          <p:cNvPr id="5" name="Slide Number Placeholder 4">
            <a:extLst>
              <a:ext uri="{FF2B5EF4-FFF2-40B4-BE49-F238E27FC236}">
                <a16:creationId xmlns:a16="http://schemas.microsoft.com/office/drawing/2014/main" id="{7782C9D2-02E5-2EAD-3B9B-EAFF93C78CB7}"/>
              </a:ext>
            </a:extLst>
          </p:cNvPr>
          <p:cNvSpPr>
            <a:spLocks noGrp="1"/>
          </p:cNvSpPr>
          <p:nvPr>
            <p:ph type="sldNum" sz="quarter" idx="12"/>
          </p:nvPr>
        </p:nvSpPr>
        <p:spPr/>
        <p:txBody>
          <a:bodyPr/>
          <a:lstStyle/>
          <a:p>
            <a:fld id="{C34267E0-219A-E149-9F0A-2549EF376775}" type="slidenum">
              <a:rPr lang="en-US" smtClean="0"/>
              <a:pPr/>
              <a:t>7</a:t>
            </a:fld>
            <a:endParaRPr lang="en-US" dirty="0"/>
          </a:p>
        </p:txBody>
      </p:sp>
      <p:sp>
        <p:nvSpPr>
          <p:cNvPr id="7" name="TextBox 6">
            <a:extLst>
              <a:ext uri="{FF2B5EF4-FFF2-40B4-BE49-F238E27FC236}">
                <a16:creationId xmlns:a16="http://schemas.microsoft.com/office/drawing/2014/main" id="{A3F8FF9A-B110-37BB-7FBA-AC890EF80AF4}"/>
              </a:ext>
            </a:extLst>
          </p:cNvPr>
          <p:cNvSpPr txBox="1"/>
          <p:nvPr/>
        </p:nvSpPr>
        <p:spPr>
          <a:xfrm>
            <a:off x="9279924" y="6153665"/>
            <a:ext cx="1858992" cy="369332"/>
          </a:xfrm>
          <a:prstGeom prst="rect">
            <a:avLst/>
          </a:prstGeom>
          <a:noFill/>
        </p:spPr>
        <p:txBody>
          <a:bodyPr wrap="square" rtlCol="0">
            <a:spAutoFit/>
          </a:bodyPr>
          <a:lstStyle/>
          <a:p>
            <a:pPr algn="l"/>
            <a:r>
              <a:rPr lang="en-US" sz="1800" dirty="0">
                <a:solidFill>
                  <a:schemeClr val="bg1"/>
                </a:solidFill>
              </a:rPr>
              <a:t>Source: Meta</a:t>
            </a:r>
          </a:p>
        </p:txBody>
      </p:sp>
      <p:graphicFrame>
        <p:nvGraphicFramePr>
          <p:cNvPr id="13" name="Content Placeholder 12">
            <a:extLst>
              <a:ext uri="{FF2B5EF4-FFF2-40B4-BE49-F238E27FC236}">
                <a16:creationId xmlns:a16="http://schemas.microsoft.com/office/drawing/2014/main" id="{9E44F15D-9DA5-78D5-2D3D-921897FC485A}"/>
              </a:ext>
            </a:extLst>
          </p:cNvPr>
          <p:cNvGraphicFramePr>
            <a:graphicFrameLocks noGrp="1"/>
          </p:cNvGraphicFramePr>
          <p:nvPr>
            <p:ph idx="1"/>
            <p:extLst>
              <p:ext uri="{D42A27DB-BD31-4B8C-83A1-F6EECF244321}">
                <p14:modId xmlns:p14="http://schemas.microsoft.com/office/powerpoint/2010/main" val="1632707658"/>
              </p:ext>
            </p:extLst>
          </p:nvPr>
        </p:nvGraphicFramePr>
        <p:xfrm>
          <a:off x="838200" y="1138238"/>
          <a:ext cx="10515600" cy="503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380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2576-5CAB-F4F5-EC1F-7EFB795D4D4E}"/>
              </a:ext>
            </a:extLst>
          </p:cNvPr>
          <p:cNvSpPr>
            <a:spLocks noGrp="1"/>
          </p:cNvSpPr>
          <p:nvPr>
            <p:ph type="title"/>
          </p:nvPr>
        </p:nvSpPr>
        <p:spPr/>
        <p:txBody>
          <a:bodyPr/>
          <a:lstStyle/>
          <a:p>
            <a:r>
              <a:rPr lang="en-US" dirty="0" err="1"/>
              <a:t>GenAI</a:t>
            </a:r>
            <a:r>
              <a:rPr lang="en-US" dirty="0"/>
              <a:t> productivity at the price of sustainability? </a:t>
            </a:r>
          </a:p>
        </p:txBody>
      </p:sp>
      <p:sp>
        <p:nvSpPr>
          <p:cNvPr id="4" name="Footer Placeholder 3">
            <a:extLst>
              <a:ext uri="{FF2B5EF4-FFF2-40B4-BE49-F238E27FC236}">
                <a16:creationId xmlns:a16="http://schemas.microsoft.com/office/drawing/2014/main" id="{8B14F169-D5DF-D577-4CBD-8A031B132911}"/>
              </a:ext>
            </a:extLst>
          </p:cNvPr>
          <p:cNvSpPr>
            <a:spLocks noGrp="1"/>
          </p:cNvSpPr>
          <p:nvPr>
            <p:ph type="ftr" sz="quarter" idx="11"/>
          </p:nvPr>
        </p:nvSpPr>
        <p:spPr/>
        <p:txBody>
          <a:bodyPr/>
          <a:lstStyle/>
          <a:p>
            <a:r>
              <a:rPr lang="en-US" dirty="0"/>
              <a:t>Copyright ©2023 UNTETHER AI Corp. Confidential</a:t>
            </a:r>
          </a:p>
        </p:txBody>
      </p:sp>
      <p:sp>
        <p:nvSpPr>
          <p:cNvPr id="5" name="Slide Number Placeholder 4">
            <a:extLst>
              <a:ext uri="{FF2B5EF4-FFF2-40B4-BE49-F238E27FC236}">
                <a16:creationId xmlns:a16="http://schemas.microsoft.com/office/drawing/2014/main" id="{6B1BACB9-4F84-278B-33DA-CB2063473209}"/>
              </a:ext>
            </a:extLst>
          </p:cNvPr>
          <p:cNvSpPr>
            <a:spLocks noGrp="1"/>
          </p:cNvSpPr>
          <p:nvPr>
            <p:ph type="sldNum" sz="quarter" idx="12"/>
          </p:nvPr>
        </p:nvSpPr>
        <p:spPr/>
        <p:txBody>
          <a:bodyPr/>
          <a:lstStyle/>
          <a:p>
            <a:fld id="{C34267E0-219A-E149-9F0A-2549EF376775}" type="slidenum">
              <a:rPr lang="en-US" smtClean="0"/>
              <a:pPr/>
              <a:t>8</a:t>
            </a:fld>
            <a:endParaRPr lang="en-US" dirty="0"/>
          </a:p>
        </p:txBody>
      </p:sp>
      <p:pic>
        <p:nvPicPr>
          <p:cNvPr id="3074" name="Picture 2">
            <a:extLst>
              <a:ext uri="{FF2B5EF4-FFF2-40B4-BE49-F238E27FC236}">
                <a16:creationId xmlns:a16="http://schemas.microsoft.com/office/drawing/2014/main" id="{8A46FAB8-39F8-15A8-B7BE-FE9F20AD350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9962" y="943409"/>
            <a:ext cx="9232075" cy="34304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A12DA77-A299-D4C5-3719-09597E05B6DA}"/>
              </a:ext>
            </a:extLst>
          </p:cNvPr>
          <p:cNvSpPr txBox="1"/>
          <p:nvPr/>
        </p:nvSpPr>
        <p:spPr>
          <a:xfrm>
            <a:off x="523997" y="4478471"/>
            <a:ext cx="11144003" cy="646331"/>
          </a:xfrm>
          <a:prstGeom prst="rect">
            <a:avLst/>
          </a:prstGeom>
          <a:noFill/>
        </p:spPr>
        <p:txBody>
          <a:bodyPr wrap="square" rtlCol="0">
            <a:spAutoFit/>
          </a:bodyPr>
          <a:lstStyle/>
          <a:p>
            <a:pPr algn="ctr"/>
            <a:r>
              <a:rPr lang="en-US" sz="1800" dirty="0">
                <a:solidFill>
                  <a:schemeClr val="bg1"/>
                </a:solidFill>
              </a:rPr>
              <a:t>Lee – ”As AI Products like </a:t>
            </a:r>
            <a:r>
              <a:rPr lang="en-US" sz="1800" dirty="0" err="1">
                <a:solidFill>
                  <a:schemeClr val="bg1"/>
                </a:solidFill>
              </a:rPr>
              <a:t>ChatGPT</a:t>
            </a:r>
            <a:r>
              <a:rPr lang="en-US" sz="1800" dirty="0">
                <a:solidFill>
                  <a:schemeClr val="bg1"/>
                </a:solidFill>
              </a:rPr>
              <a:t> and Bing become more popular, the nature of computing is becoming 	more inference based”</a:t>
            </a:r>
          </a:p>
        </p:txBody>
      </p:sp>
      <p:sp>
        <p:nvSpPr>
          <p:cNvPr id="8" name="TextBox 7">
            <a:extLst>
              <a:ext uri="{FF2B5EF4-FFF2-40B4-BE49-F238E27FC236}">
                <a16:creationId xmlns:a16="http://schemas.microsoft.com/office/drawing/2014/main" id="{3A210A4E-B615-1A89-5048-0F7AD9153342}"/>
              </a:ext>
            </a:extLst>
          </p:cNvPr>
          <p:cNvSpPr txBox="1"/>
          <p:nvPr/>
        </p:nvSpPr>
        <p:spPr>
          <a:xfrm>
            <a:off x="523997" y="5147787"/>
            <a:ext cx="11144003" cy="646331"/>
          </a:xfrm>
          <a:prstGeom prst="rect">
            <a:avLst/>
          </a:prstGeom>
          <a:noFill/>
        </p:spPr>
        <p:txBody>
          <a:bodyPr wrap="square" rtlCol="0">
            <a:spAutoFit/>
          </a:bodyPr>
          <a:lstStyle/>
          <a:p>
            <a:pPr algn="ctr"/>
            <a:r>
              <a:rPr lang="en-US" sz="1800" dirty="0">
                <a:solidFill>
                  <a:schemeClr val="bg1"/>
                </a:solidFill>
              </a:rPr>
              <a:t>Jariwala – “We take it for granted, but all of the tasks our machines perform are transactions between memory and processors, and each of these transactions requires energy” </a:t>
            </a:r>
          </a:p>
        </p:txBody>
      </p:sp>
      <p:sp>
        <p:nvSpPr>
          <p:cNvPr id="9" name="TextBox 8">
            <a:extLst>
              <a:ext uri="{FF2B5EF4-FFF2-40B4-BE49-F238E27FC236}">
                <a16:creationId xmlns:a16="http://schemas.microsoft.com/office/drawing/2014/main" id="{CFB6EC02-F04F-4158-E559-D93AA06C4E81}"/>
              </a:ext>
            </a:extLst>
          </p:cNvPr>
          <p:cNvSpPr txBox="1"/>
          <p:nvPr/>
        </p:nvSpPr>
        <p:spPr>
          <a:xfrm>
            <a:off x="668521" y="5779742"/>
            <a:ext cx="11144003" cy="646331"/>
          </a:xfrm>
          <a:prstGeom prst="rect">
            <a:avLst/>
          </a:prstGeom>
          <a:noFill/>
        </p:spPr>
        <p:txBody>
          <a:bodyPr wrap="square" rtlCol="0">
            <a:spAutoFit/>
          </a:bodyPr>
          <a:lstStyle/>
          <a:p>
            <a:pPr algn="ctr"/>
            <a:r>
              <a:rPr lang="en-US" sz="1800" dirty="0">
                <a:solidFill>
                  <a:schemeClr val="bg1"/>
                </a:solidFill>
              </a:rPr>
              <a:t>Van </a:t>
            </a:r>
            <a:r>
              <a:rPr lang="en-US" sz="1800" dirty="0" err="1">
                <a:solidFill>
                  <a:schemeClr val="bg1"/>
                </a:solidFill>
              </a:rPr>
              <a:t>Rijmenam</a:t>
            </a:r>
            <a:r>
              <a:rPr lang="en-US" sz="1800" dirty="0">
                <a:solidFill>
                  <a:schemeClr val="bg1"/>
                </a:solidFill>
              </a:rPr>
              <a:t> - ”It seems that a single prompt of </a:t>
            </a:r>
            <a:r>
              <a:rPr lang="en-US" sz="1800" dirty="0" err="1">
                <a:solidFill>
                  <a:schemeClr val="bg1"/>
                </a:solidFill>
              </a:rPr>
              <a:t>ChatGPT</a:t>
            </a:r>
            <a:r>
              <a:rPr lang="en-US" sz="1800" dirty="0">
                <a:solidFill>
                  <a:schemeClr val="bg1"/>
                </a:solidFill>
              </a:rPr>
              <a:t> consumes 100x more energy than a single Google Search”</a:t>
            </a:r>
          </a:p>
        </p:txBody>
      </p:sp>
    </p:spTree>
    <p:extLst>
      <p:ext uri="{BB962C8B-B14F-4D97-AF65-F5344CB8AC3E}">
        <p14:creationId xmlns:p14="http://schemas.microsoft.com/office/powerpoint/2010/main" val="1294261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1545-61C1-745D-8502-0EF3108F57B9}"/>
              </a:ext>
            </a:extLst>
          </p:cNvPr>
          <p:cNvSpPr>
            <a:spLocks noGrp="1"/>
          </p:cNvSpPr>
          <p:nvPr>
            <p:ph type="title"/>
          </p:nvPr>
        </p:nvSpPr>
        <p:spPr/>
        <p:txBody>
          <a:bodyPr>
            <a:normAutofit fontScale="90000"/>
          </a:bodyPr>
          <a:lstStyle/>
          <a:p>
            <a:r>
              <a:rPr lang="en-US" dirty="0"/>
              <a:t>And movement from cloud to edge is not an energy panacea</a:t>
            </a:r>
          </a:p>
        </p:txBody>
      </p:sp>
      <p:sp>
        <p:nvSpPr>
          <p:cNvPr id="4" name="Footer Placeholder 3">
            <a:extLst>
              <a:ext uri="{FF2B5EF4-FFF2-40B4-BE49-F238E27FC236}">
                <a16:creationId xmlns:a16="http://schemas.microsoft.com/office/drawing/2014/main" id="{CE711029-F3EB-282F-DD7E-453F9C1082BD}"/>
              </a:ext>
            </a:extLst>
          </p:cNvPr>
          <p:cNvSpPr>
            <a:spLocks noGrp="1"/>
          </p:cNvSpPr>
          <p:nvPr>
            <p:ph type="ftr" sz="quarter" idx="11"/>
          </p:nvPr>
        </p:nvSpPr>
        <p:spPr/>
        <p:txBody>
          <a:bodyPr/>
          <a:lstStyle/>
          <a:p>
            <a:r>
              <a:rPr lang="en-US"/>
              <a:t>Copyright ©2023 UNTETHER AI Corp. Confidential</a:t>
            </a:r>
            <a:endParaRPr lang="en-US" dirty="0"/>
          </a:p>
        </p:txBody>
      </p:sp>
      <p:sp>
        <p:nvSpPr>
          <p:cNvPr id="5" name="Slide Number Placeholder 4">
            <a:extLst>
              <a:ext uri="{FF2B5EF4-FFF2-40B4-BE49-F238E27FC236}">
                <a16:creationId xmlns:a16="http://schemas.microsoft.com/office/drawing/2014/main" id="{7E72A757-84BB-87BB-439F-E25909459893}"/>
              </a:ext>
            </a:extLst>
          </p:cNvPr>
          <p:cNvSpPr>
            <a:spLocks noGrp="1"/>
          </p:cNvSpPr>
          <p:nvPr>
            <p:ph type="sldNum" sz="quarter" idx="12"/>
          </p:nvPr>
        </p:nvSpPr>
        <p:spPr/>
        <p:txBody>
          <a:bodyPr/>
          <a:lstStyle/>
          <a:p>
            <a:fld id="{C34267E0-219A-E149-9F0A-2549EF376775}" type="slidenum">
              <a:rPr lang="en-US" smtClean="0"/>
              <a:pPr/>
              <a:t>9</a:t>
            </a:fld>
            <a:endParaRPr lang="en-US" dirty="0"/>
          </a:p>
        </p:txBody>
      </p:sp>
      <p:sp>
        <p:nvSpPr>
          <p:cNvPr id="8" name="TextBox 7">
            <a:extLst>
              <a:ext uri="{FF2B5EF4-FFF2-40B4-BE49-F238E27FC236}">
                <a16:creationId xmlns:a16="http://schemas.microsoft.com/office/drawing/2014/main" id="{C3B14C47-BF54-B311-591D-329BF9F935E9}"/>
              </a:ext>
            </a:extLst>
          </p:cNvPr>
          <p:cNvSpPr txBox="1"/>
          <p:nvPr/>
        </p:nvSpPr>
        <p:spPr>
          <a:xfrm>
            <a:off x="1041978" y="3429000"/>
            <a:ext cx="9203377" cy="2862322"/>
          </a:xfrm>
          <a:prstGeom prst="rect">
            <a:avLst/>
          </a:prstGeom>
          <a:noFill/>
        </p:spPr>
        <p:txBody>
          <a:bodyPr wrap="square" rtlCol="0">
            <a:spAutoFit/>
          </a:bodyPr>
          <a:lstStyle/>
          <a:p>
            <a:pPr algn="ctr"/>
            <a:r>
              <a:rPr lang="en-US" sz="2000" dirty="0">
                <a:solidFill>
                  <a:schemeClr val="bg1"/>
                </a:solidFill>
              </a:rPr>
              <a:t>“1 billion AVs driving 1 hour per day would consume enough energy to generate the same amount of emissions as data centers currently do”</a:t>
            </a:r>
          </a:p>
          <a:p>
            <a:pPr algn="ctr"/>
            <a:endParaRPr lang="en-US" sz="2000" dirty="0">
              <a:solidFill>
                <a:schemeClr val="bg1"/>
              </a:solidFill>
            </a:endParaRPr>
          </a:p>
          <a:p>
            <a:pPr algn="ctr"/>
            <a:r>
              <a:rPr lang="en-US" sz="2000" dirty="0">
                <a:solidFill>
                  <a:schemeClr val="bg1"/>
                </a:solidFill>
              </a:rPr>
              <a:t>“1 billion AVs would make 21.6 quadrillion inferences. All of Facebook’s data centers worldwide make a few trillion inferences each day “</a:t>
            </a:r>
          </a:p>
          <a:p>
            <a:pPr algn="ctr"/>
            <a:endParaRPr lang="en-US" sz="2000" dirty="0">
              <a:solidFill>
                <a:schemeClr val="bg1"/>
              </a:solidFill>
            </a:endParaRPr>
          </a:p>
          <a:p>
            <a:pPr algn="ctr"/>
            <a:r>
              <a:rPr lang="en-US" sz="2000" dirty="0">
                <a:solidFill>
                  <a:schemeClr val="bg1"/>
                </a:solidFill>
              </a:rPr>
              <a:t>“One way to boost that efficiency could be to use more specialized hardware…one challenge in developing specialized hardware would be to “future-proof” it so it can run new algorithms”</a:t>
            </a:r>
          </a:p>
        </p:txBody>
      </p:sp>
      <p:pic>
        <p:nvPicPr>
          <p:cNvPr id="12" name="Picture 11" descr="A purple line art of a car with connected lines&#10;&#10;Description automatically generated">
            <a:extLst>
              <a:ext uri="{FF2B5EF4-FFF2-40B4-BE49-F238E27FC236}">
                <a16:creationId xmlns:a16="http://schemas.microsoft.com/office/drawing/2014/main" id="{117EAFA5-02B5-D908-18DB-756A62384DAE}"/>
              </a:ext>
            </a:extLst>
          </p:cNvPr>
          <p:cNvPicPr>
            <a:picLocks noChangeAspect="1"/>
          </p:cNvPicPr>
          <p:nvPr/>
        </p:nvPicPr>
        <p:blipFill>
          <a:blip r:embed="rId3"/>
          <a:stretch>
            <a:fillRect/>
          </a:stretch>
        </p:blipFill>
        <p:spPr>
          <a:xfrm>
            <a:off x="3814867" y="1233939"/>
            <a:ext cx="3657600" cy="1828800"/>
          </a:xfrm>
          <a:prstGeom prst="rect">
            <a:avLst/>
          </a:prstGeom>
          <a:solidFill>
            <a:schemeClr val="bg1"/>
          </a:solidFill>
        </p:spPr>
      </p:pic>
      <p:sp>
        <p:nvSpPr>
          <p:cNvPr id="3" name="TextBox 2">
            <a:extLst>
              <a:ext uri="{FF2B5EF4-FFF2-40B4-BE49-F238E27FC236}">
                <a16:creationId xmlns:a16="http://schemas.microsoft.com/office/drawing/2014/main" id="{158D03AF-AF9F-3009-DF51-015329D2BC9D}"/>
              </a:ext>
            </a:extLst>
          </p:cNvPr>
          <p:cNvSpPr txBox="1"/>
          <p:nvPr/>
        </p:nvSpPr>
        <p:spPr>
          <a:xfrm>
            <a:off x="9417132" y="6291322"/>
            <a:ext cx="1732890" cy="338554"/>
          </a:xfrm>
          <a:prstGeom prst="rect">
            <a:avLst/>
          </a:prstGeom>
          <a:noFill/>
        </p:spPr>
        <p:txBody>
          <a:bodyPr wrap="square" rtlCol="0">
            <a:spAutoFit/>
          </a:bodyPr>
          <a:lstStyle/>
          <a:p>
            <a:pPr algn="l"/>
            <a:r>
              <a:rPr lang="en-US" sz="1600" dirty="0">
                <a:solidFill>
                  <a:schemeClr val="bg1"/>
                </a:solidFill>
              </a:rPr>
              <a:t>Source: MIT</a:t>
            </a:r>
          </a:p>
        </p:txBody>
      </p:sp>
    </p:spTree>
    <p:extLst>
      <p:ext uri="{BB962C8B-B14F-4D97-AF65-F5344CB8AC3E}">
        <p14:creationId xmlns:p14="http://schemas.microsoft.com/office/powerpoint/2010/main" val="3885132741"/>
      </p:ext>
    </p:extLst>
  </p:cSld>
  <p:clrMapOvr>
    <a:masterClrMapping/>
  </p:clrMapOvr>
</p:sld>
</file>

<file path=ppt/theme/theme1.xml><?xml version="1.0" encoding="utf-8"?>
<a:theme xmlns:a="http://schemas.openxmlformats.org/drawingml/2006/main" name="UntetherAI Theme Dark">
  <a:themeElements>
    <a:clrScheme name="UntetherAI">
      <a:dk1>
        <a:srgbClr val="341C75"/>
      </a:dk1>
      <a:lt1>
        <a:srgbClr val="FFFFFF"/>
      </a:lt1>
      <a:dk2>
        <a:srgbClr val="000000"/>
      </a:dk2>
      <a:lt2>
        <a:srgbClr val="FFFFFF"/>
      </a:lt2>
      <a:accent1>
        <a:srgbClr val="F30E91"/>
      </a:accent1>
      <a:accent2>
        <a:srgbClr val="351C74"/>
      </a:accent2>
      <a:accent3>
        <a:srgbClr val="00F4FB"/>
      </a:accent3>
      <a:accent4>
        <a:srgbClr val="37FF11"/>
      </a:accent4>
      <a:accent5>
        <a:srgbClr val="FFF000"/>
      </a:accent5>
      <a:accent6>
        <a:srgbClr val="9500FF"/>
      </a:accent6>
      <a:hlink>
        <a:srgbClr val="F30E91"/>
      </a:hlink>
      <a:folHlink>
        <a:srgbClr val="5D499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128904</TotalTime>
  <Words>2808</Words>
  <Application>Microsoft Macintosh PowerPoint</Application>
  <PresentationFormat>Widescreen</PresentationFormat>
  <Paragraphs>308</Paragraphs>
  <Slides>17</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Roboto Condensed Light</vt:lpstr>
      <vt:lpstr>Times</vt:lpstr>
      <vt:lpstr>Verdana</vt:lpstr>
      <vt:lpstr>Wingdings</vt:lpstr>
      <vt:lpstr>Work Sans</vt:lpstr>
      <vt:lpstr>UntetherAI Theme Dark</vt:lpstr>
      <vt:lpstr>Overcoming the Cost of Data Movement in AI Inference Arun Iyengar, CEO SC23</vt:lpstr>
      <vt:lpstr>About Untether AI</vt:lpstr>
      <vt:lpstr>Generative AI is the latest AI use case accelerant</vt:lpstr>
      <vt:lpstr>Generative AI Market Will Be Underpinned by Inference</vt:lpstr>
      <vt:lpstr>Generative AI inference based on LLMs</vt:lpstr>
      <vt:lpstr>LLMs and power – Bigger not necessarily better</vt:lpstr>
      <vt:lpstr>Bigger LLMs - Diminishing returns</vt:lpstr>
      <vt:lpstr>GenAI productivity at the price of sustainability? </vt:lpstr>
      <vt:lpstr>And movement from cloud to edge is not an energy panacea</vt:lpstr>
      <vt:lpstr>Efficiency is a First-Order Design Goal</vt:lpstr>
      <vt:lpstr>Most Energy is Spent Moving Data</vt:lpstr>
      <vt:lpstr>Energy Centric Design – Minimize Data Movement</vt:lpstr>
      <vt:lpstr>Introducing speedAI Devices –The Energy-Centric AI Inference Accelerator</vt:lpstr>
      <vt:lpstr>speedAI240 – A 2,000 TFLOPs, 30 TFLOPs/W Inference Accelerator</vt:lpstr>
      <vt:lpstr>At-memory spatial architecture allows large scale at low power</vt:lpstr>
      <vt:lpstr>Summary</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Csaba Tomcsak</dc:creator>
  <cp:keywords/>
  <dc:description/>
  <cp:lastModifiedBy>Waleed Atallah</cp:lastModifiedBy>
  <cp:revision>429</cp:revision>
  <cp:lastPrinted>2020-10-05T17:56:42Z</cp:lastPrinted>
  <dcterms:created xsi:type="dcterms:W3CDTF">2020-08-28T20:43:53Z</dcterms:created>
  <dcterms:modified xsi:type="dcterms:W3CDTF">2023-10-03T19:56:46Z</dcterms:modified>
  <cp:category/>
</cp:coreProperties>
</file>