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73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765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5"/>
    <p:restoredTop sz="96348"/>
  </p:normalViewPr>
  <p:slideViewPr>
    <p:cSldViewPr snapToGrid="0" snapToObjects="1">
      <p:cViewPr varScale="1">
        <p:scale>
          <a:sx n="100" d="100"/>
          <a:sy n="100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2073449\Desktop\&#50629;&#47924;&#51221;&#47532;\system2\MaaS\OCP_video_plot_v0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3884056184391"/>
          <c:y val="9.3472030380122056E-2"/>
          <c:w val="0.81012150624561985"/>
          <c:h val="0.72812267175116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Sheet1!$D$17</c:f>
              <c:strCache>
                <c:ptCount val="1"/>
                <c:pt idx="0">
                  <c:v>Spill to SSD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Sheet1!$C$18:$C$20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0</c:v>
                </c:pt>
              </c:numCache>
            </c:numRef>
          </c:cat>
          <c:val>
            <c:numRef>
              <c:f>Sheet1!$D$18:$F$18</c:f>
              <c:numCache>
                <c:formatCode>General</c:formatCode>
                <c:ptCount val="3"/>
                <c:pt idx="0">
                  <c:v>328.47</c:v>
                </c:pt>
                <c:pt idx="1">
                  <c:v>131.80000000000001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9-47B3-A69B-6961988AB22D}"/>
            </c:ext>
          </c:extLst>
        </c:ser>
        <c:ser>
          <c:idx val="1"/>
          <c:order val="1"/>
          <c:tx>
            <c:strRef>
              <c:f>Sheet1!$E$17</c:f>
              <c:strCache>
                <c:ptCount val="1"/>
                <c:pt idx="0">
                  <c:v>Spill to Niagara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Sheet1!$C$18:$C$20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0</c:v>
                </c:pt>
              </c:numCache>
            </c:numRef>
          </c:cat>
          <c:val>
            <c:numRef>
              <c:f>Sheet1!$D$19:$F$19</c:f>
              <c:numCache>
                <c:formatCode>General</c:formatCode>
                <c:ptCount val="3"/>
                <c:pt idx="0">
                  <c:v>118.02</c:v>
                </c:pt>
                <c:pt idx="1">
                  <c:v>107.6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9-47B3-A69B-6961988AB22D}"/>
            </c:ext>
          </c:extLst>
        </c:ser>
        <c:ser>
          <c:idx val="2"/>
          <c:order val="2"/>
          <c:tx>
            <c:strRef>
              <c:f>Sheet1!$F$17</c:f>
              <c:strCache>
                <c:ptCount val="1"/>
                <c:pt idx="0">
                  <c:v>No Spill (Baseline)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Sheet1!$C$18:$C$20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0</c:v>
                </c:pt>
              </c:numCache>
            </c:numRef>
          </c:cat>
          <c:val>
            <c:numRef>
              <c:f>Sheet1!$D$20:$F$20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9-47B3-A69B-6961988AB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7124432"/>
        <c:axId val="1067125264"/>
      </c:barChart>
      <c:catAx>
        <c:axId val="1067124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Workload Spilled to Medium [%]</a:t>
                </a:r>
                <a:endParaRPr lang="ko-K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067125264"/>
        <c:crosses val="autoZero"/>
        <c:auto val="1"/>
        <c:lblAlgn val="ctr"/>
        <c:lblOffset val="100"/>
        <c:noMultiLvlLbl val="0"/>
      </c:catAx>
      <c:valAx>
        <c:axId val="106712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6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Normalized Execution Time vs Baseline [%]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06712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602225328296316"/>
          <c:y val="2.1463627802616098E-2"/>
          <c:w val="0.69294948687847546"/>
          <c:h val="9.3401612087553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200" b="1">
          <a:solidFill>
            <a:schemeClr val="tx1"/>
          </a:solidFill>
          <a:latin typeface="+mn-lt"/>
          <a:cs typeface="Calibri" panose="020F0502020204030204" pitchFamily="34" charset="0"/>
        </a:defRPr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Native Ray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Sheet1!$B$10:$B$13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62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EF4-A236-065DBC102492}"/>
            </c:ext>
          </c:extLst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Ray with Shared Memory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Sheet1!$B$10:$B$13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6-4EF4-A236-065DBC102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0563856"/>
        <c:axId val="1070560528"/>
      </c:barChart>
      <c:catAx>
        <c:axId val="1070563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Partitions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70560528"/>
        <c:crosses val="autoZero"/>
        <c:auto val="1"/>
        <c:lblAlgn val="ctr"/>
        <c:lblOffset val="100"/>
        <c:noMultiLvlLbl val="0"/>
      </c:catAx>
      <c:valAx>
        <c:axId val="107056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6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Execution Time </a:t>
                </a:r>
                <a:r>
                  <a:rPr lang="en-US" dirty="0"/>
                  <a:t>[sec]</a:t>
                </a:r>
                <a:endParaRPr lang="ko-K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7056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013708684801881"/>
          <c:y val="5.5079245436202781E-2"/>
          <c:w val="0.79060755596207344"/>
          <c:h val="7.1381827947547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400" b="1">
          <a:solidFill>
            <a:schemeClr val="tx1"/>
          </a:solidFill>
          <a:latin typeface="+mn-lt"/>
        </a:defRPr>
      </a:pPr>
      <a:endParaRPr lang="ko-K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Sort Merge Join (Baseline)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Query 1</c:v>
                </c:pt>
                <c:pt idx="1">
                  <c:v>Query 2</c:v>
                </c:pt>
                <c:pt idx="2">
                  <c:v>Query 3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32</c:v>
                </c:pt>
                <c:pt idx="1">
                  <c:v>65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3-4E15-B799-CE82A48A6285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Mege Hash Join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Query 1</c:v>
                </c:pt>
                <c:pt idx="1">
                  <c:v>Query 2</c:v>
                </c:pt>
                <c:pt idx="2">
                  <c:v>Query 3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18</c:v>
                </c:pt>
                <c:pt idx="1">
                  <c:v>37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F3-4E15-B799-CE82A48A6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3294096"/>
        <c:axId val="1553710928"/>
      </c:barChart>
      <c:catAx>
        <c:axId val="148329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53710928"/>
        <c:crosses val="autoZero"/>
        <c:auto val="1"/>
        <c:lblAlgn val="ctr"/>
        <c:lblOffset val="100"/>
        <c:noMultiLvlLbl val="0"/>
      </c:catAx>
      <c:valAx>
        <c:axId val="155371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6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Execution </a:t>
                </a:r>
                <a:r>
                  <a:rPr lang="en-US" dirty="0"/>
                  <a:t>Time [sec]</a:t>
                </a:r>
                <a:endParaRPr lang="ko-K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832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859805985790238"/>
          <c:y val="5.0925925925925923E-2"/>
          <c:w val="0.72280368800053829"/>
          <c:h val="8.1196412948381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400" b="1">
          <a:solidFill>
            <a:schemeClr val="tx1"/>
          </a:solidFill>
          <a:latin typeface="+mn-lt"/>
        </a:defRPr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200A-C61C-C442-90F5-8597248544A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ADF5-1F2F-4E4C-933D-9A740406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4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3/ppt/sc23_presenter_back.png" TargetMode="External"/><Relationship Id="rId7" Type="http://schemas.openxmlformats.org/officeDocument/2006/relationships/image" Target="file:////Users/toddszymanski/Documents/01%20Work/SC23/ppt/sc23_presenter_logo@4x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file:////Users/toddszymanski/Documents/01%20Work/SC23/logo/00%20logosheet/sc23_logos_transpng@4x/sc23_hor_blackcolor@4x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2/presenter%20assets/sc22_logo@4x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7127B3-326B-8EE3-1A65-C7626C1F9EA5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-18574"/>
            <a:ext cx="12192000" cy="434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C2399-A039-5779-00C9-04FB33AC7A05}"/>
              </a:ext>
            </a:extLst>
          </p:cNvPr>
          <p:cNvSpPr/>
          <p:nvPr userDrawn="1"/>
        </p:nvSpPr>
        <p:spPr>
          <a:xfrm>
            <a:off x="0" y="4275786"/>
            <a:ext cx="12192000" cy="2582214"/>
          </a:xfrm>
          <a:prstGeom prst="rect">
            <a:avLst/>
          </a:prstGeom>
          <a:solidFill>
            <a:srgbClr val="4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97" y="1906998"/>
            <a:ext cx="10824402" cy="2250038"/>
          </a:xfrm>
        </p:spPr>
        <p:txBody>
          <a:bodyPr wrap="none" anchor="b">
            <a:normAutofit/>
          </a:bodyPr>
          <a:lstStyle>
            <a:lvl1pPr algn="l">
              <a:defRPr sz="3600" b="1" i="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796" y="4430332"/>
            <a:ext cx="10824401" cy="1884472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authors and/or presenters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6410-ABCD-9F80-F32E-9E3C2F71AE94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rcRect/>
          <a:stretch>
            <a:fillRect/>
          </a:stretch>
        </p:blipFill>
        <p:spPr>
          <a:xfrm>
            <a:off x="8153400" y="529898"/>
            <a:ext cx="3200400" cy="113048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5DA24FF-6611-6926-2C9A-E0E546194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796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EB177B6-8116-EB44-AD78-42A45D43F559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9637F2-8D3B-F392-76D4-518311CEF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6489A9-4A70-4708-2F78-88B47874A9D5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/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E9A1C34C-64B9-3742-AC3A-DF7437F603FA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436B20EC-8654-A240-8289-E083C39C2D04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03B69DD4-E621-6142-8193-CAA658C361AD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000000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000000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D10FD46D-C6EA-6B4C-BF2F-A13F55B253B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390"/>
            <a:ext cx="10820398" cy="999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43156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390"/>
            <a:ext cx="10820398" cy="999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43156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1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B64D55A2-3D9D-084F-AAD5-AF9BBA396BBE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799" y="6425866"/>
            <a:ext cx="1600200" cy="312326"/>
          </a:xfrm>
        </p:spPr>
        <p:txBody>
          <a:bodyPr/>
          <a:lstStyle/>
          <a:p>
            <a:fld id="{08D7D8DA-9465-DD4A-800F-272899D8D7BD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797" y="6425866"/>
            <a:ext cx="1600200" cy="312326"/>
          </a:xfrm>
        </p:spPr>
        <p:txBody>
          <a:bodyPr/>
          <a:lstStyle/>
          <a:p>
            <a:fld id="{889F9916-D29A-0B4E-ABD7-51608927E3AB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392BF-22B0-0461-CF08-DA7B982A1D3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365125" y="6523402"/>
            <a:ext cx="316672" cy="31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>
            <a:lvl1pPr>
              <a:buClr>
                <a:srgbClr val="000000"/>
              </a:buClr>
              <a:defRPr/>
            </a:lvl1pPr>
            <a:lvl2pPr>
              <a:buClr>
                <a:srgbClr val="000000"/>
              </a:buClr>
              <a:defRPr/>
            </a:lvl2pPr>
            <a:lvl3pPr>
              <a:buClr>
                <a:srgbClr val="000000"/>
              </a:buClr>
              <a:defRPr/>
            </a:lvl3pPr>
            <a:lvl4pPr>
              <a:buClr>
                <a:srgbClr val="000000"/>
              </a:buClr>
              <a:defRPr/>
            </a:lvl4pPr>
            <a:lvl5pPr>
              <a:buClr>
                <a:srgbClr val="0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>
            <a:lvl1pPr>
              <a:buClr>
                <a:srgbClr val="000000"/>
              </a:buClr>
              <a:defRPr/>
            </a:lvl1pPr>
            <a:lvl2pPr>
              <a:buClr>
                <a:srgbClr val="000000"/>
              </a:buClr>
              <a:defRPr/>
            </a:lvl2pPr>
            <a:lvl3pPr>
              <a:buClr>
                <a:srgbClr val="000000"/>
              </a:buClr>
              <a:defRPr/>
            </a:lvl3pPr>
            <a:lvl4pPr>
              <a:buClr>
                <a:srgbClr val="000000"/>
              </a:buClr>
              <a:defRPr/>
            </a:lvl4pPr>
            <a:lvl5pPr>
              <a:buClr>
                <a:srgbClr val="0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CF810A9F-E58F-0A4F-BB86-00D0C675F7F6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A9022B69-CCDB-4C49-82FF-93A849C8A86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D0CC3993-0B90-1C4D-9555-54A97F187C36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/Users/toddszymanski/Documents/01%20Work/SC23/ppt/sc23_presenter_logo@4x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8BEB7">
                <a:alpha val="35000"/>
              </a:srgbClr>
            </a:gs>
            <a:gs pos="100000">
              <a:srgbClr val="80C46E">
                <a:alpha val="35000"/>
              </a:srgb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C411B51A-ED12-F344-8388-02D0098F41E0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5073F6-E5C9-80CB-5149-AA71B271D79E}"/>
              </a:ext>
            </a:extLst>
          </p:cNvPr>
          <p:cNvPicPr>
            <a:picLocks noChangeAspect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5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60" r:id="rId10"/>
    <p:sldLayoutId id="2147483657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none" baseline="0">
          <a:ln w="3175" cmpd="sng">
            <a:noFill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8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6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4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2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2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B403CA-F51D-8396-BBD9-15A09C385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244" y="1906998"/>
            <a:ext cx="10824402" cy="2250038"/>
          </a:xfrm>
        </p:spPr>
        <p:txBody>
          <a:bodyPr/>
          <a:lstStyle/>
          <a:p>
            <a:r>
              <a:rPr lang="en-US" dirty="0" smtClean="0"/>
              <a:t>Niagara: CXL Memory Disaggregation for HPC and AI Workloads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FF4ED36-A629-6E1B-E79C-48D6FAABC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Hokyoon</a:t>
            </a:r>
            <a:r>
              <a:rPr lang="en-US" dirty="0" smtClean="0"/>
              <a:t> Lee (hokyoon.lee@sk.com)</a:t>
            </a:r>
          </a:p>
          <a:p>
            <a:r>
              <a:rPr lang="en-US" dirty="0" smtClean="0"/>
              <a:t>Head of System Software</a:t>
            </a:r>
          </a:p>
          <a:p>
            <a:r>
              <a:rPr lang="en-US" dirty="0" smtClean="0"/>
              <a:t>Memory Forest </a:t>
            </a:r>
            <a:r>
              <a:rPr lang="en-US" dirty="0" err="1" smtClean="0"/>
              <a:t>x&amp;D</a:t>
            </a:r>
            <a:endParaRPr lang="en-US" dirty="0" smtClean="0"/>
          </a:p>
          <a:p>
            <a:r>
              <a:rPr lang="en-US" dirty="0" smtClean="0"/>
              <a:t>SK </a:t>
            </a:r>
            <a:r>
              <a:rPr lang="en-US" dirty="0" err="1" smtClean="0"/>
              <a:t>hynix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1E8A-7CAC-36CC-C072-CD34D7404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66F14-9E05-E74A-8F69-C6C372A193D2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A3E1-8DA4-AA3B-63DE-49C269ACD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Use </a:t>
            </a:r>
            <a:r>
              <a:rPr lang="en-US" altLang="ko-KR" dirty="0" smtClean="0"/>
              <a:t>Case2: </a:t>
            </a:r>
            <a:r>
              <a:rPr lang="en-US" altLang="ko-KR" dirty="0"/>
              <a:t>Memory </a:t>
            </a:r>
            <a:r>
              <a:rPr lang="en-US" altLang="ko-KR" dirty="0" smtClean="0"/>
              <a:t>Sharing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1336057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altLang="ko-KR" dirty="0"/>
              <a:t>Niagara supports </a:t>
            </a:r>
            <a:r>
              <a:rPr lang="en-US" altLang="ko-KR" dirty="0">
                <a:ea typeface="맑은 고딕"/>
              </a:rPr>
              <a:t>firmware that </a:t>
            </a:r>
            <a:r>
              <a:rPr lang="en-US" altLang="ko-KR" dirty="0"/>
              <a:t>allows all hosts to access the Niagara as data shared memory</a:t>
            </a:r>
          </a:p>
          <a:p>
            <a:pPr>
              <a:defRPr/>
            </a:pPr>
            <a:r>
              <a:rPr lang="en-US" altLang="ko-KR" dirty="0"/>
              <a:t>No more object serialization and transfer over network for remote object access</a:t>
            </a:r>
          </a:p>
          <a:p>
            <a:pPr>
              <a:defRPr/>
            </a:pPr>
            <a:r>
              <a:rPr lang="en-US" altLang="ko-KR" dirty="0"/>
              <a:t>No more duplicate object copies on different nodes </a:t>
            </a:r>
            <a:r>
              <a:rPr lang="en-US" altLang="ko-KR" dirty="0">
                <a:sym typeface="Wingdings" panose="05000000000000000000" pitchFamily="2" charset="2"/>
              </a:rPr>
              <a:t> Z</a:t>
            </a:r>
            <a:r>
              <a:rPr lang="en-US" altLang="ko-KR" dirty="0"/>
              <a:t>ero copy</a:t>
            </a:r>
            <a:endParaRPr lang="en-US" altLang="ko-KR" dirty="0">
              <a:ea typeface="맑은 고딕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33" name="그룹 232"/>
          <p:cNvGrpSpPr/>
          <p:nvPr/>
        </p:nvGrpSpPr>
        <p:grpSpPr>
          <a:xfrm>
            <a:off x="2088517" y="2931301"/>
            <a:ext cx="8014965" cy="3431566"/>
            <a:chOff x="2072641" y="2085871"/>
            <a:chExt cx="5176107" cy="2216123"/>
          </a:xfrm>
        </p:grpSpPr>
        <p:sp>
          <p:nvSpPr>
            <p:cNvPr id="194" name="직사각형 193"/>
            <p:cNvSpPr/>
            <p:nvPr/>
          </p:nvSpPr>
          <p:spPr>
            <a:xfrm>
              <a:off x="2072641" y="2832541"/>
              <a:ext cx="5052060" cy="146945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altLang="ko-KR" sz="20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2326275" y="2835090"/>
              <a:ext cx="603662" cy="275067"/>
            </a:xfrm>
            <a:prstGeom prst="rect">
              <a:avLst/>
            </a:prstGeom>
            <a:solidFill>
              <a:srgbClr val="287180">
                <a:lumMod val="5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CXL EP </a:t>
              </a:r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3620967" y="2838068"/>
              <a:ext cx="603661" cy="272089"/>
            </a:xfrm>
            <a:prstGeom prst="rect">
              <a:avLst/>
            </a:prstGeom>
            <a:solidFill>
              <a:srgbClr val="287180">
                <a:lumMod val="5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CXL </a:t>
              </a:r>
              <a:r>
                <a:rPr lang="en-US" altLang="ko-KR" sz="1600" kern="0" dirty="0">
                  <a:solidFill>
                    <a:prstClr val="white"/>
                  </a:solidFill>
                </a:rPr>
                <a:t>E</a:t>
              </a:r>
              <a:r>
                <a:rPr lang="en-US" altLang="ko-KR" sz="1600" kern="0" dirty="0" smtClean="0">
                  <a:solidFill>
                    <a:prstClr val="white"/>
                  </a:solidFill>
                </a:rPr>
                <a:t>P </a:t>
              </a:r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935083" y="2835090"/>
              <a:ext cx="601626" cy="275068"/>
            </a:xfrm>
            <a:prstGeom prst="rect">
              <a:avLst/>
            </a:prstGeom>
            <a:solidFill>
              <a:srgbClr val="287180">
                <a:lumMod val="5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CXL </a:t>
              </a:r>
              <a:r>
                <a:rPr lang="en-US" altLang="ko-KR" sz="1600" kern="0" dirty="0">
                  <a:solidFill>
                    <a:prstClr val="white"/>
                  </a:solidFill>
                </a:rPr>
                <a:t>E</a:t>
              </a:r>
              <a:r>
                <a:rPr lang="en-US" altLang="ko-KR" sz="1600" kern="0" dirty="0" smtClean="0">
                  <a:solidFill>
                    <a:prstClr val="white"/>
                  </a:solidFill>
                </a:rPr>
                <a:t>P </a:t>
              </a:r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267253" y="2832540"/>
              <a:ext cx="613900" cy="277617"/>
            </a:xfrm>
            <a:prstGeom prst="rect">
              <a:avLst/>
            </a:prstGeom>
            <a:solidFill>
              <a:srgbClr val="287180">
                <a:lumMod val="5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CXL </a:t>
              </a:r>
              <a:r>
                <a:rPr lang="en-US" altLang="ko-KR" sz="1600" kern="0" dirty="0">
                  <a:solidFill>
                    <a:prstClr val="white"/>
                  </a:solidFill>
                </a:rPr>
                <a:t>E</a:t>
              </a:r>
              <a:r>
                <a:rPr lang="en-US" altLang="ko-KR" sz="1600" kern="0" dirty="0" smtClean="0">
                  <a:solidFill>
                    <a:prstClr val="white"/>
                  </a:solidFill>
                </a:rPr>
                <a:t>P </a:t>
              </a: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2276335" y="2101050"/>
              <a:ext cx="693695" cy="47756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6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6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2326275" y="2333186"/>
              <a:ext cx="603662" cy="243646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201" name="직사각형 200"/>
            <p:cNvSpPr/>
            <p:nvPr/>
          </p:nvSpPr>
          <p:spPr>
            <a:xfrm>
              <a:off x="2476695" y="3593784"/>
              <a:ext cx="827576" cy="529259"/>
            </a:xfrm>
            <a:prstGeom prst="rect">
              <a:avLst/>
            </a:prstGeom>
            <a:solidFill>
              <a:srgbClr val="008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Pooled Memory</a:t>
              </a:r>
            </a:p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Manager</a:t>
              </a:r>
            </a:p>
          </p:txBody>
        </p:sp>
        <p:sp>
          <p:nvSpPr>
            <p:cNvPr id="202" name="직사각형 201"/>
            <p:cNvSpPr/>
            <p:nvPr/>
          </p:nvSpPr>
          <p:spPr>
            <a:xfrm>
              <a:off x="3571026" y="2104898"/>
              <a:ext cx="693695" cy="47756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6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6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03" name="직사각형 202"/>
            <p:cNvSpPr/>
            <p:nvPr/>
          </p:nvSpPr>
          <p:spPr>
            <a:xfrm>
              <a:off x="3620966" y="2328721"/>
              <a:ext cx="603662" cy="243646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4885142" y="2112734"/>
              <a:ext cx="693695" cy="47756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6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6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4935082" y="2336557"/>
              <a:ext cx="603662" cy="243646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6227550" y="2108269"/>
              <a:ext cx="693695" cy="47756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6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6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6277490" y="2332092"/>
              <a:ext cx="603662" cy="243646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6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cxnSp>
          <p:nvCxnSpPr>
            <p:cNvPr id="208" name="직선 화살표 연결선 207"/>
            <p:cNvCxnSpPr/>
            <p:nvPr/>
          </p:nvCxnSpPr>
          <p:spPr>
            <a:xfrm>
              <a:off x="2610628" y="2578615"/>
              <a:ext cx="0" cy="25978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09" name="직선 화살표 연결선 208"/>
            <p:cNvCxnSpPr/>
            <p:nvPr/>
          </p:nvCxnSpPr>
          <p:spPr>
            <a:xfrm>
              <a:off x="3917480" y="2578615"/>
              <a:ext cx="0" cy="25978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10" name="직선 화살표 연결선 209"/>
            <p:cNvCxnSpPr/>
            <p:nvPr/>
          </p:nvCxnSpPr>
          <p:spPr>
            <a:xfrm>
              <a:off x="5243722" y="2578615"/>
              <a:ext cx="0" cy="25978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11" name="직선 화살표 연결선 210"/>
            <p:cNvCxnSpPr/>
            <p:nvPr/>
          </p:nvCxnSpPr>
          <p:spPr>
            <a:xfrm>
              <a:off x="6573322" y="2578615"/>
              <a:ext cx="0" cy="25978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2272979" y="2085871"/>
              <a:ext cx="697051" cy="21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#1</a:t>
              </a:r>
              <a:endParaRPr lang="ko-KR" altLang="en-US" sz="1600" b="1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571257" y="2087773"/>
              <a:ext cx="697051" cy="21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#2</a:t>
              </a:r>
              <a:endParaRPr lang="ko-KR" altLang="en-US" sz="1600" b="1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888727" y="2097939"/>
              <a:ext cx="697051" cy="21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#3</a:t>
              </a:r>
              <a:endParaRPr lang="ko-KR" altLang="en-US" sz="1600" b="1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232070" y="2101050"/>
              <a:ext cx="697051" cy="21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#4</a:t>
              </a:r>
              <a:endParaRPr lang="ko-KR" altLang="en-US" sz="1600" b="1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546241" y="3593784"/>
              <a:ext cx="3285608" cy="52925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3835996" y="3680420"/>
              <a:ext cx="1217645" cy="35051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Shared Object</a:t>
              </a:r>
              <a:endPara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cxnSp>
          <p:nvCxnSpPr>
            <p:cNvPr id="218" name="직선 연결선 217"/>
            <p:cNvCxnSpPr/>
            <p:nvPr/>
          </p:nvCxnSpPr>
          <p:spPr>
            <a:xfrm>
              <a:off x="2326275" y="3337261"/>
              <a:ext cx="4554877" cy="0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9" name="직선 화살표 연결선 218"/>
            <p:cNvCxnSpPr/>
            <p:nvPr/>
          </p:nvCxnSpPr>
          <p:spPr>
            <a:xfrm>
              <a:off x="3917480" y="3094918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20" name="직선 화살표 연결선 219"/>
            <p:cNvCxnSpPr/>
            <p:nvPr/>
          </p:nvCxnSpPr>
          <p:spPr>
            <a:xfrm>
              <a:off x="2610628" y="3094918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21" name="직선 화살표 연결선 220"/>
            <p:cNvCxnSpPr/>
            <p:nvPr/>
          </p:nvCxnSpPr>
          <p:spPr>
            <a:xfrm>
              <a:off x="2890483" y="3360200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22" name="직선 화살표 연결선 221"/>
            <p:cNvCxnSpPr/>
            <p:nvPr/>
          </p:nvCxnSpPr>
          <p:spPr>
            <a:xfrm>
              <a:off x="5189045" y="3359061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23" name="직선 화살표 연결선 222"/>
            <p:cNvCxnSpPr/>
            <p:nvPr/>
          </p:nvCxnSpPr>
          <p:spPr>
            <a:xfrm>
              <a:off x="5243722" y="3094918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24" name="직선 화살표 연결선 223"/>
            <p:cNvCxnSpPr/>
            <p:nvPr/>
          </p:nvCxnSpPr>
          <p:spPr>
            <a:xfrm>
              <a:off x="6573322" y="3094918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25" name="자유형 224"/>
            <p:cNvSpPr/>
            <p:nvPr/>
          </p:nvSpPr>
          <p:spPr>
            <a:xfrm>
              <a:off x="2773680" y="2596625"/>
              <a:ext cx="1127760" cy="1082040"/>
            </a:xfrm>
            <a:custGeom>
              <a:avLst/>
              <a:gdLst>
                <a:gd name="connsiteX0" fmla="*/ 0 w 1127760"/>
                <a:gd name="connsiteY0" fmla="*/ 0 h 1082040"/>
                <a:gd name="connsiteX1" fmla="*/ 83820 w 1127760"/>
                <a:gd name="connsiteY1" fmla="*/ 403860 h 1082040"/>
                <a:gd name="connsiteX2" fmla="*/ 487680 w 1127760"/>
                <a:gd name="connsiteY2" fmla="*/ 662940 h 1082040"/>
                <a:gd name="connsiteX3" fmla="*/ 937260 w 1127760"/>
                <a:gd name="connsiteY3" fmla="*/ 853440 h 1082040"/>
                <a:gd name="connsiteX4" fmla="*/ 1127760 w 1127760"/>
                <a:gd name="connsiteY4" fmla="*/ 1082040 h 108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" h="1082040">
                  <a:moveTo>
                    <a:pt x="0" y="0"/>
                  </a:moveTo>
                  <a:cubicBezTo>
                    <a:pt x="1270" y="146685"/>
                    <a:pt x="2540" y="293370"/>
                    <a:pt x="83820" y="403860"/>
                  </a:cubicBezTo>
                  <a:cubicBezTo>
                    <a:pt x="165100" y="514350"/>
                    <a:pt x="345440" y="588010"/>
                    <a:pt x="487680" y="662940"/>
                  </a:cubicBezTo>
                  <a:cubicBezTo>
                    <a:pt x="629920" y="737870"/>
                    <a:pt x="830580" y="783590"/>
                    <a:pt x="937260" y="853440"/>
                  </a:cubicBezTo>
                  <a:cubicBezTo>
                    <a:pt x="1043940" y="923290"/>
                    <a:pt x="1085850" y="1002665"/>
                    <a:pt x="1127760" y="1082040"/>
                  </a:cubicBezTo>
                </a:path>
              </a:pathLst>
            </a:custGeom>
            <a:noFill/>
            <a:ln w="127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09104" y="2581249"/>
              <a:ext cx="712941" cy="21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</a:rPr>
                <a:t>Data Write</a:t>
              </a:r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7" name="자유형 226"/>
            <p:cNvSpPr/>
            <p:nvPr/>
          </p:nvSpPr>
          <p:spPr>
            <a:xfrm>
              <a:off x="4067360" y="2604245"/>
              <a:ext cx="77920" cy="1074420"/>
            </a:xfrm>
            <a:custGeom>
              <a:avLst/>
              <a:gdLst>
                <a:gd name="connsiteX0" fmla="*/ 77920 w 77920"/>
                <a:gd name="connsiteY0" fmla="*/ 1074420 h 1074420"/>
                <a:gd name="connsiteX1" fmla="*/ 1720 w 77920"/>
                <a:gd name="connsiteY1" fmla="*/ 556260 h 1074420"/>
                <a:gd name="connsiteX2" fmla="*/ 32200 w 77920"/>
                <a:gd name="connsiteY2" fmla="*/ 0 h 10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20" h="1074420">
                  <a:moveTo>
                    <a:pt x="77920" y="1074420"/>
                  </a:moveTo>
                  <a:cubicBezTo>
                    <a:pt x="43630" y="904875"/>
                    <a:pt x="9340" y="735330"/>
                    <a:pt x="1720" y="556260"/>
                  </a:cubicBezTo>
                  <a:cubicBezTo>
                    <a:pt x="-5900" y="377190"/>
                    <a:pt x="13150" y="188595"/>
                    <a:pt x="32200" y="0"/>
                  </a:cubicBezTo>
                </a:path>
              </a:pathLst>
            </a:custGeom>
            <a:noFill/>
            <a:ln w="1270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111807" y="2574001"/>
              <a:ext cx="682091" cy="21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Data Read</a:t>
              </a:r>
              <a:endParaRPr lang="ko-KR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29" name="자유형 228"/>
            <p:cNvSpPr/>
            <p:nvPr/>
          </p:nvSpPr>
          <p:spPr>
            <a:xfrm>
              <a:off x="4541520" y="2604245"/>
              <a:ext cx="611895" cy="1074420"/>
            </a:xfrm>
            <a:custGeom>
              <a:avLst/>
              <a:gdLst>
                <a:gd name="connsiteX0" fmla="*/ 0 w 611895"/>
                <a:gd name="connsiteY0" fmla="*/ 1051560 h 1051560"/>
                <a:gd name="connsiteX1" fmla="*/ 236220 w 611895"/>
                <a:gd name="connsiteY1" fmla="*/ 861060 h 1051560"/>
                <a:gd name="connsiteX2" fmla="*/ 556260 w 611895"/>
                <a:gd name="connsiteY2" fmla="*/ 541020 h 1051560"/>
                <a:gd name="connsiteX3" fmla="*/ 609600 w 611895"/>
                <a:gd name="connsiteY3" fmla="*/ 0 h 10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895" h="1051560">
                  <a:moveTo>
                    <a:pt x="0" y="1051560"/>
                  </a:moveTo>
                  <a:cubicBezTo>
                    <a:pt x="71755" y="998855"/>
                    <a:pt x="143510" y="946150"/>
                    <a:pt x="236220" y="861060"/>
                  </a:cubicBezTo>
                  <a:cubicBezTo>
                    <a:pt x="328930" y="775970"/>
                    <a:pt x="494030" y="684530"/>
                    <a:pt x="556260" y="541020"/>
                  </a:cubicBezTo>
                  <a:cubicBezTo>
                    <a:pt x="618490" y="397510"/>
                    <a:pt x="614045" y="198755"/>
                    <a:pt x="609600" y="0"/>
                  </a:cubicBezTo>
                </a:path>
              </a:pathLst>
            </a:custGeom>
            <a:noFill/>
            <a:ln w="1270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225927" y="2574001"/>
              <a:ext cx="682091" cy="21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Data Read</a:t>
              </a:r>
              <a:endParaRPr lang="ko-KR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31" name="자유형 230"/>
            <p:cNvSpPr/>
            <p:nvPr/>
          </p:nvSpPr>
          <p:spPr>
            <a:xfrm>
              <a:off x="4869180" y="2604245"/>
              <a:ext cx="1615440" cy="1066800"/>
            </a:xfrm>
            <a:custGeom>
              <a:avLst/>
              <a:gdLst>
                <a:gd name="connsiteX0" fmla="*/ 0 w 1615440"/>
                <a:gd name="connsiteY0" fmla="*/ 1066800 h 1066800"/>
                <a:gd name="connsiteX1" fmla="*/ 426720 w 1615440"/>
                <a:gd name="connsiteY1" fmla="*/ 800100 h 1066800"/>
                <a:gd name="connsiteX2" fmla="*/ 1287780 w 1615440"/>
                <a:gd name="connsiteY2" fmla="*/ 670560 h 1066800"/>
                <a:gd name="connsiteX3" fmla="*/ 1615440 w 1615440"/>
                <a:gd name="connsiteY3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440" h="1066800">
                  <a:moveTo>
                    <a:pt x="0" y="1066800"/>
                  </a:moveTo>
                  <a:cubicBezTo>
                    <a:pt x="106045" y="966470"/>
                    <a:pt x="212090" y="866140"/>
                    <a:pt x="426720" y="800100"/>
                  </a:cubicBezTo>
                  <a:cubicBezTo>
                    <a:pt x="641350" y="734060"/>
                    <a:pt x="1089660" y="803910"/>
                    <a:pt x="1287780" y="670560"/>
                  </a:cubicBezTo>
                  <a:cubicBezTo>
                    <a:pt x="1485900" y="537210"/>
                    <a:pt x="1550670" y="268605"/>
                    <a:pt x="1615440" y="0"/>
                  </a:cubicBezTo>
                </a:path>
              </a:pathLst>
            </a:custGeom>
            <a:noFill/>
            <a:ln w="1270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566657" y="2581249"/>
              <a:ext cx="682091" cy="21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Data Read</a:t>
              </a:r>
              <a:endParaRPr lang="ko-KR" altLang="en-US" sz="16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6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Use </a:t>
            </a:r>
            <a:r>
              <a:rPr lang="en-US" altLang="ko-KR" dirty="0" smtClean="0"/>
              <a:t>Case2: </a:t>
            </a:r>
            <a:r>
              <a:rPr lang="en-US" altLang="ko-KR" dirty="0"/>
              <a:t>Memory </a:t>
            </a:r>
            <a:r>
              <a:rPr lang="en-US" altLang="ko-KR" dirty="0" smtClean="0"/>
              <a:t>Sharing -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73429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altLang="ko-KR" dirty="0">
                <a:solidFill>
                  <a:sysClr val="windowText" lastClr="000000"/>
                </a:solidFill>
              </a:rPr>
              <a:t>Reduce execution time by eliminating network based data transfer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overhead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6" name="차트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934330"/>
              </p:ext>
            </p:extLst>
          </p:nvPr>
        </p:nvGraphicFramePr>
        <p:xfrm>
          <a:off x="544455" y="2158467"/>
          <a:ext cx="5313420" cy="325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9" name="차트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993324"/>
              </p:ext>
            </p:extLst>
          </p:nvPr>
        </p:nvGraphicFramePr>
        <p:xfrm>
          <a:off x="6486525" y="2158467"/>
          <a:ext cx="5200650" cy="325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5" name="직사각형 104"/>
          <p:cNvSpPr/>
          <p:nvPr/>
        </p:nvSpPr>
        <p:spPr>
          <a:xfrm>
            <a:off x="1262750" y="5454206"/>
            <a:ext cx="447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[ Execution Time of </a:t>
            </a:r>
            <a:r>
              <a:rPr lang="en-US" altLang="ko-KR" dirty="0" smtClean="0">
                <a:solidFill>
                  <a:schemeClr val="bg1"/>
                </a:solidFill>
              </a:rPr>
              <a:t>Ray</a:t>
            </a:r>
            <a:r>
              <a:rPr lang="en-US" altLang="ko-KR" baseline="30000" dirty="0" smtClean="0">
                <a:solidFill>
                  <a:schemeClr val="bg1"/>
                </a:solidFill>
              </a:rPr>
              <a:t>1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Shuffle </a:t>
            </a:r>
            <a:r>
              <a:rPr lang="en-US" altLang="ko-KR" dirty="0" smtClean="0">
                <a:solidFill>
                  <a:schemeClr val="bg1"/>
                </a:solidFill>
              </a:rPr>
              <a:t>Benchmark</a:t>
            </a:r>
            <a:r>
              <a:rPr lang="en-US" altLang="ko-KR" baseline="30000" dirty="0" smtClean="0">
                <a:solidFill>
                  <a:schemeClr val="bg1"/>
                </a:solidFill>
              </a:rPr>
              <a:t>2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7374673" y="5454206"/>
            <a:ext cx="3798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[ Execution Time of Spark Benchmark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6353176" y="6353297"/>
            <a:ext cx="4314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en-US" altLang="ko-KR" sz="1000" dirty="0" smtClean="0">
                <a:solidFill>
                  <a:sysClr val="windowText" lastClr="000000"/>
                </a:solidFill>
                <a:ea typeface="Source Sans Pro" panose="020B0503030403020204" pitchFamily="34" charset="0"/>
              </a:rPr>
              <a:t>Ray </a:t>
            </a:r>
            <a:r>
              <a:rPr lang="en-US" altLang="ko-KR" sz="1000" dirty="0">
                <a:solidFill>
                  <a:sysClr val="windowText" lastClr="000000"/>
                </a:solidFill>
                <a:ea typeface="Source Sans Pro" panose="020B0503030403020204" pitchFamily="34" charset="0"/>
              </a:rPr>
              <a:t>is </a:t>
            </a:r>
            <a:r>
              <a:rPr lang="en-US" altLang="ko-KR" sz="1000" dirty="0" smtClean="0">
                <a:solidFill>
                  <a:sysClr val="windowText" lastClr="000000"/>
                </a:solidFill>
                <a:ea typeface="Source Sans Pro" panose="020B0503030403020204" pitchFamily="34" charset="0"/>
              </a:rPr>
              <a:t>an </a:t>
            </a:r>
            <a:r>
              <a:rPr lang="en-US" altLang="ko-KR" sz="1000" dirty="0">
                <a:solidFill>
                  <a:sysClr val="windowText" lastClr="000000"/>
                </a:solidFill>
                <a:ea typeface="Source Sans Pro" panose="020B0503030403020204" pitchFamily="34" charset="0"/>
              </a:rPr>
              <a:t>open source based distributed computing framework for </a:t>
            </a:r>
            <a:r>
              <a:rPr lang="en-US" altLang="ko-KR" sz="1000" dirty="0" smtClean="0">
                <a:solidFill>
                  <a:sysClr val="windowText" lastClr="000000"/>
                </a:solidFill>
                <a:ea typeface="Source Sans Pro" panose="020B0503030403020204" pitchFamily="34" charset="0"/>
              </a:rPr>
              <a:t>AI/ML</a:t>
            </a:r>
          </a:p>
          <a:p>
            <a:pPr marL="228600" indent="-228600">
              <a:buAutoNum type="arabicParenR"/>
            </a:pPr>
            <a:r>
              <a:rPr lang="en-US" altLang="ko-KR" sz="1000" dirty="0" smtClean="0">
                <a:solidFill>
                  <a:sysClr val="windowText" lastClr="000000"/>
                </a:solidFill>
                <a:ea typeface="Source Sans Pro" panose="020B0503030403020204" pitchFamily="34" charset="0"/>
              </a:rPr>
              <a:t>Collaboration with</a:t>
            </a:r>
            <a:endParaRPr lang="en-US" altLang="ko-KR" sz="1000" dirty="0">
              <a:solidFill>
                <a:sysClr val="windowText" lastClr="000000"/>
              </a:solidFill>
              <a:ea typeface="Source Sans Pro" panose="020B0503030403020204" pitchFamily="34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043541" y="2836434"/>
            <a:ext cx="2757059" cy="0"/>
          </a:xfrm>
          <a:prstGeom prst="straightConnector1">
            <a:avLst/>
          </a:prstGeom>
          <a:ln w="158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6009" y="2585299"/>
            <a:ext cx="1547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5.9x improvement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9667875" y="2922159"/>
            <a:ext cx="1419226" cy="0"/>
          </a:xfrm>
          <a:prstGeom prst="straightConnector1">
            <a:avLst/>
          </a:prstGeom>
          <a:ln w="158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31184" y="2642449"/>
            <a:ext cx="1547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1.8x improvement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Homepage - MemVe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79" y="6568736"/>
            <a:ext cx="1065641" cy="2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HW-assisted Features of Niagara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1336057"/>
          </a:xfrm>
        </p:spPr>
        <p:txBody>
          <a:bodyPr anchor="t">
            <a:noAutofit/>
          </a:bodyPr>
          <a:lstStyle/>
          <a:p>
            <a:r>
              <a:rPr lang="en-US" altLang="ko-KR" dirty="0"/>
              <a:t>Niagara</a:t>
            </a:r>
            <a:r>
              <a:rPr lang="ko-KR" altLang="en-US" dirty="0"/>
              <a:t> </a:t>
            </a:r>
            <a:r>
              <a:rPr lang="en-US" altLang="ko-KR" dirty="0"/>
              <a:t>supports HW-assisted features to CXL disaggregated memory efficiency</a:t>
            </a:r>
          </a:p>
          <a:p>
            <a:pPr lvl="1">
              <a:defRPr/>
            </a:pPr>
            <a:r>
              <a:rPr lang="en-US" altLang="ko-KR" dirty="0">
                <a:solidFill>
                  <a:sysClr val="windowText" lastClr="000000"/>
                </a:solidFill>
              </a:rPr>
              <a:t>Block Data Management : </a:t>
            </a:r>
            <a:r>
              <a:rPr lang="en-US" altLang="ko-KR" dirty="0"/>
              <a:t>Copy or move the data within CXL pooled memory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en-US" altLang="ko-KR" dirty="0">
                <a:solidFill>
                  <a:sysClr val="windowText" lastClr="000000"/>
                </a:solidFill>
              </a:rPr>
              <a:t>Snapshot : </a:t>
            </a:r>
            <a:r>
              <a:rPr lang="en-US" altLang="ko-KR" dirty="0"/>
              <a:t>Save and restore the data in CXL Pooled Memory</a:t>
            </a:r>
            <a:r>
              <a:rPr lang="en-US" altLang="ko-KR" dirty="0">
                <a:solidFill>
                  <a:sysClr val="windowText" lastClr="000000"/>
                </a:solidFill>
                <a:ea typeface="맑은 고딕"/>
              </a:rPr>
              <a:t> to/from storage device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en-US" altLang="ko-KR" dirty="0">
                <a:solidFill>
                  <a:sysClr val="windowText" lastClr="000000"/>
                </a:solidFill>
              </a:rPr>
              <a:t>Memory Failure Prediction : </a:t>
            </a:r>
            <a:r>
              <a:rPr lang="en-US" altLang="ko-KR" dirty="0">
                <a:solidFill>
                  <a:sysClr val="windowText" lastClr="000000"/>
                </a:solidFill>
                <a:ea typeface="맑은 고딕"/>
              </a:rPr>
              <a:t>Predict memory Uncorrectable Errors(UEs) by analyzing memory failure patterns</a:t>
            </a:r>
            <a:r>
              <a:rPr lang="en-US" altLang="ko-KR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90" name="그룹 189"/>
          <p:cNvGrpSpPr/>
          <p:nvPr/>
        </p:nvGrpSpPr>
        <p:grpSpPr>
          <a:xfrm>
            <a:off x="474462" y="3260859"/>
            <a:ext cx="11241806" cy="2533006"/>
            <a:chOff x="1666859" y="3525070"/>
            <a:chExt cx="8742711" cy="1969908"/>
          </a:xfrm>
        </p:grpSpPr>
        <p:sp>
          <p:nvSpPr>
            <p:cNvPr id="103" name="원통 102"/>
            <p:cNvSpPr/>
            <p:nvPr/>
          </p:nvSpPr>
          <p:spPr>
            <a:xfrm>
              <a:off x="6820934" y="4575267"/>
              <a:ext cx="636737" cy="745194"/>
            </a:xfrm>
            <a:prstGeom prst="can">
              <a:avLst/>
            </a:prstGeom>
            <a:solidFill>
              <a:srgbClr val="00206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1666859" y="4167419"/>
              <a:ext cx="2664441" cy="127813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altLang="ko-KR" sz="1100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108" name="직선 연결선 107"/>
            <p:cNvCxnSpPr/>
            <p:nvPr/>
          </p:nvCxnSpPr>
          <p:spPr>
            <a:xfrm>
              <a:off x="1733425" y="4603402"/>
              <a:ext cx="2527931" cy="0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09" name="직사각형 108"/>
            <p:cNvSpPr/>
            <p:nvPr/>
          </p:nvSpPr>
          <p:spPr>
            <a:xfrm>
              <a:off x="2030931" y="3543598"/>
              <a:ext cx="693695" cy="40771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2080871" y="3754408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764529" y="4849805"/>
              <a:ext cx="600118" cy="526284"/>
            </a:xfrm>
            <a:prstGeom prst="rect">
              <a:avLst/>
            </a:prstGeom>
            <a:solidFill>
              <a:srgbClr val="008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Pooled Memory</a:t>
              </a:r>
            </a:p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Manager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3305424" y="3547446"/>
              <a:ext cx="693695" cy="40771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3355364" y="3750636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027575" y="3525070"/>
              <a:ext cx="697051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#1</a:t>
              </a:r>
              <a:endParaRPr lang="ko-KR" altLang="en-US" sz="110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305655" y="3526972"/>
              <a:ext cx="697051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#N</a:t>
              </a:r>
              <a:endParaRPr lang="ko-KR" altLang="en-US" sz="110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2072558" y="4170365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EP</a:t>
              </a:r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3352012" y="4169483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EP</a:t>
              </a:r>
            </a:p>
          </p:txBody>
        </p:sp>
        <p:cxnSp>
          <p:nvCxnSpPr>
            <p:cNvPr id="118" name="직선 화살표 연결선 117"/>
            <p:cNvCxnSpPr/>
            <p:nvPr/>
          </p:nvCxnSpPr>
          <p:spPr>
            <a:xfrm>
              <a:off x="3643958" y="3946845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9" name="직선 화살표 연결선 118"/>
            <p:cNvCxnSpPr/>
            <p:nvPr/>
          </p:nvCxnSpPr>
          <p:spPr>
            <a:xfrm>
              <a:off x="2367787" y="3941213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0" name="직선 화살표 연결선 119"/>
            <p:cNvCxnSpPr/>
            <p:nvPr/>
          </p:nvCxnSpPr>
          <p:spPr>
            <a:xfrm>
              <a:off x="3647253" y="4348164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1" name="직선 화살표 연결선 120"/>
            <p:cNvCxnSpPr/>
            <p:nvPr/>
          </p:nvCxnSpPr>
          <p:spPr>
            <a:xfrm>
              <a:off x="2362769" y="4359158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122" name="그룹 121"/>
            <p:cNvGrpSpPr/>
            <p:nvPr/>
          </p:nvGrpSpPr>
          <p:grpSpPr>
            <a:xfrm>
              <a:off x="2859780" y="3727776"/>
              <a:ext cx="310259" cy="45719"/>
              <a:chOff x="8305800" y="3626644"/>
              <a:chExt cx="440949" cy="61436"/>
            </a:xfrm>
          </p:grpSpPr>
          <p:sp>
            <p:nvSpPr>
              <p:cNvPr id="123" name="타원 122"/>
              <p:cNvSpPr/>
              <p:nvPr/>
            </p:nvSpPr>
            <p:spPr>
              <a:xfrm>
                <a:off x="8305800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4" name="타원 123"/>
              <p:cNvSpPr/>
              <p:nvPr/>
            </p:nvSpPr>
            <p:spPr>
              <a:xfrm>
                <a:off x="8491684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5" name="타원 124"/>
              <p:cNvSpPr/>
              <p:nvPr/>
            </p:nvSpPr>
            <p:spPr>
              <a:xfrm>
                <a:off x="8680074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126" name="직선 화살표 연결선 125"/>
            <p:cNvCxnSpPr/>
            <p:nvPr/>
          </p:nvCxnSpPr>
          <p:spPr>
            <a:xfrm>
              <a:off x="2064551" y="4616796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27" name="직사각형 126"/>
            <p:cNvSpPr/>
            <p:nvPr/>
          </p:nvSpPr>
          <p:spPr>
            <a:xfrm>
              <a:off x="2469561" y="4853344"/>
              <a:ext cx="1759257" cy="411364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435940" y="5249728"/>
              <a:ext cx="1859035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CXL Disaggregated Memory</a:t>
              </a:r>
              <a:endParaRPr lang="ko-KR" altLang="en-US" sz="105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2524602" y="4915431"/>
              <a:ext cx="499589" cy="296087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3685891" y="4912319"/>
              <a:ext cx="484625" cy="299199"/>
            </a:xfrm>
            <a:prstGeom prst="rect">
              <a:avLst/>
            </a:prstGeom>
            <a:pattFill prst="ltUpDiag">
              <a:fgClr>
                <a:srgbClr val="E7E6E6">
                  <a:lumMod val="75000"/>
                </a:srgbClr>
              </a:fgClr>
              <a:bgClr>
                <a:srgbClr val="FFFFFF"/>
              </a:bgClr>
            </a:pattFill>
            <a:ln w="6350" cap="flat" cmpd="sng" algn="ctr">
              <a:solidFill>
                <a:srgbClr val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31" name="직선 화살표 연결선 130"/>
            <p:cNvCxnSpPr/>
            <p:nvPr/>
          </p:nvCxnSpPr>
          <p:spPr>
            <a:xfrm>
              <a:off x="3339275" y="4626241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32" name="직선 화살표 연결선 131"/>
            <p:cNvCxnSpPr>
              <a:stCxn id="129" idx="3"/>
              <a:endCxn id="130" idx="1"/>
            </p:cNvCxnSpPr>
            <p:nvPr/>
          </p:nvCxnSpPr>
          <p:spPr>
            <a:xfrm flipV="1">
              <a:off x="3024191" y="5061919"/>
              <a:ext cx="661700" cy="1556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2997153" y="4845971"/>
              <a:ext cx="697051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FF0000"/>
                  </a:solidFill>
                  <a:ea typeface="Source Sans Pro" panose="020B0503030403020204" pitchFamily="34" charset="0"/>
                </a:rPr>
                <a:t>Copy/Move</a:t>
              </a:r>
              <a:endParaRPr lang="ko-KR" altLang="en-US" sz="1100" dirty="0">
                <a:solidFill>
                  <a:srgbClr val="FF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4689102" y="4167419"/>
              <a:ext cx="1993725" cy="127813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altLang="ko-KR" sz="1100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135" name="직선 연결선 134"/>
            <p:cNvCxnSpPr/>
            <p:nvPr/>
          </p:nvCxnSpPr>
          <p:spPr>
            <a:xfrm>
              <a:off x="4755668" y="4603402"/>
              <a:ext cx="1847383" cy="0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36" name="직사각형 135"/>
            <p:cNvSpPr/>
            <p:nvPr/>
          </p:nvSpPr>
          <p:spPr>
            <a:xfrm>
              <a:off x="4766892" y="3543598"/>
              <a:ext cx="693695" cy="40771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4816832" y="3754408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5905769" y="3547446"/>
              <a:ext cx="693695" cy="40771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5955709" y="3750636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763536" y="3525070"/>
              <a:ext cx="697051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#1</a:t>
              </a:r>
              <a:endParaRPr lang="ko-KR" altLang="en-US" sz="110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906000" y="3526972"/>
              <a:ext cx="697051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#N</a:t>
              </a:r>
              <a:endParaRPr lang="ko-KR" altLang="en-US" sz="110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4808519" y="4170365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EP</a:t>
              </a: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5952357" y="4169483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EP</a:t>
              </a:r>
            </a:p>
          </p:txBody>
        </p:sp>
        <p:cxnSp>
          <p:nvCxnSpPr>
            <p:cNvPr id="144" name="직선 화살표 연결선 143"/>
            <p:cNvCxnSpPr/>
            <p:nvPr/>
          </p:nvCxnSpPr>
          <p:spPr>
            <a:xfrm>
              <a:off x="6244303" y="3946845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45" name="직선 화살표 연결선 144"/>
            <p:cNvCxnSpPr/>
            <p:nvPr/>
          </p:nvCxnSpPr>
          <p:spPr>
            <a:xfrm>
              <a:off x="5103748" y="3941213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46" name="직선 화살표 연결선 145"/>
            <p:cNvCxnSpPr/>
            <p:nvPr/>
          </p:nvCxnSpPr>
          <p:spPr>
            <a:xfrm>
              <a:off x="6247598" y="4348164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47" name="직선 화살표 연결선 146"/>
            <p:cNvCxnSpPr/>
            <p:nvPr/>
          </p:nvCxnSpPr>
          <p:spPr>
            <a:xfrm>
              <a:off x="5098730" y="4359158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148" name="그룹 147"/>
            <p:cNvGrpSpPr/>
            <p:nvPr/>
          </p:nvGrpSpPr>
          <p:grpSpPr>
            <a:xfrm>
              <a:off x="5520924" y="3727776"/>
              <a:ext cx="310259" cy="45719"/>
              <a:chOff x="8305800" y="3626644"/>
              <a:chExt cx="440949" cy="61436"/>
            </a:xfrm>
          </p:grpSpPr>
          <p:sp>
            <p:nvSpPr>
              <p:cNvPr id="149" name="타원 148"/>
              <p:cNvSpPr/>
              <p:nvPr/>
            </p:nvSpPr>
            <p:spPr>
              <a:xfrm>
                <a:off x="8305800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0" name="타원 149"/>
              <p:cNvSpPr/>
              <p:nvPr/>
            </p:nvSpPr>
            <p:spPr>
              <a:xfrm>
                <a:off x="8491684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1" name="타원 150"/>
              <p:cNvSpPr/>
              <p:nvPr/>
            </p:nvSpPr>
            <p:spPr>
              <a:xfrm>
                <a:off x="8680074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152" name="직선 화살표 연결선 151"/>
            <p:cNvCxnSpPr/>
            <p:nvPr/>
          </p:nvCxnSpPr>
          <p:spPr>
            <a:xfrm>
              <a:off x="5080070" y="4616796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53" name="직사각형 152"/>
            <p:cNvSpPr/>
            <p:nvPr/>
          </p:nvSpPr>
          <p:spPr>
            <a:xfrm>
              <a:off x="5488167" y="4853344"/>
              <a:ext cx="1114883" cy="411364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108508" y="5249728"/>
              <a:ext cx="1859035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CXL Disaggregated Memory</a:t>
              </a:r>
              <a:endParaRPr lang="ko-KR" altLang="en-US" sz="105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5534474" y="4915431"/>
              <a:ext cx="499589" cy="296087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6896989" y="4912319"/>
              <a:ext cx="484625" cy="299199"/>
            </a:xfrm>
            <a:prstGeom prst="rect">
              <a:avLst/>
            </a:prstGeom>
            <a:pattFill prst="ltUpDiag">
              <a:fgClr>
                <a:srgbClr val="E7E6E6">
                  <a:lumMod val="75000"/>
                </a:srgbClr>
              </a:fgClr>
              <a:bgClr>
                <a:srgbClr val="FFFFFF"/>
              </a:bgClr>
            </a:pattFill>
            <a:ln w="6350" cap="flat" cmpd="sng" algn="ctr">
              <a:solidFill>
                <a:srgbClr val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57" name="직선 화살표 연결선 156"/>
            <p:cNvCxnSpPr/>
            <p:nvPr/>
          </p:nvCxnSpPr>
          <p:spPr>
            <a:xfrm>
              <a:off x="5997683" y="4626241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58" name="직선 화살표 연결선 157"/>
            <p:cNvCxnSpPr>
              <a:stCxn id="155" idx="3"/>
              <a:endCxn id="156" idx="1"/>
            </p:cNvCxnSpPr>
            <p:nvPr/>
          </p:nvCxnSpPr>
          <p:spPr>
            <a:xfrm flipV="1">
              <a:off x="6034063" y="5061919"/>
              <a:ext cx="862926" cy="1556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59" name="TextBox 158"/>
            <p:cNvSpPr txBox="1"/>
            <p:nvPr/>
          </p:nvSpPr>
          <p:spPr>
            <a:xfrm>
              <a:off x="6018639" y="4845971"/>
              <a:ext cx="885422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FF0000"/>
                  </a:solidFill>
                  <a:ea typeface="Source Sans Pro" panose="020B0503030403020204" pitchFamily="34" charset="0"/>
                </a:rPr>
                <a:t>Save/Restore</a:t>
              </a:r>
              <a:endParaRPr lang="ko-KR" altLang="en-US" sz="1100" dirty="0">
                <a:solidFill>
                  <a:srgbClr val="FF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732552" y="5291525"/>
              <a:ext cx="813498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Storage</a:t>
              </a:r>
              <a:endParaRPr lang="ko-KR" altLang="en-US" sz="110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7833876" y="4168559"/>
              <a:ext cx="2416909" cy="1278137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altLang="ko-KR" sz="1100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162" name="직선 연결선 161"/>
            <p:cNvCxnSpPr/>
            <p:nvPr/>
          </p:nvCxnSpPr>
          <p:spPr>
            <a:xfrm>
              <a:off x="7943070" y="4604542"/>
              <a:ext cx="2237771" cy="0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63" name="직사각형 162"/>
            <p:cNvSpPr/>
            <p:nvPr/>
          </p:nvSpPr>
          <p:spPr>
            <a:xfrm>
              <a:off x="8057899" y="3544738"/>
              <a:ext cx="693695" cy="40771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07839" y="3755548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9332392" y="3548586"/>
              <a:ext cx="693695" cy="40771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  <a:p>
              <a:pPr algn="ctr" defTabSz="914400">
                <a:defRPr/>
              </a:pPr>
              <a:endParaRPr lang="en-US" altLang="ko-KR" sz="11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9382332" y="3751776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RP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054543" y="3526210"/>
              <a:ext cx="697051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#1</a:t>
              </a:r>
              <a:endParaRPr lang="ko-KR" altLang="en-US" sz="110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332623" y="3528112"/>
              <a:ext cx="697051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Node #N</a:t>
              </a:r>
              <a:endParaRPr lang="ko-KR" altLang="en-US" sz="110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8099526" y="4171505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EP</a:t>
              </a: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9378980" y="4170623"/>
              <a:ext cx="603662" cy="194425"/>
            </a:xfrm>
            <a:prstGeom prst="rect">
              <a:avLst/>
            </a:prstGeom>
            <a:solidFill>
              <a:srgbClr val="14394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CXL EP</a:t>
              </a:r>
            </a:p>
          </p:txBody>
        </p:sp>
        <p:cxnSp>
          <p:nvCxnSpPr>
            <p:cNvPr id="171" name="직선 화살표 연결선 170"/>
            <p:cNvCxnSpPr/>
            <p:nvPr/>
          </p:nvCxnSpPr>
          <p:spPr>
            <a:xfrm>
              <a:off x="9670926" y="3947985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72" name="직선 화살표 연결선 171"/>
            <p:cNvCxnSpPr/>
            <p:nvPr/>
          </p:nvCxnSpPr>
          <p:spPr>
            <a:xfrm>
              <a:off x="8394755" y="3942353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73" name="직선 화살표 연결선 172"/>
            <p:cNvCxnSpPr/>
            <p:nvPr/>
          </p:nvCxnSpPr>
          <p:spPr>
            <a:xfrm>
              <a:off x="9674221" y="4349304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74" name="직선 화살표 연결선 173"/>
            <p:cNvCxnSpPr/>
            <p:nvPr/>
          </p:nvCxnSpPr>
          <p:spPr>
            <a:xfrm>
              <a:off x="8389737" y="4360298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175" name="그룹 174"/>
            <p:cNvGrpSpPr/>
            <p:nvPr/>
          </p:nvGrpSpPr>
          <p:grpSpPr>
            <a:xfrm>
              <a:off x="8886748" y="3728916"/>
              <a:ext cx="310259" cy="45719"/>
              <a:chOff x="8305800" y="3626644"/>
              <a:chExt cx="440949" cy="61436"/>
            </a:xfrm>
          </p:grpSpPr>
          <p:sp>
            <p:nvSpPr>
              <p:cNvPr id="176" name="타원 175"/>
              <p:cNvSpPr/>
              <p:nvPr/>
            </p:nvSpPr>
            <p:spPr>
              <a:xfrm>
                <a:off x="8305800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7" name="타원 176"/>
              <p:cNvSpPr/>
              <p:nvPr/>
            </p:nvSpPr>
            <p:spPr>
              <a:xfrm>
                <a:off x="8491684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8" name="타원 177"/>
              <p:cNvSpPr/>
              <p:nvPr/>
            </p:nvSpPr>
            <p:spPr>
              <a:xfrm>
                <a:off x="8680074" y="3626644"/>
                <a:ext cx="66675" cy="61436"/>
              </a:xfrm>
              <a:prstGeom prst="ellipse">
                <a:avLst/>
              </a:prstGeom>
              <a:solidFill>
                <a:srgbClr val="000000"/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179" name="직선 화살표 연결선 178"/>
            <p:cNvCxnSpPr/>
            <p:nvPr/>
          </p:nvCxnSpPr>
          <p:spPr>
            <a:xfrm>
              <a:off x="8256540" y="4617936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80" name="직사각형 179"/>
            <p:cNvSpPr/>
            <p:nvPr/>
          </p:nvSpPr>
          <p:spPr>
            <a:xfrm>
              <a:off x="8779265" y="4854484"/>
              <a:ext cx="1401576" cy="411364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8550535" y="5250868"/>
              <a:ext cx="1859035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rgbClr val="000000"/>
                  </a:solidFill>
                  <a:ea typeface="Source Sans Pro" panose="020B0503030403020204" pitchFamily="34" charset="0"/>
                </a:rPr>
                <a:t>CXL Disaggregated Memory</a:t>
              </a:r>
              <a:endParaRPr lang="ko-KR" altLang="en-US" sz="1050" dirty="0">
                <a:solidFill>
                  <a:srgbClr val="00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9209192" y="4916571"/>
              <a:ext cx="193079" cy="29608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altLang="ko-KR" sz="1100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183" name="직선 화살표 연결선 182"/>
            <p:cNvCxnSpPr/>
            <p:nvPr/>
          </p:nvCxnSpPr>
          <p:spPr>
            <a:xfrm>
              <a:off x="9225140" y="4627381"/>
              <a:ext cx="0" cy="22710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84" name="TextBox 183"/>
            <p:cNvSpPr txBox="1"/>
            <p:nvPr/>
          </p:nvSpPr>
          <p:spPr>
            <a:xfrm>
              <a:off x="8411628" y="4615743"/>
              <a:ext cx="863390" cy="2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FF0000"/>
                  </a:solidFill>
                  <a:ea typeface="Source Sans Pro" panose="020B0503030403020204" pitchFamily="34" charset="0"/>
                </a:rPr>
                <a:t>UE prediction</a:t>
              </a:r>
              <a:endParaRPr lang="ko-KR" altLang="en-US" sz="1100" dirty="0">
                <a:solidFill>
                  <a:srgbClr val="FF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85" name="자유형 184"/>
            <p:cNvSpPr/>
            <p:nvPr/>
          </p:nvSpPr>
          <p:spPr>
            <a:xfrm>
              <a:off x="8550535" y="4826952"/>
              <a:ext cx="648580" cy="171840"/>
            </a:xfrm>
            <a:custGeom>
              <a:avLst/>
              <a:gdLst>
                <a:gd name="connsiteX0" fmla="*/ 706582 w 706582"/>
                <a:gd name="connsiteY0" fmla="*/ 171840 h 171840"/>
                <a:gd name="connsiteX1" fmla="*/ 448888 w 706582"/>
                <a:gd name="connsiteY1" fmla="*/ 5586 h 171840"/>
                <a:gd name="connsiteX2" fmla="*/ 0 w 706582"/>
                <a:gd name="connsiteY2" fmla="*/ 55462 h 17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6582" h="171840">
                  <a:moveTo>
                    <a:pt x="706582" y="171840"/>
                  </a:moveTo>
                  <a:cubicBezTo>
                    <a:pt x="636617" y="98411"/>
                    <a:pt x="566652" y="24982"/>
                    <a:pt x="448888" y="5586"/>
                  </a:cubicBezTo>
                  <a:cubicBezTo>
                    <a:pt x="331124" y="-13810"/>
                    <a:pt x="165562" y="20826"/>
                    <a:pt x="0" y="55462"/>
                  </a:cubicBezTo>
                </a:path>
              </a:pathLst>
            </a:custGeom>
            <a:noFill/>
            <a:ln w="127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6" name="자유형 185"/>
            <p:cNvSpPr/>
            <p:nvPr/>
          </p:nvSpPr>
          <p:spPr>
            <a:xfrm>
              <a:off x="8101835" y="3959703"/>
              <a:ext cx="149629" cy="872836"/>
            </a:xfrm>
            <a:custGeom>
              <a:avLst/>
              <a:gdLst>
                <a:gd name="connsiteX0" fmla="*/ 0 w 149629"/>
                <a:gd name="connsiteY0" fmla="*/ 872836 h 872836"/>
                <a:gd name="connsiteX1" fmla="*/ 99753 w 149629"/>
                <a:gd name="connsiteY1" fmla="*/ 482138 h 872836"/>
                <a:gd name="connsiteX2" fmla="*/ 149629 w 149629"/>
                <a:gd name="connsiteY2" fmla="*/ 0 h 87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29" h="872836">
                  <a:moveTo>
                    <a:pt x="0" y="872836"/>
                  </a:moveTo>
                  <a:cubicBezTo>
                    <a:pt x="37407" y="750223"/>
                    <a:pt x="74815" y="627611"/>
                    <a:pt x="99753" y="482138"/>
                  </a:cubicBezTo>
                  <a:cubicBezTo>
                    <a:pt x="124691" y="336665"/>
                    <a:pt x="137160" y="168332"/>
                    <a:pt x="149629" y="0"/>
                  </a:cubicBezTo>
                </a:path>
              </a:pathLst>
            </a:custGeom>
            <a:noFill/>
            <a:ln w="127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504796" y="4252264"/>
              <a:ext cx="741436" cy="33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ea typeface="Source Sans Pro" panose="020B0503030403020204" pitchFamily="34" charset="0"/>
                </a:rPr>
                <a:t>Notify predicted UE</a:t>
              </a:r>
              <a:endParaRPr lang="ko-KR" altLang="en-US" sz="1100" dirty="0">
                <a:solidFill>
                  <a:srgbClr val="FF0000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4794544" y="4854484"/>
              <a:ext cx="600118" cy="526284"/>
            </a:xfrm>
            <a:prstGeom prst="rect">
              <a:avLst/>
            </a:prstGeom>
            <a:solidFill>
              <a:srgbClr val="008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Pooled Memory</a:t>
              </a:r>
            </a:p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Manager</a:t>
              </a:r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7949677" y="4845395"/>
              <a:ext cx="600118" cy="526284"/>
            </a:xfrm>
            <a:prstGeom prst="rect">
              <a:avLst/>
            </a:prstGeom>
            <a:solidFill>
              <a:srgbClr val="008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Pooled Memory</a:t>
              </a:r>
            </a:p>
            <a:p>
              <a:pPr algn="ctr" defTabSz="914400">
                <a:defRPr/>
              </a:pPr>
              <a:r>
                <a:rPr lang="en-US" altLang="ko-KR" sz="1100" kern="0" dirty="0" smtClean="0">
                  <a:solidFill>
                    <a:prstClr val="white"/>
                  </a:solidFill>
                </a:rPr>
                <a:t>Manager</a:t>
              </a:r>
            </a:p>
          </p:txBody>
        </p:sp>
      </p:grpSp>
      <p:sp>
        <p:nvSpPr>
          <p:cNvPr id="191" name="직사각형 190"/>
          <p:cNvSpPr/>
          <p:nvPr/>
        </p:nvSpPr>
        <p:spPr>
          <a:xfrm>
            <a:off x="917803" y="5806631"/>
            <a:ext cx="2734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Block Data Management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5108803" y="5806631"/>
            <a:ext cx="130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Snapshot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8642578" y="5806631"/>
            <a:ext cx="287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Memory Failure Prediction]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Niagara Exhibition in SK </a:t>
            </a:r>
            <a:r>
              <a:rPr lang="en-US" altLang="ko-KR" dirty="0" err="1" smtClean="0"/>
              <a:t>hynix</a:t>
            </a:r>
            <a:r>
              <a:rPr lang="en-US" altLang="ko-KR" dirty="0" smtClean="0"/>
              <a:t> booth #2101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734291"/>
          </a:xfrm>
        </p:spPr>
        <p:txBody>
          <a:bodyPr anchor="t">
            <a:normAutofit/>
          </a:bodyPr>
          <a:lstStyle/>
          <a:p>
            <a:r>
              <a:rPr lang="en-US" altLang="ko-KR" dirty="0"/>
              <a:t>Demonstrating the operation of allocation/deallocation CXL disaggregated memory capacity based</a:t>
            </a:r>
            <a:r>
              <a:rPr lang="ko-KR" altLang="en-US" dirty="0"/>
              <a:t> </a:t>
            </a:r>
            <a:r>
              <a:rPr lang="en-US" altLang="ko-KR" dirty="0"/>
              <a:t>on changes in memory requirements of the VM </a:t>
            </a:r>
            <a:r>
              <a:rPr lang="en-US" altLang="ko-KR" dirty="0" smtClean="0"/>
              <a:t>servers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3" y="2505184"/>
            <a:ext cx="6649279" cy="360646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968439" y="5624765"/>
            <a:ext cx="304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Niagara CXL Pooled Memory]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81" y="3409773"/>
            <a:ext cx="3563171" cy="20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601680" y="6163150"/>
            <a:ext cx="2600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Memory Pooling Demo ]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Lesson Learned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75509"/>
            <a:ext cx="11144249" cy="4696691"/>
          </a:xfrm>
        </p:spPr>
        <p:txBody>
          <a:bodyPr anchor="t">
            <a:noAutofit/>
          </a:bodyPr>
          <a:lstStyle/>
          <a:p>
            <a:r>
              <a:rPr lang="en-US" altLang="ko-KR" dirty="0"/>
              <a:t>Infrastructure </a:t>
            </a:r>
            <a:r>
              <a:rPr lang="en-US" altLang="ko-KR" dirty="0" smtClean="0"/>
              <a:t>software </a:t>
            </a:r>
            <a:r>
              <a:rPr lang="en-US" altLang="ko-KR" dirty="0"/>
              <a:t>such as </a:t>
            </a:r>
            <a:r>
              <a:rPr lang="en-US" altLang="ko-KR" dirty="0" err="1"/>
              <a:t>Openstack</a:t>
            </a:r>
            <a:r>
              <a:rPr lang="en-US" altLang="ko-KR" dirty="0"/>
              <a:t> and Kubernetes are unaware of the disaggregated memory </a:t>
            </a:r>
            <a:r>
              <a:rPr lang="en-US" altLang="ko-KR" dirty="0" smtClean="0"/>
              <a:t>resource</a:t>
            </a:r>
          </a:p>
          <a:p>
            <a:pPr lvl="1"/>
            <a:r>
              <a:rPr lang="en-US" altLang="ko-KR" dirty="0" smtClean="0"/>
              <a:t>Need to enumerate/monitor/manage the disaggregated memory resource </a:t>
            </a:r>
          </a:p>
          <a:p>
            <a:endParaRPr lang="en-US" altLang="ko-KR" dirty="0"/>
          </a:p>
          <a:p>
            <a:r>
              <a:rPr lang="en-US" altLang="ko-KR" dirty="0" smtClean="0"/>
              <a:t>Linux Kernel is not ready to fully utilize the DCS (or DCD) feature of CXL disaggregated memory</a:t>
            </a:r>
          </a:p>
          <a:p>
            <a:pPr lvl="1"/>
            <a:r>
              <a:rPr lang="en-US" altLang="ko-KR" dirty="0" smtClean="0"/>
              <a:t>The granularity of allocating/releasing is fixed size of 128MB or 2GB</a:t>
            </a:r>
          </a:p>
          <a:p>
            <a:pPr lvl="1"/>
            <a:r>
              <a:rPr lang="en-US" altLang="ko-KR" dirty="0" err="1" smtClean="0"/>
              <a:t>Offlining</a:t>
            </a:r>
            <a:r>
              <a:rPr lang="en-US" altLang="ko-KR" dirty="0" smtClean="0"/>
              <a:t> of the memory section fails frequently because there are lots of live pages to be migrated on release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Software has responsible for managing data coherency &amp; consistency to use the shared memory</a:t>
            </a:r>
          </a:p>
          <a:p>
            <a:pPr lvl="1"/>
            <a:r>
              <a:rPr lang="en-US" altLang="ko-KR" dirty="0" smtClean="0"/>
              <a:t>Host CPU and the memory should support snoop filter and back-invalidation mechanism from CXL3.0 specification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Conventional distribute computing platform (e.g., Spark) has been designed well for parallel computing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Works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85801" y="1652722"/>
            <a:ext cx="10902296" cy="1214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180975" lvl="1" indent="9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 Memory </a:t>
            </a:r>
            <a:r>
              <a:rPr lang="en-US" altLang="ko-KR" dirty="0">
                <a:solidFill>
                  <a:schemeClr val="bg1"/>
                </a:solidFill>
              </a:rPr>
              <a:t>Sharing: Develop a HW based synchronization mechanism to eliminate SW communication </a:t>
            </a:r>
            <a:r>
              <a:rPr lang="en-US" altLang="ko-KR" dirty="0" smtClean="0">
                <a:solidFill>
                  <a:schemeClr val="bg1"/>
                </a:solidFill>
              </a:rPr>
              <a:t>overhead</a:t>
            </a:r>
          </a:p>
          <a:p>
            <a:pPr marL="180975" lvl="1" indent="9525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 2-Tier </a:t>
            </a:r>
            <a:r>
              <a:rPr lang="en-US" altLang="ko-KR" dirty="0">
                <a:solidFill>
                  <a:schemeClr val="bg1"/>
                </a:solidFill>
              </a:rPr>
              <a:t>memory management: Hot/Cold page detection &amp; </a:t>
            </a:r>
            <a:r>
              <a:rPr lang="en-US" altLang="ko-KR" dirty="0" smtClean="0">
                <a:solidFill>
                  <a:schemeClr val="bg1"/>
                </a:solidFill>
              </a:rPr>
              <a:t>migration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5801" y="1464713"/>
            <a:ext cx="2016808" cy="358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Performance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5801" y="3310072"/>
            <a:ext cx="10902296" cy="1214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180975" lvl="1" indent="9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Switch-based CXL Pooled Memory architecture &amp; software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180975" lvl="1" indent="9525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Research on the efficient way for Rack-to-Rack </a:t>
            </a:r>
            <a:r>
              <a:rPr lang="en-US" altLang="ko-KR" dirty="0" smtClean="0">
                <a:solidFill>
                  <a:schemeClr val="bg1"/>
                </a:solidFill>
              </a:rPr>
              <a:t>communication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5801" y="3122063"/>
            <a:ext cx="2016808" cy="358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Scalability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85801" y="4986472"/>
            <a:ext cx="10902296" cy="1214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180975" lvl="1" indent="9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Pooled Memory Manager: Develop a cluster management SW (Self-testing, self-healing, error monitoring)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  <a:p>
            <a:pPr marL="180975" lvl="1" indent="9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</a:rPr>
              <a:t> Memory Failure Prediction: Support various memory media such as DDR4/DDR5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5801" y="4798463"/>
            <a:ext cx="2016808" cy="358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Durability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Growing Memory Bandwidth and Capacity Gap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10"/>
            <a:ext cx="10820398" cy="995910"/>
          </a:xfrm>
        </p:spPr>
        <p:txBody>
          <a:bodyPr anchor="t">
            <a:normAutofit/>
          </a:bodyPr>
          <a:lstStyle/>
          <a:p>
            <a:r>
              <a:rPr lang="en-US" altLang="ko-KR" dirty="0"/>
              <a:t>Increase in core counts requires continued increase in memory bandwidth &amp; capacity</a:t>
            </a:r>
          </a:p>
          <a:p>
            <a:r>
              <a:rPr lang="en-US" altLang="ko-KR" dirty="0"/>
              <a:t>The gap between such requirements and platform provisioning capability is </a:t>
            </a:r>
            <a:r>
              <a:rPr lang="en-US" altLang="ko-KR" dirty="0" smtClean="0"/>
              <a:t>growing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70" y="2604427"/>
            <a:ext cx="4933772" cy="33427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63" y="2553719"/>
            <a:ext cx="4848227" cy="334277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748870" y="5960493"/>
            <a:ext cx="33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Memory Capacity Requirement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235270" y="5960493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Memory Bandwidth Requirement ]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 in Today’s HPC and AI Workloads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1497879"/>
          </a:xfrm>
        </p:spPr>
        <p:txBody>
          <a:bodyPr anchor="t">
            <a:normAutofit lnSpcReduction="10000"/>
          </a:bodyPr>
          <a:lstStyle/>
          <a:p>
            <a:r>
              <a:rPr lang="en-US" altLang="ko-KR" dirty="0"/>
              <a:t>Challenge 1 : Memory stranding &amp; data spill </a:t>
            </a:r>
          </a:p>
          <a:p>
            <a:pPr lvl="1"/>
            <a:r>
              <a:rPr lang="en-US" altLang="ko-KR" dirty="0"/>
              <a:t>The memory utilization of each node in a compute cluster varies time to time</a:t>
            </a:r>
          </a:p>
          <a:p>
            <a:pPr lvl="1"/>
            <a:r>
              <a:rPr lang="en-US" altLang="ko-KR" dirty="0"/>
              <a:t>Unused memory in each node can never be utilized by other nodes, which causes memory stranding and data spill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smtClean="0"/>
              <a:t>Memory usage of the HPC &amp; AI workloads should fit into the memory capacity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1151628" y="3331090"/>
            <a:ext cx="872480" cy="587611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VM 1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151627" y="4047103"/>
            <a:ext cx="872482" cy="587611"/>
          </a:xfrm>
          <a:prstGeom prst="rect">
            <a:avLst/>
          </a:prstGeom>
          <a:solidFill>
            <a:srgbClr val="8DC63F">
              <a:lumMod val="5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VM 2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151628" y="4800842"/>
            <a:ext cx="872481" cy="587611"/>
          </a:xfrm>
          <a:prstGeom prst="rect">
            <a:avLst/>
          </a:prstGeom>
          <a:solidFill>
            <a:srgbClr val="343895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VM 3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629109" y="3331089"/>
            <a:ext cx="520942" cy="409423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267068" y="3331089"/>
            <a:ext cx="520942" cy="409423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629109" y="3719227"/>
            <a:ext cx="520942" cy="409423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267068" y="3719227"/>
            <a:ext cx="520942" cy="409423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905027" y="3331089"/>
            <a:ext cx="520942" cy="409423"/>
          </a:xfrm>
          <a:prstGeom prst="rect">
            <a:avLst/>
          </a:prstGeom>
          <a:solidFill>
            <a:srgbClr val="47651E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542985" y="3331089"/>
            <a:ext cx="520942" cy="409423"/>
          </a:xfrm>
          <a:prstGeom prst="rect">
            <a:avLst/>
          </a:prstGeom>
          <a:solidFill>
            <a:srgbClr val="272A70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905027" y="3719227"/>
            <a:ext cx="520942" cy="409423"/>
          </a:xfrm>
          <a:prstGeom prst="rect">
            <a:avLst/>
          </a:prstGeom>
          <a:solidFill>
            <a:srgbClr val="47651E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542985" y="3719227"/>
            <a:ext cx="520942" cy="409423"/>
          </a:xfrm>
          <a:prstGeom prst="rect">
            <a:avLst/>
          </a:prstGeom>
          <a:solidFill>
            <a:srgbClr val="272A70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633991" y="4282685"/>
            <a:ext cx="2429936" cy="1105768"/>
          </a:xfrm>
          <a:prstGeom prst="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672091" y="4320017"/>
            <a:ext cx="2361382" cy="322597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Memory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672091" y="4680291"/>
            <a:ext cx="688352" cy="322597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381375" y="4673606"/>
            <a:ext cx="1649438" cy="322597"/>
          </a:xfrm>
          <a:prstGeom prst="rect">
            <a:avLst/>
          </a:prstGeom>
          <a:solidFill>
            <a:srgbClr val="47651E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677212" y="5038035"/>
            <a:ext cx="534672" cy="322597"/>
          </a:xfrm>
          <a:prstGeom prst="rect">
            <a:avLst/>
          </a:prstGeom>
          <a:solidFill>
            <a:srgbClr val="272A70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237713" y="5037818"/>
            <a:ext cx="1795760" cy="32259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20466" y="5567176"/>
            <a:ext cx="116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ea typeface="Source Sans Pro" panose="020B0503030403020204" pitchFamily="34" charset="0"/>
              </a:rPr>
              <a:t>Stranded</a:t>
            </a:r>
            <a:endParaRPr lang="ko-KR" altLang="en-US" b="1" dirty="0">
              <a:solidFill>
                <a:srgbClr val="FF0000"/>
              </a:solidFill>
              <a:ea typeface="Source Sans Pro" panose="020B0503030403020204" pitchFamily="34" charset="0"/>
            </a:endParaRPr>
          </a:p>
        </p:txBody>
      </p:sp>
      <p:sp>
        <p:nvSpPr>
          <p:cNvPr id="68" name="자유형 67"/>
          <p:cNvSpPr/>
          <p:nvPr/>
        </p:nvSpPr>
        <p:spPr>
          <a:xfrm>
            <a:off x="3509409" y="5362575"/>
            <a:ext cx="633135" cy="369371"/>
          </a:xfrm>
          <a:custGeom>
            <a:avLst/>
            <a:gdLst>
              <a:gd name="connsiteX0" fmla="*/ 0 w 487680"/>
              <a:gd name="connsiteY0" fmla="*/ 0 h 198608"/>
              <a:gd name="connsiteX1" fmla="*/ 213360 w 487680"/>
              <a:gd name="connsiteY1" fmla="*/ 167640 h 198608"/>
              <a:gd name="connsiteX2" fmla="*/ 487680 w 487680"/>
              <a:gd name="connsiteY2" fmla="*/ 198120 h 19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" h="198608">
                <a:moveTo>
                  <a:pt x="0" y="0"/>
                </a:moveTo>
                <a:cubicBezTo>
                  <a:pt x="66040" y="67310"/>
                  <a:pt x="132080" y="134620"/>
                  <a:pt x="213360" y="167640"/>
                </a:cubicBezTo>
                <a:cubicBezTo>
                  <a:pt x="294640" y="200660"/>
                  <a:pt x="391160" y="199390"/>
                  <a:pt x="487680" y="19812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자유형 83"/>
          <p:cNvSpPr/>
          <p:nvPr/>
        </p:nvSpPr>
        <p:spPr>
          <a:xfrm>
            <a:off x="8671346" y="5708194"/>
            <a:ext cx="661715" cy="58312"/>
          </a:xfrm>
          <a:custGeom>
            <a:avLst/>
            <a:gdLst>
              <a:gd name="connsiteX0" fmla="*/ 0 w 487680"/>
              <a:gd name="connsiteY0" fmla="*/ 0 h 198608"/>
              <a:gd name="connsiteX1" fmla="*/ 213360 w 487680"/>
              <a:gd name="connsiteY1" fmla="*/ 167640 h 198608"/>
              <a:gd name="connsiteX2" fmla="*/ 487680 w 487680"/>
              <a:gd name="connsiteY2" fmla="*/ 198120 h 19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" h="198608">
                <a:moveTo>
                  <a:pt x="0" y="0"/>
                </a:moveTo>
                <a:cubicBezTo>
                  <a:pt x="66040" y="67310"/>
                  <a:pt x="132080" y="134620"/>
                  <a:pt x="213360" y="167640"/>
                </a:cubicBezTo>
                <a:cubicBezTo>
                  <a:pt x="294640" y="200660"/>
                  <a:pt x="391160" y="199390"/>
                  <a:pt x="487680" y="19812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7030136" y="5438775"/>
            <a:ext cx="1649517" cy="322597"/>
          </a:xfrm>
          <a:prstGeom prst="rect">
            <a:avLst/>
          </a:prstGeom>
          <a:solidFill>
            <a:srgbClr val="272A70"/>
          </a:solidFill>
          <a:ln w="127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0" name="왼쪽/오른쪽 화살표 89"/>
          <p:cNvSpPr/>
          <p:nvPr/>
        </p:nvSpPr>
        <p:spPr>
          <a:xfrm>
            <a:off x="5565721" y="4230103"/>
            <a:ext cx="916370" cy="283892"/>
          </a:xfrm>
          <a:prstGeom prst="left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45457" y="4560013"/>
            <a:ext cx="179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ea typeface="Source Sans Pro" panose="020B0503030403020204" pitchFamily="34" charset="0"/>
              </a:rPr>
              <a:t>Two sides of a coin</a:t>
            </a:r>
            <a:endParaRPr lang="ko-KR" altLang="en-US" sz="1600" dirty="0">
              <a:solidFill>
                <a:srgbClr val="FF0000"/>
              </a:solidFill>
              <a:ea typeface="Source Sans Pro" panose="020B0503030403020204" pitchFamily="34" charset="0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6982034" y="3331089"/>
            <a:ext cx="520942" cy="409423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7619993" y="3331089"/>
            <a:ext cx="520942" cy="409423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982034" y="3719227"/>
            <a:ext cx="520942" cy="409423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7619993" y="3719227"/>
            <a:ext cx="520942" cy="409423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8257952" y="3331089"/>
            <a:ext cx="520942" cy="409423"/>
          </a:xfrm>
          <a:prstGeom prst="rect">
            <a:avLst/>
          </a:prstGeom>
          <a:solidFill>
            <a:srgbClr val="47651E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8895910" y="3331089"/>
            <a:ext cx="520942" cy="409423"/>
          </a:xfrm>
          <a:prstGeom prst="rect">
            <a:avLst/>
          </a:prstGeom>
          <a:solidFill>
            <a:srgbClr val="272A70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8257952" y="3719227"/>
            <a:ext cx="520942" cy="409423"/>
          </a:xfrm>
          <a:prstGeom prst="rect">
            <a:avLst/>
          </a:prstGeom>
          <a:solidFill>
            <a:srgbClr val="47651E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8895910" y="3719227"/>
            <a:ext cx="520942" cy="409423"/>
          </a:xfrm>
          <a:prstGeom prst="rect">
            <a:avLst/>
          </a:prstGeom>
          <a:solidFill>
            <a:srgbClr val="272A70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Core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6986916" y="4282685"/>
            <a:ext cx="2429936" cy="1105768"/>
          </a:xfrm>
          <a:prstGeom prst="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7025016" y="4320017"/>
            <a:ext cx="2361382" cy="322597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Memory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7025016" y="4680291"/>
            <a:ext cx="1414134" cy="322597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8486774" y="4673606"/>
            <a:ext cx="896963" cy="322597"/>
          </a:xfrm>
          <a:prstGeom prst="rect">
            <a:avLst/>
          </a:prstGeom>
          <a:solidFill>
            <a:srgbClr val="47651E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7030136" y="5038035"/>
            <a:ext cx="989913" cy="322597"/>
          </a:xfrm>
          <a:prstGeom prst="rect">
            <a:avLst/>
          </a:prstGeom>
          <a:solidFill>
            <a:srgbClr val="47651E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9819378" y="3331090"/>
            <a:ext cx="872480" cy="587611"/>
          </a:xfrm>
          <a:prstGeom prst="rect">
            <a:avLst/>
          </a:prstGeom>
          <a:solidFill>
            <a:srgbClr val="C87728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VM 1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9819377" y="4047103"/>
            <a:ext cx="872482" cy="587611"/>
          </a:xfrm>
          <a:prstGeom prst="rect">
            <a:avLst/>
          </a:prstGeom>
          <a:solidFill>
            <a:srgbClr val="8DC63F">
              <a:lumMod val="5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VM 2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819378" y="4800842"/>
            <a:ext cx="872481" cy="587611"/>
          </a:xfrm>
          <a:prstGeom prst="rect">
            <a:avLst/>
          </a:prstGeom>
          <a:solidFill>
            <a:srgbClr val="343895">
              <a:lumMod val="75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VM 3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8049311" y="5038035"/>
            <a:ext cx="1334425" cy="322597"/>
          </a:xfrm>
          <a:prstGeom prst="rect">
            <a:avLst/>
          </a:prstGeom>
          <a:solidFill>
            <a:srgbClr val="272A70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118060" y="5567176"/>
            <a:ext cx="116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ea typeface="Source Sans Pro" panose="020B0503030403020204" pitchFamily="34" charset="0"/>
              </a:rPr>
              <a:t>Spilled</a:t>
            </a:r>
            <a:endParaRPr lang="ko-KR" altLang="en-US" b="1" dirty="0">
              <a:solidFill>
                <a:srgbClr val="FF0000"/>
              </a:solidFill>
              <a:ea typeface="Source Sans Pro" panose="020B0503030403020204" pitchFamily="34" charset="0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622528" y="5949506"/>
            <a:ext cx="526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Memory Underutilization &amp; Wates of memory costs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6823303" y="5949506"/>
            <a:ext cx="433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Storage swap &amp; Performance degradation ]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Challenges in Today’s HPC and AI Workloads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1524407"/>
          </a:xfrm>
        </p:spPr>
        <p:txBody>
          <a:bodyPr anchor="t">
            <a:normAutofit/>
          </a:bodyPr>
          <a:lstStyle/>
          <a:p>
            <a:r>
              <a:rPr lang="en-US" altLang="ko-KR" dirty="0"/>
              <a:t>Challenge 2 : Data  transfer overhead &amp; data duplication  </a:t>
            </a:r>
          </a:p>
          <a:p>
            <a:pPr lvl="1"/>
            <a:r>
              <a:rPr lang="en-US" altLang="ko-KR" dirty="0" smtClean="0">
                <a:solidFill>
                  <a:sysClr val="windowText" lastClr="000000"/>
                </a:solidFill>
              </a:rPr>
              <a:t>In distributed computing system, there is network-based data transfer overhead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between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remote nodes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ysClr val="windowText" lastClr="000000"/>
                </a:solidFill>
              </a:rPr>
              <a:t>Duplication of shared data between nodes increase local memory pressure</a:t>
            </a:r>
            <a:r>
              <a:rPr lang="en-US" altLang="ko-KR" dirty="0" smtClean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ko-KR" dirty="0" smtClean="0">
                <a:sym typeface="Wingdings" panose="05000000000000000000" pitchFamily="2" charset="2"/>
              </a:rPr>
              <a:t>Require </a:t>
            </a:r>
            <a:r>
              <a:rPr lang="en-US" altLang="ko-KR" dirty="0" smtClean="0">
                <a:sym typeface="Wingdings" panose="05000000000000000000" pitchFamily="2" charset="2"/>
              </a:rPr>
              <a:t>hard works in software design to exploit </a:t>
            </a:r>
            <a:r>
              <a:rPr lang="en-US" altLang="ko-KR" dirty="0" smtClean="0">
                <a:sym typeface="Wingdings" panose="05000000000000000000" pitchFamily="2" charset="2"/>
              </a:rPr>
              <a:t>the decoupled compute &amp; memory resources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190876" y="3267076"/>
            <a:ext cx="1866488" cy="1173560"/>
            <a:chOff x="2625899" y="1919858"/>
            <a:chExt cx="849062" cy="1039263"/>
          </a:xfrm>
        </p:grpSpPr>
        <p:sp>
          <p:nvSpPr>
            <p:cNvPr id="33" name="직사각형 32"/>
            <p:cNvSpPr/>
            <p:nvPr/>
          </p:nvSpPr>
          <p:spPr>
            <a:xfrm>
              <a:off x="2625899" y="1919858"/>
              <a:ext cx="849062" cy="1039263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Node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709949" y="2330886"/>
              <a:ext cx="681644" cy="231754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App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709608" y="2650147"/>
              <a:ext cx="681644" cy="231754"/>
            </a:xfrm>
            <a:prstGeom prst="rect">
              <a:avLst/>
            </a:prstGeom>
            <a:solidFill>
              <a:srgbClr val="C87728">
                <a:lumMod val="60000"/>
                <a:lumOff val="40000"/>
              </a:srgb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DRAM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49" name="왼쪽/오른쪽 화살표 48"/>
          <p:cNvSpPr/>
          <p:nvPr/>
        </p:nvSpPr>
        <p:spPr>
          <a:xfrm rot="5400000">
            <a:off x="3941387" y="4642255"/>
            <a:ext cx="394073" cy="184893"/>
          </a:xfrm>
          <a:prstGeom prst="left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1" name="그룹 50"/>
          <p:cNvGrpSpPr/>
          <p:nvPr/>
        </p:nvGrpSpPr>
        <p:grpSpPr>
          <a:xfrm rot="18848315">
            <a:off x="5264197" y="4211146"/>
            <a:ext cx="938518" cy="938518"/>
            <a:chOff x="7013999" y="2688770"/>
            <a:chExt cx="707210" cy="707210"/>
          </a:xfrm>
          <a:solidFill>
            <a:srgbClr val="FF0000"/>
          </a:solidFill>
        </p:grpSpPr>
        <p:sp>
          <p:nvSpPr>
            <p:cNvPr id="52" name="왼쪽/오른쪽 화살표 51"/>
            <p:cNvSpPr/>
            <p:nvPr/>
          </p:nvSpPr>
          <p:spPr>
            <a:xfrm>
              <a:off x="7013999" y="2960583"/>
              <a:ext cx="707210" cy="184893"/>
            </a:xfrm>
            <a:prstGeom prst="left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왼쪽/오른쪽 화살표 52"/>
            <p:cNvSpPr/>
            <p:nvPr/>
          </p:nvSpPr>
          <p:spPr>
            <a:xfrm rot="5400000">
              <a:off x="7009326" y="2949928"/>
              <a:ext cx="707210" cy="184893"/>
            </a:xfrm>
            <a:prstGeom prst="left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4" name="왼쪽/오른쪽 화살표 53"/>
          <p:cNvSpPr/>
          <p:nvPr/>
        </p:nvSpPr>
        <p:spPr>
          <a:xfrm>
            <a:off x="5209731" y="3816546"/>
            <a:ext cx="1055824" cy="184893"/>
          </a:xfrm>
          <a:prstGeom prst="left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11321" y="3519132"/>
            <a:ext cx="1055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ea typeface="Source Sans Pro" panose="020B0503030403020204" pitchFamily="34" charset="0"/>
              </a:rPr>
              <a:t>Network</a:t>
            </a:r>
            <a:endParaRPr lang="ko-KR" altLang="en-US" sz="1600" dirty="0">
              <a:solidFill>
                <a:srgbClr val="FF0000"/>
              </a:solidFill>
              <a:ea typeface="Source Sans Pro" panose="020B0503030403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81757" y="4266087"/>
            <a:ext cx="3238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rgbClr val="FF0000"/>
                </a:solidFill>
                <a:ea typeface="Source Sans Pro" panose="020B0503030403020204" pitchFamily="34" charset="0"/>
              </a:rPr>
              <a:t>High-speed/High-cost NIC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FF0000"/>
                </a:solidFill>
                <a:ea typeface="Source Sans Pro" panose="020B0503030403020204" pitchFamily="34" charset="0"/>
              </a:rPr>
              <a:t>Network SW Stack </a:t>
            </a:r>
            <a:r>
              <a:rPr lang="en-US" altLang="ko-KR" dirty="0" smtClean="0">
                <a:solidFill>
                  <a:srgbClr val="FF0000"/>
                </a:solidFill>
                <a:ea typeface="Source Sans Pro" panose="020B0503030403020204" pitchFamily="34" charset="0"/>
              </a:rPr>
              <a:t>overhead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rgbClr val="FF0000"/>
                </a:solidFill>
                <a:ea typeface="Source Sans Pro" panose="020B0503030403020204" pitchFamily="34" charset="0"/>
              </a:rPr>
              <a:t>Data Duplication</a:t>
            </a:r>
            <a:endParaRPr lang="ko-KR" altLang="en-US" dirty="0">
              <a:solidFill>
                <a:srgbClr val="FF0000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3190876" y="4991101"/>
            <a:ext cx="1866488" cy="1173560"/>
            <a:chOff x="2625899" y="1919858"/>
            <a:chExt cx="849062" cy="1039263"/>
          </a:xfrm>
        </p:grpSpPr>
        <p:sp>
          <p:nvSpPr>
            <p:cNvPr id="59" name="직사각형 58"/>
            <p:cNvSpPr/>
            <p:nvPr/>
          </p:nvSpPr>
          <p:spPr>
            <a:xfrm>
              <a:off x="2625899" y="1919858"/>
              <a:ext cx="849062" cy="1039263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Node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709949" y="2330886"/>
              <a:ext cx="681644" cy="231754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App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709608" y="2650147"/>
              <a:ext cx="681644" cy="231754"/>
            </a:xfrm>
            <a:prstGeom prst="rect">
              <a:avLst/>
            </a:prstGeom>
            <a:solidFill>
              <a:srgbClr val="C87728">
                <a:lumMod val="60000"/>
                <a:lumOff val="40000"/>
              </a:srgb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DRAM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334126" y="3267076"/>
            <a:ext cx="1866488" cy="1173560"/>
            <a:chOff x="2625899" y="1919858"/>
            <a:chExt cx="849062" cy="1039263"/>
          </a:xfrm>
        </p:grpSpPr>
        <p:sp>
          <p:nvSpPr>
            <p:cNvPr id="63" name="직사각형 62"/>
            <p:cNvSpPr/>
            <p:nvPr/>
          </p:nvSpPr>
          <p:spPr>
            <a:xfrm>
              <a:off x="2625899" y="1919858"/>
              <a:ext cx="849062" cy="1039263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Node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2709949" y="2330886"/>
              <a:ext cx="681644" cy="231754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App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709608" y="2650147"/>
              <a:ext cx="681644" cy="231754"/>
            </a:xfrm>
            <a:prstGeom prst="rect">
              <a:avLst/>
            </a:prstGeom>
            <a:solidFill>
              <a:srgbClr val="C87728">
                <a:lumMod val="60000"/>
                <a:lumOff val="40000"/>
              </a:srgb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DRAM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6334126" y="4991101"/>
            <a:ext cx="1866488" cy="1173560"/>
            <a:chOff x="2625899" y="1919858"/>
            <a:chExt cx="849062" cy="1039263"/>
          </a:xfrm>
        </p:grpSpPr>
        <p:sp>
          <p:nvSpPr>
            <p:cNvPr id="67" name="직사각형 66"/>
            <p:cNvSpPr/>
            <p:nvPr/>
          </p:nvSpPr>
          <p:spPr>
            <a:xfrm>
              <a:off x="2625899" y="1919858"/>
              <a:ext cx="849062" cy="1039263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Node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2709949" y="2330886"/>
              <a:ext cx="681644" cy="231754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App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2709608" y="2650147"/>
              <a:ext cx="681644" cy="231754"/>
            </a:xfrm>
            <a:prstGeom prst="rect">
              <a:avLst/>
            </a:prstGeom>
            <a:solidFill>
              <a:srgbClr val="C87728">
                <a:lumMod val="60000"/>
                <a:lumOff val="40000"/>
              </a:srgb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Source Sans Pro" panose="020B0503030403020204" pitchFamily="34" charset="0"/>
                  <a:cs typeface="+mn-cs"/>
                </a:rPr>
                <a:t>DRAM</a:t>
              </a:r>
              <a:endPara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70" name="왼쪽/오른쪽 화살표 69"/>
          <p:cNvSpPr/>
          <p:nvPr/>
        </p:nvSpPr>
        <p:spPr>
          <a:xfrm>
            <a:off x="5209731" y="5543746"/>
            <a:ext cx="1055824" cy="184893"/>
          </a:xfrm>
          <a:prstGeom prst="left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" name="왼쪽/오른쪽 화살표 70"/>
          <p:cNvSpPr/>
          <p:nvPr/>
        </p:nvSpPr>
        <p:spPr>
          <a:xfrm rot="5400000">
            <a:off x="7027487" y="4642255"/>
            <a:ext cx="394073" cy="184893"/>
          </a:xfrm>
          <a:prstGeom prst="left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 Disaggregation: Pooling &amp; Sharing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1032449"/>
          </a:xfrm>
        </p:spPr>
        <p:txBody>
          <a:bodyPr anchor="t"/>
          <a:lstStyle/>
          <a:p>
            <a:pPr>
              <a:defRPr/>
            </a:pPr>
            <a:r>
              <a:rPr lang="en-US" altLang="ko-KR" b="1" i="1" dirty="0" smtClean="0">
                <a:solidFill>
                  <a:sysClr val="windowText" lastClr="000000"/>
                </a:solidFill>
              </a:rPr>
              <a:t>Memory </a:t>
            </a:r>
            <a:r>
              <a:rPr lang="en-US" altLang="ko-KR" b="1" i="1" dirty="0">
                <a:solidFill>
                  <a:sysClr val="windowText" lastClr="000000"/>
                </a:solidFill>
              </a:rPr>
              <a:t>pooling</a:t>
            </a:r>
            <a:r>
              <a:rPr lang="en-US" altLang="ko-KR" dirty="0">
                <a:solidFill>
                  <a:sysClr val="windowText" lastClr="000000"/>
                </a:solidFill>
              </a:rPr>
              <a:t> : Mitigate memory stranding and data spill by sharing memory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resources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altLang="ko-KR" b="1" i="1" dirty="0">
                <a:solidFill>
                  <a:sysClr val="windowText" lastClr="000000"/>
                </a:solidFill>
              </a:rPr>
              <a:t>Memory sharing</a:t>
            </a:r>
            <a:r>
              <a:rPr lang="en-US" altLang="ko-KR" dirty="0">
                <a:solidFill>
                  <a:sysClr val="windowText" lastClr="000000"/>
                </a:solidFill>
              </a:rPr>
              <a:t> : Remove data transfer overhead and data duplication by sharing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data</a:t>
            </a:r>
            <a:endParaRPr lang="en-US" altLang="ko-KR" dirty="0">
              <a:solidFill>
                <a:sysClr val="windowText" lastClr="000000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1150815" y="2829450"/>
            <a:ext cx="4562193" cy="357310"/>
          </a:xfrm>
          <a:prstGeom prst="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[Memory Pooling]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6418730" y="2829450"/>
            <a:ext cx="4562193" cy="357310"/>
          </a:xfrm>
          <a:prstGeom prst="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[Memory Sharing]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70" y="3340463"/>
            <a:ext cx="4194882" cy="2082711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384" y="3340462"/>
            <a:ext cx="4194882" cy="208271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788207" y="5406856"/>
            <a:ext cx="328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en-US" altLang="ko-KR" sz="1400" b="1" dirty="0" smtClean="0">
                <a:solidFill>
                  <a:prstClr val="black"/>
                </a:solidFill>
                <a:ea typeface="Source Sans Pro" panose="020B0503030403020204" pitchFamily="34" charset="0"/>
              </a:rPr>
              <a:t>Disaggregated Memory (Resource Sharing)</a:t>
            </a:r>
            <a:endParaRPr lang="ko-KR" altLang="en-US" sz="1400" b="1" dirty="0">
              <a:solidFill>
                <a:prstClr val="black"/>
              </a:solidFill>
              <a:ea typeface="Source Sans Pro" panose="020B0503030403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26900" y="5406854"/>
            <a:ext cx="374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en-US" altLang="ko-KR" sz="1400" b="1" dirty="0" smtClean="0">
                <a:solidFill>
                  <a:prstClr val="black"/>
                </a:solidFill>
                <a:ea typeface="Source Sans Pro" panose="020B0503030403020204" pitchFamily="34" charset="0"/>
              </a:rPr>
              <a:t>Disaggregated Memory (Data Sharing)</a:t>
            </a:r>
            <a:endParaRPr lang="ko-KR" altLang="en-US" sz="1400" b="1" dirty="0">
              <a:solidFill>
                <a:prstClr val="black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Opportunity Created by CXL Interconnect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8"/>
            <a:ext cx="10820398" cy="1391517"/>
          </a:xfrm>
        </p:spPr>
        <p:txBody>
          <a:bodyPr anchor="t">
            <a:normAutofit fontScale="92500" lnSpcReduction="20000"/>
          </a:bodyPr>
          <a:lstStyle/>
          <a:p>
            <a:r>
              <a:rPr lang="en-US" altLang="ko-KR" sz="1900" dirty="0"/>
              <a:t>CXL creates new opportunities beyond physical limitations, and efficient memory disaggregation is possible </a:t>
            </a:r>
            <a:endParaRPr lang="ko-KR" altLang="en-US" sz="1900" dirty="0"/>
          </a:p>
          <a:p>
            <a:r>
              <a:rPr lang="en-US" altLang="ko-KR" sz="1900" dirty="0" smtClean="0"/>
              <a:t>Composable Disaggregated Infrastructure (CDI)</a:t>
            </a:r>
            <a:endParaRPr lang="en-US" altLang="ko-KR" sz="1900" dirty="0"/>
          </a:p>
          <a:p>
            <a:pPr lvl="1"/>
            <a:r>
              <a:rPr lang="en-US" altLang="ko-KR" sz="1700" dirty="0" smtClean="0"/>
              <a:t>Utilizes management </a:t>
            </a:r>
            <a:r>
              <a:rPr lang="en-US" altLang="ko-KR" sz="1700" dirty="0"/>
              <a:t>software to combine compute, storage and network elements</a:t>
            </a:r>
          </a:p>
          <a:p>
            <a:pPr lvl="1"/>
            <a:r>
              <a:rPr lang="en-US" altLang="ko-KR" sz="1700" dirty="0"/>
              <a:t>Consists with disaggregated resource pools </a:t>
            </a:r>
            <a:r>
              <a:rPr lang="en-US" altLang="ko-KR" sz="1700" dirty="0" smtClean="0"/>
              <a:t>of </a:t>
            </a:r>
            <a:r>
              <a:rPr lang="en-US" altLang="ko-KR" sz="1700" dirty="0"/>
              <a:t>Compute (CPU), Storage, GPU, and </a:t>
            </a:r>
            <a:r>
              <a:rPr lang="en-US" altLang="ko-KR" sz="1700" dirty="0" smtClean="0"/>
              <a:t>Memory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917679"/>
            <a:ext cx="8751550" cy="333090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022578" y="6206681"/>
            <a:ext cx="359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Fixed Configuration Infrastructure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66028" y="6225731"/>
            <a:ext cx="432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Composable Disaggregated Infrastructure ]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Our Solution: Niagara - CXL Disaggregated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1336057"/>
          </a:xfrm>
        </p:spPr>
        <p:txBody>
          <a:bodyPr anchor="t"/>
          <a:lstStyle/>
          <a:p>
            <a:r>
              <a:rPr lang="en-US" altLang="ko-KR" dirty="0"/>
              <a:t>Niagara is a </a:t>
            </a:r>
            <a:r>
              <a:rPr lang="en-US" altLang="ko-KR" dirty="0" smtClean="0"/>
              <a:t>2U </a:t>
            </a:r>
            <a:r>
              <a:rPr lang="en-US" altLang="ko-KR" dirty="0"/>
              <a:t>FPGA based multi-port CXL disaggregated memory prototype   </a:t>
            </a:r>
          </a:p>
          <a:p>
            <a:pPr lvl="1">
              <a:defRPr/>
            </a:pPr>
            <a:r>
              <a:rPr lang="en-US" altLang="ko-KR" dirty="0">
                <a:solidFill>
                  <a:sysClr val="windowText" lastClr="000000"/>
                </a:solidFill>
                <a:ea typeface="맑은 고딕"/>
              </a:rPr>
              <a:t>Up to </a:t>
            </a:r>
            <a:r>
              <a:rPr lang="en-US" altLang="ko-KR" dirty="0" smtClean="0">
                <a:solidFill>
                  <a:sysClr val="windowText" lastClr="000000"/>
                </a:solidFill>
                <a:ea typeface="맑은 고딕"/>
              </a:rPr>
              <a:t>8 </a:t>
            </a:r>
            <a:r>
              <a:rPr lang="en-US" altLang="ko-KR" dirty="0">
                <a:solidFill>
                  <a:sysClr val="windowText" lastClr="000000"/>
                </a:solidFill>
                <a:ea typeface="맑은 고딕"/>
              </a:rPr>
              <a:t>CXL host servers can be connected, </a:t>
            </a:r>
            <a:r>
              <a:rPr lang="en-US" altLang="ko-KR" dirty="0">
                <a:ea typeface="맑은 고딕"/>
              </a:rPr>
              <a:t>Support up to 4 channels of DDR4 DIMM </a:t>
            </a:r>
            <a:r>
              <a:rPr lang="en-US" altLang="ko-KR" dirty="0" smtClean="0">
                <a:ea typeface="맑은 고딕"/>
              </a:rPr>
              <a:t>(Up to 1TB</a:t>
            </a:r>
            <a:r>
              <a:rPr lang="en-US" altLang="ko-KR" dirty="0">
                <a:ea typeface="맑은 고딕"/>
              </a:rPr>
              <a:t>)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en-US" altLang="ko-KR" dirty="0">
                <a:solidFill>
                  <a:sysClr val="windowText" lastClr="000000"/>
                </a:solidFill>
              </a:rPr>
              <a:t>Support memory pooling,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sharing </a:t>
            </a:r>
            <a:r>
              <a:rPr lang="en-US" altLang="ko-KR" dirty="0">
                <a:solidFill>
                  <a:sysClr val="windowText" lastClr="000000"/>
                </a:solidFill>
              </a:rPr>
              <a:t>and other HW-assisted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features</a:t>
            </a:r>
          </a:p>
          <a:p>
            <a:pPr lvl="1">
              <a:defRPr/>
            </a:pPr>
            <a:endParaRPr lang="en-US" altLang="ko-KR" sz="1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501682" y="3051371"/>
            <a:ext cx="452161" cy="668477"/>
            <a:chOff x="4676942" y="3051371"/>
            <a:chExt cx="481040" cy="668477"/>
          </a:xfrm>
        </p:grpSpPr>
        <p:sp>
          <p:nvSpPr>
            <p:cNvPr id="134" name="직사각형 133"/>
            <p:cNvSpPr/>
            <p:nvPr/>
          </p:nvSpPr>
          <p:spPr>
            <a:xfrm>
              <a:off x="4676942" y="3051371"/>
              <a:ext cx="481040" cy="66847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#1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4715045" y="3556214"/>
              <a:ext cx="388573" cy="1574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RP</a:t>
              </a:r>
            </a:p>
          </p:txBody>
        </p:sp>
      </p:grpSp>
      <p:sp>
        <p:nvSpPr>
          <p:cNvPr id="136" name="직사각형 135"/>
          <p:cNvSpPr/>
          <p:nvPr/>
        </p:nvSpPr>
        <p:spPr>
          <a:xfrm>
            <a:off x="4676939" y="4229652"/>
            <a:ext cx="3610001" cy="1645768"/>
          </a:xfrm>
          <a:prstGeom prst="rect">
            <a:avLst/>
          </a:prstGeom>
          <a:solidFill>
            <a:srgbClr val="9BBB59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37" name="직선 연결선 136"/>
          <p:cNvCxnSpPr/>
          <p:nvPr/>
        </p:nvCxnSpPr>
        <p:spPr>
          <a:xfrm>
            <a:off x="4973117" y="4728124"/>
            <a:ext cx="3002922" cy="0"/>
          </a:xfrm>
          <a:prstGeom prst="line">
            <a:avLst/>
          </a:prstGeom>
          <a:noFill/>
          <a:ln w="889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38" name="직사각형 137"/>
          <p:cNvSpPr/>
          <p:nvPr/>
        </p:nvSpPr>
        <p:spPr>
          <a:xfrm>
            <a:off x="4715043" y="4229652"/>
            <a:ext cx="390358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cxnSp>
        <p:nvCxnSpPr>
          <p:cNvPr id="139" name="직선 화살표 연결선 138"/>
          <p:cNvCxnSpPr/>
          <p:nvPr/>
        </p:nvCxnSpPr>
        <p:spPr>
          <a:xfrm>
            <a:off x="5049261" y="4422106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49" name="직선 화살표 연결선 148"/>
          <p:cNvCxnSpPr/>
          <p:nvPr/>
        </p:nvCxnSpPr>
        <p:spPr>
          <a:xfrm>
            <a:off x="5959815" y="4419236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0" name="직선 화살표 연결선 149"/>
          <p:cNvCxnSpPr/>
          <p:nvPr/>
        </p:nvCxnSpPr>
        <p:spPr>
          <a:xfrm>
            <a:off x="6895919" y="4424317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1" name="직선 화살표 연결선 150"/>
          <p:cNvCxnSpPr/>
          <p:nvPr/>
        </p:nvCxnSpPr>
        <p:spPr>
          <a:xfrm>
            <a:off x="7832023" y="4421447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2" name="직선 화살표 연결선 151"/>
          <p:cNvCxnSpPr/>
          <p:nvPr/>
        </p:nvCxnSpPr>
        <p:spPr>
          <a:xfrm>
            <a:off x="4857487" y="3715445"/>
            <a:ext cx="0" cy="495615"/>
          </a:xfrm>
          <a:prstGeom prst="straightConnector1">
            <a:avLst/>
          </a:pr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3" name="직선 화살표 연결선 152"/>
          <p:cNvCxnSpPr/>
          <p:nvPr/>
        </p:nvCxnSpPr>
        <p:spPr>
          <a:xfrm>
            <a:off x="5781953" y="3715445"/>
            <a:ext cx="0" cy="495615"/>
          </a:xfrm>
          <a:prstGeom prst="straightConnector1">
            <a:avLst/>
          </a:pr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4" name="직선 화살표 연결선 153"/>
          <p:cNvCxnSpPr/>
          <p:nvPr/>
        </p:nvCxnSpPr>
        <p:spPr>
          <a:xfrm>
            <a:off x="6706419" y="3715445"/>
            <a:ext cx="0" cy="495615"/>
          </a:xfrm>
          <a:prstGeom prst="straightConnector1">
            <a:avLst/>
          </a:pr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5" name="직선 화살표 연결선 154"/>
          <p:cNvCxnSpPr/>
          <p:nvPr/>
        </p:nvCxnSpPr>
        <p:spPr>
          <a:xfrm>
            <a:off x="8093115" y="3715445"/>
            <a:ext cx="0" cy="495615"/>
          </a:xfrm>
          <a:prstGeom prst="straightConnector1">
            <a:avLst/>
          </a:pr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6147546" y="3831400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CXL Link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57" name="직선 화살표 연결선 156"/>
          <p:cNvCxnSpPr/>
          <p:nvPr/>
        </p:nvCxnSpPr>
        <p:spPr>
          <a:xfrm>
            <a:off x="5107783" y="4759907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8" name="직사각형 157"/>
          <p:cNvSpPr/>
          <p:nvPr/>
        </p:nvSpPr>
        <p:spPr>
          <a:xfrm rot="16200000">
            <a:off x="5066784" y="5280174"/>
            <a:ext cx="716829" cy="191218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Memory</a:t>
            </a:r>
          </a:p>
        </p:txBody>
      </p:sp>
      <p:sp>
        <p:nvSpPr>
          <p:cNvPr id="159" name="직사각형 158"/>
          <p:cNvSpPr/>
          <p:nvPr/>
        </p:nvSpPr>
        <p:spPr>
          <a:xfrm rot="16200000">
            <a:off x="5397968" y="5280174"/>
            <a:ext cx="716829" cy="191218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Memory</a:t>
            </a:r>
          </a:p>
        </p:txBody>
      </p:sp>
      <p:sp>
        <p:nvSpPr>
          <p:cNvPr id="160" name="직사각형 159"/>
          <p:cNvSpPr/>
          <p:nvPr/>
        </p:nvSpPr>
        <p:spPr>
          <a:xfrm rot="16200000">
            <a:off x="5729151" y="5280174"/>
            <a:ext cx="716829" cy="191218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Memory</a:t>
            </a:r>
          </a:p>
        </p:txBody>
      </p:sp>
      <p:cxnSp>
        <p:nvCxnSpPr>
          <p:cNvPr id="161" name="직선 화살표 연결선 160"/>
          <p:cNvCxnSpPr/>
          <p:nvPr/>
        </p:nvCxnSpPr>
        <p:spPr>
          <a:xfrm>
            <a:off x="5421819" y="4759907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62" name="직선 화살표 연결선 161"/>
          <p:cNvCxnSpPr/>
          <p:nvPr/>
        </p:nvCxnSpPr>
        <p:spPr>
          <a:xfrm>
            <a:off x="5753788" y="4759907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63" name="직선 화살표 연결선 162"/>
          <p:cNvCxnSpPr/>
          <p:nvPr/>
        </p:nvCxnSpPr>
        <p:spPr>
          <a:xfrm>
            <a:off x="6085756" y="4759907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4" name="직사각형 163"/>
          <p:cNvSpPr/>
          <p:nvPr/>
        </p:nvSpPr>
        <p:spPr>
          <a:xfrm rot="16200000">
            <a:off x="4753533" y="5280174"/>
            <a:ext cx="716829" cy="191218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Memory</a:t>
            </a:r>
          </a:p>
        </p:txBody>
      </p:sp>
      <p:cxnSp>
        <p:nvCxnSpPr>
          <p:cNvPr id="165" name="직선 화살표 연결선 164"/>
          <p:cNvCxnSpPr/>
          <p:nvPr/>
        </p:nvCxnSpPr>
        <p:spPr>
          <a:xfrm>
            <a:off x="6703826" y="4752089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6" name="직사각형 165"/>
          <p:cNvSpPr/>
          <p:nvPr/>
        </p:nvSpPr>
        <p:spPr>
          <a:xfrm>
            <a:off x="6332876" y="5014945"/>
            <a:ext cx="734674" cy="705010"/>
          </a:xfrm>
          <a:prstGeom prst="rect">
            <a:avLst/>
          </a:prstGeom>
          <a:solidFill>
            <a:srgbClr val="009A93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Dynamic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Allocation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Engine</a:t>
            </a:r>
          </a:p>
        </p:txBody>
      </p:sp>
      <p:cxnSp>
        <p:nvCxnSpPr>
          <p:cNvPr id="167" name="직선 화살표 연결선 166"/>
          <p:cNvCxnSpPr/>
          <p:nvPr/>
        </p:nvCxnSpPr>
        <p:spPr>
          <a:xfrm>
            <a:off x="7574366" y="4751281"/>
            <a:ext cx="0" cy="262856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8" name="직사각형 167"/>
          <p:cNvSpPr/>
          <p:nvPr/>
        </p:nvSpPr>
        <p:spPr>
          <a:xfrm>
            <a:off x="7197889" y="5012650"/>
            <a:ext cx="772834" cy="705010"/>
          </a:xfrm>
          <a:prstGeom prst="rect">
            <a:avLst/>
          </a:prstGeom>
          <a:solidFill>
            <a:srgbClr val="009A93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Memory Protection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Unit</a:t>
            </a:r>
          </a:p>
        </p:txBody>
      </p:sp>
      <p:pic>
        <p:nvPicPr>
          <p:cNvPr id="170" name="그림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860" y="2755228"/>
            <a:ext cx="2757796" cy="3106378"/>
          </a:xfrm>
          <a:prstGeom prst="rect">
            <a:avLst/>
          </a:prstGeom>
        </p:spPr>
      </p:pic>
      <p:graphicFrame>
        <p:nvGraphicFramePr>
          <p:cNvPr id="171" name="표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2635"/>
              </p:ext>
            </p:extLst>
          </p:nvPr>
        </p:nvGraphicFramePr>
        <p:xfrm>
          <a:off x="790575" y="3127013"/>
          <a:ext cx="3439929" cy="2600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3642443050"/>
                    </a:ext>
                  </a:extLst>
                </a:gridCol>
                <a:gridCol w="2239929">
                  <a:extLst>
                    <a:ext uri="{9D8B030D-6E8A-4147-A177-3AD203B41FA5}">
                      <a16:colId xmlns:a16="http://schemas.microsoft.com/office/drawing/2014/main" val="2272238818"/>
                    </a:ext>
                  </a:extLst>
                </a:gridCol>
              </a:tblGrid>
              <a:tr h="433362"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CXL</a:t>
                      </a:r>
                      <a:r>
                        <a:rPr lang="en-US" altLang="ko-KR" sz="14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Interface 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CXL 2.0, Gen4x8</a:t>
                      </a:r>
                      <a:r>
                        <a:rPr lang="en-US" altLang="ko-KR" sz="14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640561"/>
                  </a:ext>
                </a:extLst>
              </a:tr>
              <a:tr h="433362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Up</a:t>
                      </a:r>
                      <a:r>
                        <a:rPr lang="en-US" altLang="ko-KR" sz="14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to 8-port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412747"/>
                  </a:ext>
                </a:extLst>
              </a:tr>
              <a:tr h="433362"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Memory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4CH DDR4 DIMM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093411"/>
                  </a:ext>
                </a:extLst>
              </a:tr>
              <a:tr h="433362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Up to 1TB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401659"/>
                  </a:ext>
                </a:extLst>
              </a:tr>
              <a:tr h="433362"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Performance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Latency : </a:t>
                      </a:r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600ns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814884"/>
                  </a:ext>
                </a:extLst>
              </a:tr>
              <a:tr h="433362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Bandwidth</a:t>
                      </a:r>
                      <a:r>
                        <a:rPr lang="en-US" altLang="ko-KR" sz="14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: 11GB/s 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429724"/>
                  </a:ext>
                </a:extLst>
              </a:tr>
            </a:tbl>
          </a:graphicData>
        </a:graphic>
      </p:graphicFrame>
      <p:sp>
        <p:nvSpPr>
          <p:cNvPr id="172" name="직사각형 171"/>
          <p:cNvSpPr/>
          <p:nvPr/>
        </p:nvSpPr>
        <p:spPr>
          <a:xfrm>
            <a:off x="1222603" y="5949506"/>
            <a:ext cx="239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Niagara Specification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5223103" y="5949506"/>
            <a:ext cx="253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Niagara Block Diagram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8512433" y="5949506"/>
            <a:ext cx="375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Rack-scale VM </a:t>
            </a:r>
            <a:r>
              <a:rPr lang="en-US" altLang="ko-KR" dirty="0" smtClean="0">
                <a:solidFill>
                  <a:schemeClr val="bg1"/>
                </a:solidFill>
              </a:rPr>
              <a:t>Cluster </a:t>
            </a:r>
            <a:r>
              <a:rPr lang="en-US" altLang="ko-KR" dirty="0" smtClean="0">
                <a:solidFill>
                  <a:schemeClr val="bg1"/>
                </a:solidFill>
              </a:rPr>
              <a:t>with Niagara 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0352912" y="3605411"/>
            <a:ext cx="104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  <a:ea typeface="Source Sans Pro" panose="020B0503030403020204" pitchFamily="34" charset="0"/>
              </a:rPr>
              <a:t>Server #1</a:t>
            </a:r>
            <a:endParaRPr lang="ko-KR" altLang="en-US" sz="1600" b="1" dirty="0">
              <a:solidFill>
                <a:srgbClr val="FFFF00"/>
              </a:solidFill>
              <a:ea typeface="Source Sans Pro" panose="020B0503030403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352912" y="4043561"/>
            <a:ext cx="104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  <a:ea typeface="Source Sans Pro" panose="020B0503030403020204" pitchFamily="34" charset="0"/>
              </a:rPr>
              <a:t>Server #2</a:t>
            </a:r>
            <a:endParaRPr lang="ko-KR" altLang="en-US" sz="1600" b="1" dirty="0">
              <a:solidFill>
                <a:srgbClr val="FFFF00"/>
              </a:solidFill>
              <a:ea typeface="Source Sans Pro" panose="020B0503030403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0352912" y="4919861"/>
            <a:ext cx="104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  <a:ea typeface="Source Sans Pro" panose="020B0503030403020204" pitchFamily="34" charset="0"/>
              </a:rPr>
              <a:t>Server #3</a:t>
            </a:r>
            <a:endParaRPr lang="ko-KR" altLang="en-US" sz="1600" b="1" dirty="0">
              <a:solidFill>
                <a:srgbClr val="FFFF00"/>
              </a:solidFill>
              <a:ea typeface="Source Sans Pro" panose="020B0503030403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0352912" y="5358011"/>
            <a:ext cx="104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  <a:ea typeface="Source Sans Pro" panose="020B0503030403020204" pitchFamily="34" charset="0"/>
              </a:rPr>
              <a:t>Server #4</a:t>
            </a:r>
            <a:endParaRPr lang="ko-KR" altLang="en-US" sz="1600" b="1" dirty="0">
              <a:solidFill>
                <a:srgbClr val="FFFF00"/>
              </a:solidFill>
              <a:ea typeface="Source Sans Pro" panose="020B0503030403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0352912" y="4510286"/>
            <a:ext cx="104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  <a:ea typeface="Source Sans Pro" panose="020B0503030403020204" pitchFamily="34" charset="0"/>
              </a:rPr>
              <a:t>Niagara</a:t>
            </a:r>
            <a:endParaRPr lang="ko-KR" altLang="en-US" sz="1600" b="1" dirty="0">
              <a:solidFill>
                <a:srgbClr val="FFFF00"/>
              </a:solidFill>
              <a:ea typeface="Source Sans Pro" panose="020B0503030403020204" pitchFamily="34" charset="0"/>
            </a:endParaRPr>
          </a:p>
        </p:txBody>
      </p:sp>
      <p:sp>
        <p:nvSpPr>
          <p:cNvPr id="16" name="자유형 15"/>
          <p:cNvSpPr/>
          <p:nvPr/>
        </p:nvSpPr>
        <p:spPr>
          <a:xfrm>
            <a:off x="8283575" y="4232275"/>
            <a:ext cx="831850" cy="1647825"/>
          </a:xfrm>
          <a:custGeom>
            <a:avLst/>
            <a:gdLst>
              <a:gd name="connsiteX0" fmla="*/ 819150 w 831850"/>
              <a:gd name="connsiteY0" fmla="*/ 187325 h 1647825"/>
              <a:gd name="connsiteX1" fmla="*/ 0 w 831850"/>
              <a:gd name="connsiteY1" fmla="*/ 0 h 1647825"/>
              <a:gd name="connsiteX2" fmla="*/ 9525 w 831850"/>
              <a:gd name="connsiteY2" fmla="*/ 1647825 h 1647825"/>
              <a:gd name="connsiteX3" fmla="*/ 831850 w 831850"/>
              <a:gd name="connsiteY3" fmla="*/ 561975 h 1647825"/>
              <a:gd name="connsiteX4" fmla="*/ 819150 w 831850"/>
              <a:gd name="connsiteY4" fmla="*/ 187325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1647825">
                <a:moveTo>
                  <a:pt x="819150" y="187325"/>
                </a:moveTo>
                <a:lnTo>
                  <a:pt x="0" y="0"/>
                </a:lnTo>
                <a:lnTo>
                  <a:pt x="9525" y="1647825"/>
                </a:lnTo>
                <a:lnTo>
                  <a:pt x="831850" y="561975"/>
                </a:lnTo>
                <a:lnTo>
                  <a:pt x="819150" y="187325"/>
                </a:lnTo>
                <a:close/>
              </a:path>
            </a:pathLst>
          </a:cu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7" name="그룹 76"/>
          <p:cNvGrpSpPr/>
          <p:nvPr/>
        </p:nvGrpSpPr>
        <p:grpSpPr>
          <a:xfrm>
            <a:off x="4996982" y="3051371"/>
            <a:ext cx="452161" cy="668477"/>
            <a:chOff x="4676942" y="3051371"/>
            <a:chExt cx="481040" cy="668477"/>
          </a:xfrm>
        </p:grpSpPr>
        <p:sp>
          <p:nvSpPr>
            <p:cNvPr id="78" name="직사각형 77"/>
            <p:cNvSpPr/>
            <p:nvPr/>
          </p:nvSpPr>
          <p:spPr>
            <a:xfrm>
              <a:off x="4676942" y="3051371"/>
              <a:ext cx="481040" cy="66847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#2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4715045" y="3556214"/>
              <a:ext cx="388573" cy="1574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RP</a:t>
              </a: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5492282" y="3051371"/>
            <a:ext cx="452161" cy="668477"/>
            <a:chOff x="4676942" y="3051371"/>
            <a:chExt cx="481040" cy="668477"/>
          </a:xfrm>
        </p:grpSpPr>
        <p:sp>
          <p:nvSpPr>
            <p:cNvPr id="81" name="직사각형 80"/>
            <p:cNvSpPr/>
            <p:nvPr/>
          </p:nvSpPr>
          <p:spPr>
            <a:xfrm>
              <a:off x="4676942" y="3051371"/>
              <a:ext cx="481040" cy="66847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#3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4715045" y="3556214"/>
              <a:ext cx="388573" cy="1574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RP</a:t>
              </a: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5987582" y="3051371"/>
            <a:ext cx="452161" cy="668477"/>
            <a:chOff x="4676942" y="3051371"/>
            <a:chExt cx="481040" cy="668477"/>
          </a:xfrm>
        </p:grpSpPr>
        <p:sp>
          <p:nvSpPr>
            <p:cNvPr id="84" name="직사각형 83"/>
            <p:cNvSpPr/>
            <p:nvPr/>
          </p:nvSpPr>
          <p:spPr>
            <a:xfrm>
              <a:off x="4676942" y="3051371"/>
              <a:ext cx="481040" cy="66847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#4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4715045" y="3556214"/>
              <a:ext cx="388573" cy="1574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RP</a:t>
              </a: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475262" y="3051371"/>
            <a:ext cx="452161" cy="668477"/>
            <a:chOff x="4676942" y="3051371"/>
            <a:chExt cx="481040" cy="668477"/>
          </a:xfrm>
        </p:grpSpPr>
        <p:sp>
          <p:nvSpPr>
            <p:cNvPr id="87" name="직사각형 86"/>
            <p:cNvSpPr/>
            <p:nvPr/>
          </p:nvSpPr>
          <p:spPr>
            <a:xfrm>
              <a:off x="4676942" y="3051371"/>
              <a:ext cx="481040" cy="66847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#5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4715045" y="3556214"/>
              <a:ext cx="388573" cy="1574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RP</a:t>
              </a: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6970562" y="3051371"/>
            <a:ext cx="452161" cy="668477"/>
            <a:chOff x="4676942" y="3051371"/>
            <a:chExt cx="481040" cy="668477"/>
          </a:xfrm>
        </p:grpSpPr>
        <p:sp>
          <p:nvSpPr>
            <p:cNvPr id="90" name="직사각형 89"/>
            <p:cNvSpPr/>
            <p:nvPr/>
          </p:nvSpPr>
          <p:spPr>
            <a:xfrm>
              <a:off x="4676942" y="3051371"/>
              <a:ext cx="481040" cy="66847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#6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4715045" y="3556214"/>
              <a:ext cx="388573" cy="1574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RP</a:t>
              </a: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7465862" y="3051371"/>
            <a:ext cx="452161" cy="668477"/>
            <a:chOff x="4676942" y="3051371"/>
            <a:chExt cx="481040" cy="668477"/>
          </a:xfrm>
        </p:grpSpPr>
        <p:sp>
          <p:nvSpPr>
            <p:cNvPr id="93" name="직사각형 92"/>
            <p:cNvSpPr/>
            <p:nvPr/>
          </p:nvSpPr>
          <p:spPr>
            <a:xfrm>
              <a:off x="4676942" y="3051371"/>
              <a:ext cx="481040" cy="66847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#7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4715045" y="3556214"/>
              <a:ext cx="388573" cy="1574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RP</a:t>
              </a: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7961162" y="3051371"/>
            <a:ext cx="452161" cy="668477"/>
            <a:chOff x="4676942" y="3051371"/>
            <a:chExt cx="481040" cy="668477"/>
          </a:xfrm>
        </p:grpSpPr>
        <p:sp>
          <p:nvSpPr>
            <p:cNvPr id="96" name="직사각형 95"/>
            <p:cNvSpPr/>
            <p:nvPr/>
          </p:nvSpPr>
          <p:spPr>
            <a:xfrm>
              <a:off x="4676942" y="3051371"/>
              <a:ext cx="481040" cy="66847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#8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4715045" y="3556214"/>
              <a:ext cx="388573" cy="1574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RP</a:t>
              </a:r>
            </a:p>
          </p:txBody>
        </p:sp>
      </p:grpSp>
      <p:sp>
        <p:nvSpPr>
          <p:cNvPr id="98" name="직사각형 97"/>
          <p:cNvSpPr/>
          <p:nvPr/>
        </p:nvSpPr>
        <p:spPr>
          <a:xfrm>
            <a:off x="5164623" y="4229652"/>
            <a:ext cx="390358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99" name="직사각형 98"/>
          <p:cNvSpPr/>
          <p:nvPr/>
        </p:nvSpPr>
        <p:spPr>
          <a:xfrm>
            <a:off x="5614203" y="4229652"/>
            <a:ext cx="390358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6063783" y="4229652"/>
            <a:ext cx="390358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6513363" y="4229652"/>
            <a:ext cx="390358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6962943" y="4229652"/>
            <a:ext cx="390358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7412523" y="4229652"/>
            <a:ext cx="390358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104" name="직사각형 103"/>
          <p:cNvSpPr/>
          <p:nvPr/>
        </p:nvSpPr>
        <p:spPr>
          <a:xfrm>
            <a:off x="7862103" y="4229652"/>
            <a:ext cx="390358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cxnSp>
        <p:nvCxnSpPr>
          <p:cNvPr id="105" name="직선 화살표 연결선 104"/>
          <p:cNvCxnSpPr/>
          <p:nvPr/>
        </p:nvCxnSpPr>
        <p:spPr>
          <a:xfrm>
            <a:off x="5319720" y="3715445"/>
            <a:ext cx="0" cy="495615"/>
          </a:xfrm>
          <a:prstGeom prst="straightConnector1">
            <a:avLst/>
          </a:pr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6" name="직선 화살표 연결선 105"/>
          <p:cNvCxnSpPr/>
          <p:nvPr/>
        </p:nvCxnSpPr>
        <p:spPr>
          <a:xfrm>
            <a:off x="6244186" y="3715445"/>
            <a:ext cx="0" cy="495615"/>
          </a:xfrm>
          <a:prstGeom prst="straightConnector1">
            <a:avLst/>
          </a:pr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7" name="직선 화살표 연결선 106"/>
          <p:cNvCxnSpPr/>
          <p:nvPr/>
        </p:nvCxnSpPr>
        <p:spPr>
          <a:xfrm>
            <a:off x="7168652" y="3715445"/>
            <a:ext cx="0" cy="495615"/>
          </a:xfrm>
          <a:prstGeom prst="straightConnector1">
            <a:avLst/>
          </a:pr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8" name="직선 화살표 연결선 107"/>
          <p:cNvCxnSpPr/>
          <p:nvPr/>
        </p:nvCxnSpPr>
        <p:spPr>
          <a:xfrm>
            <a:off x="7630885" y="3715445"/>
            <a:ext cx="0" cy="495615"/>
          </a:xfrm>
          <a:prstGeom prst="straightConnector1">
            <a:avLst/>
          </a:prstGeom>
          <a:noFill/>
          <a:ln w="6350" cap="flat" cmpd="sng" algn="ctr">
            <a:solidFill>
              <a:srgbClr val="0000FF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14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Case1: Memory Pooling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10"/>
            <a:ext cx="10820398" cy="729490"/>
          </a:xfrm>
        </p:spPr>
        <p:txBody>
          <a:bodyPr anchor="t">
            <a:normAutofit lnSpcReduction="10000"/>
          </a:bodyPr>
          <a:lstStyle/>
          <a:p>
            <a:pPr>
              <a:defRPr/>
            </a:pPr>
            <a:r>
              <a:rPr lang="en-US" altLang="ko-KR" dirty="0">
                <a:solidFill>
                  <a:sysClr val="windowText" lastClr="000000"/>
                </a:solidFill>
              </a:rPr>
              <a:t>Niagara </a:t>
            </a:r>
            <a:r>
              <a:rPr lang="en-US" altLang="ko-KR" dirty="0">
                <a:solidFill>
                  <a:sysClr val="windowText" lastClr="000000"/>
                </a:solidFill>
                <a:ea typeface="맑은 고딕"/>
              </a:rPr>
              <a:t>can dynamically allocate/deallocate disaggregated memory resources for each node without RESET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altLang="ko-KR" dirty="0" smtClean="0">
                <a:solidFill>
                  <a:sysClr val="windowText" lastClr="000000"/>
                </a:solidFill>
                <a:ea typeface="맑은 고딕"/>
              </a:rPr>
              <a:t>Improve </a:t>
            </a:r>
            <a:r>
              <a:rPr lang="en-US" altLang="ko-KR" dirty="0">
                <a:solidFill>
                  <a:sysClr val="windowText" lastClr="000000"/>
                </a:solidFill>
                <a:ea typeface="맑은 고딕"/>
              </a:rPr>
              <a:t>memory utilization and performance of the system equipped with CXL disaggregated memory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413388" y="2402490"/>
            <a:ext cx="9426803" cy="4182538"/>
            <a:chOff x="1184788" y="2184751"/>
            <a:chExt cx="10089298" cy="4476477"/>
          </a:xfrm>
        </p:grpSpPr>
        <p:sp>
          <p:nvSpPr>
            <p:cNvPr id="7" name="직사각형 6"/>
            <p:cNvSpPr/>
            <p:nvPr/>
          </p:nvSpPr>
          <p:spPr>
            <a:xfrm>
              <a:off x="3341210" y="2184751"/>
              <a:ext cx="7577821" cy="3279536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46378" y="3956428"/>
              <a:ext cx="945671" cy="27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 VM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188810" y="2359375"/>
              <a:ext cx="7531061" cy="3375711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Compute Node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259767" y="2552981"/>
              <a:ext cx="3181078" cy="1753814"/>
            </a:xfrm>
            <a:prstGeom prst="rect">
              <a:avLst/>
            </a:prstGeom>
            <a:solidFill>
              <a:srgbClr val="EB8D47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115219" y="2694203"/>
              <a:ext cx="3181078" cy="1753814"/>
            </a:xfrm>
            <a:prstGeom prst="rect">
              <a:avLst/>
            </a:prstGeom>
            <a:solidFill>
              <a:srgbClr val="EB8D47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VM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184788" y="2359376"/>
              <a:ext cx="1706238" cy="1484257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Controller Node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487754" y="2914675"/>
              <a:ext cx="1115629" cy="663026"/>
            </a:xfrm>
            <a:prstGeom prst="rect">
              <a:avLst/>
            </a:prstGeom>
            <a:solidFill>
              <a:srgbClr val="42BC7C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Cluster Manager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(VM Scheduler)</a:t>
              </a:r>
            </a:p>
          </p:txBody>
        </p:sp>
        <p:cxnSp>
          <p:nvCxnSpPr>
            <p:cNvPr id="14" name="꺾인 연결선 121"/>
            <p:cNvCxnSpPr>
              <a:stCxn id="13" idx="3"/>
              <a:endCxn id="15" idx="1"/>
            </p:cNvCxnSpPr>
            <p:nvPr/>
          </p:nvCxnSpPr>
          <p:spPr>
            <a:xfrm flipV="1">
              <a:off x="2603383" y="3244924"/>
              <a:ext cx="1586178" cy="12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" name="직사각형 14"/>
            <p:cNvSpPr/>
            <p:nvPr/>
          </p:nvSpPr>
          <p:spPr>
            <a:xfrm>
              <a:off x="4189561" y="2912147"/>
              <a:ext cx="1115629" cy="665553"/>
            </a:xfrm>
            <a:prstGeom prst="rect">
              <a:avLst/>
            </a:prstGeom>
            <a:solidFill>
              <a:srgbClr val="42BC7C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Host VM</a:t>
              </a:r>
              <a:b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Manager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521428" y="4195419"/>
              <a:ext cx="1115629" cy="456501"/>
            </a:xfrm>
            <a:prstGeom prst="rect">
              <a:avLst/>
            </a:prstGeom>
            <a:solidFill>
              <a:srgbClr val="42BC7C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DCS Library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521428" y="4650857"/>
              <a:ext cx="1115629" cy="456501"/>
            </a:xfrm>
            <a:prstGeom prst="rect">
              <a:avLst/>
            </a:prstGeom>
            <a:solidFill>
              <a:srgbClr val="5EAFC2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Kernel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CXL Driver</a:t>
              </a:r>
            </a:p>
          </p:txBody>
        </p:sp>
        <p:cxnSp>
          <p:nvCxnSpPr>
            <p:cNvPr id="18" name="꺾인 연결선 121"/>
            <p:cNvCxnSpPr/>
            <p:nvPr/>
          </p:nvCxnSpPr>
          <p:spPr>
            <a:xfrm>
              <a:off x="4428706" y="3577700"/>
              <a:ext cx="0" cy="6177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직사각형 18"/>
            <p:cNvSpPr/>
            <p:nvPr/>
          </p:nvSpPr>
          <p:spPr>
            <a:xfrm>
              <a:off x="4846700" y="4195419"/>
              <a:ext cx="1116000" cy="456501"/>
            </a:xfrm>
            <a:prstGeom prst="rect">
              <a:avLst/>
            </a:prstGeom>
            <a:solidFill>
              <a:srgbClr val="5EAFC2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Virt</a:t>
              </a: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Library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846700" y="4650857"/>
              <a:ext cx="1116000" cy="456501"/>
            </a:xfrm>
            <a:prstGeom prst="rect">
              <a:avLst/>
            </a:prstGeom>
            <a:solidFill>
              <a:srgbClr val="5EAFC2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KVM/QEMU</a:t>
              </a:r>
              <a:b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Hypervisor</a:t>
              </a:r>
            </a:p>
          </p:txBody>
        </p:sp>
        <p:cxnSp>
          <p:nvCxnSpPr>
            <p:cNvPr id="21" name="꺾인 연결선 121"/>
            <p:cNvCxnSpPr/>
            <p:nvPr/>
          </p:nvCxnSpPr>
          <p:spPr>
            <a:xfrm>
              <a:off x="5070996" y="3580309"/>
              <a:ext cx="0" cy="6192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206619" y="3649500"/>
              <a:ext cx="1281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Resizing Memory</a:t>
              </a: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via DCS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84482" y="3652629"/>
              <a:ext cx="853025" cy="27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Create VM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68061" y="2960374"/>
              <a:ext cx="1000572" cy="279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Schedule VM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25" name="꺾인 연결선 121"/>
            <p:cNvCxnSpPr>
              <a:stCxn id="20" idx="2"/>
            </p:cNvCxnSpPr>
            <p:nvPr/>
          </p:nvCxnSpPr>
          <p:spPr>
            <a:xfrm rot="5400000" flipH="1" flipV="1">
              <a:off x="5621587" y="3626747"/>
              <a:ext cx="1263724" cy="1697498"/>
            </a:xfrm>
            <a:prstGeom prst="bentConnector4">
              <a:avLst>
                <a:gd name="adj1" fmla="val -18089"/>
                <a:gd name="adj2" fmla="val 6643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6" name="직사각형 25"/>
            <p:cNvSpPr/>
            <p:nvPr/>
          </p:nvSpPr>
          <p:spPr>
            <a:xfrm>
              <a:off x="8153340" y="2853150"/>
              <a:ext cx="1335932" cy="456501"/>
            </a:xfrm>
            <a:prstGeom prst="rect">
              <a:avLst/>
            </a:prstGeom>
            <a:solidFill>
              <a:srgbClr val="42BC7C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Memory Pooling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Daemon</a:t>
              </a:r>
            </a:p>
          </p:txBody>
        </p:sp>
        <p:cxnSp>
          <p:nvCxnSpPr>
            <p:cNvPr id="27" name="꺾인 연결선 121"/>
            <p:cNvCxnSpPr/>
            <p:nvPr/>
          </p:nvCxnSpPr>
          <p:spPr>
            <a:xfrm flipH="1" flipV="1">
              <a:off x="5302696" y="3064547"/>
              <a:ext cx="2850644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340587" y="2631951"/>
              <a:ext cx="1285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Request/Release</a:t>
              </a: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Memory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184788" y="4276369"/>
              <a:ext cx="1706238" cy="579600"/>
            </a:xfrm>
            <a:prstGeom prst="rect">
              <a:avLst/>
            </a:prstGeom>
            <a:solidFill>
              <a:srgbClr val="EB8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Client</a:t>
              </a:r>
            </a:p>
          </p:txBody>
        </p:sp>
        <p:cxnSp>
          <p:nvCxnSpPr>
            <p:cNvPr id="30" name="꺾인 연결선 121"/>
            <p:cNvCxnSpPr>
              <a:stCxn id="29" idx="0"/>
              <a:endCxn id="13" idx="2"/>
            </p:cNvCxnSpPr>
            <p:nvPr/>
          </p:nvCxnSpPr>
          <p:spPr>
            <a:xfrm flipV="1">
              <a:off x="2037907" y="3577701"/>
              <a:ext cx="7662" cy="69866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직사각형 30"/>
            <p:cNvSpPr/>
            <p:nvPr/>
          </p:nvSpPr>
          <p:spPr>
            <a:xfrm>
              <a:off x="3188811" y="6082390"/>
              <a:ext cx="7730220" cy="578838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Niagara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75320" y="5761896"/>
              <a:ext cx="1202928" cy="27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CXL Command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3" name="꺾인 연결선 121"/>
            <p:cNvCxnSpPr/>
            <p:nvPr/>
          </p:nvCxnSpPr>
          <p:spPr>
            <a:xfrm>
              <a:off x="4075320" y="5107358"/>
              <a:ext cx="0" cy="97308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4" name="꺾인 연결선 121"/>
            <p:cNvCxnSpPr/>
            <p:nvPr/>
          </p:nvCxnSpPr>
          <p:spPr>
            <a:xfrm>
              <a:off x="5309027" y="3477990"/>
              <a:ext cx="1793172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5333210" y="3034032"/>
              <a:ext cx="1292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Resizing Memory </a:t>
              </a: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via </a:t>
              </a:r>
              <a:r>
                <a:rPr kumimoji="0" lang="en-US" altLang="ko-KR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virtio</a:t>
              </a: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-mem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006936" y="3388912"/>
              <a:ext cx="295760" cy="19139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68150" y="5741884"/>
              <a:ext cx="2705936" cy="329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Dynamic Capacity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Service (DCS)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7083237" y="4728368"/>
              <a:ext cx="3413673" cy="86828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68151" y="4415205"/>
              <a:ext cx="1112090" cy="329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Virtio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-mem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8338371" y="5004689"/>
              <a:ext cx="2024061" cy="500063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367606" y="5034050"/>
              <a:ext cx="437489" cy="438992"/>
            </a:xfrm>
            <a:prstGeom prst="rect">
              <a:avLst/>
            </a:prstGeom>
            <a:solidFill>
              <a:srgbClr val="1E61C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2GB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8367607" y="4740509"/>
              <a:ext cx="1994825" cy="279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CXL Pooled Memory</a:t>
              </a:r>
            </a:p>
          </p:txBody>
        </p:sp>
        <p:sp>
          <p:nvSpPr>
            <p:cNvPr id="43" name="왼쪽/오른쪽 화살표 42"/>
            <p:cNvSpPr/>
            <p:nvPr/>
          </p:nvSpPr>
          <p:spPr>
            <a:xfrm>
              <a:off x="9790348" y="5125320"/>
              <a:ext cx="512185" cy="258330"/>
            </a:xfrm>
            <a:prstGeom prst="leftRight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105568" y="4740508"/>
              <a:ext cx="1069198" cy="279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Local </a:t>
              </a: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Memory</a:t>
              </a:r>
              <a:endPara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8841005" y="5034050"/>
              <a:ext cx="437489" cy="438992"/>
            </a:xfrm>
            <a:prstGeom prst="rect">
              <a:avLst/>
            </a:prstGeom>
            <a:solidFill>
              <a:srgbClr val="1E61C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2GB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9316877" y="5034050"/>
              <a:ext cx="437489" cy="438992"/>
            </a:xfrm>
            <a:prstGeom prst="rect">
              <a:avLst/>
            </a:prstGeom>
            <a:solidFill>
              <a:srgbClr val="1E61C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2GB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9787704" y="5111850"/>
              <a:ext cx="53662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Dynamic</a:t>
              </a: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7183799" y="5034050"/>
              <a:ext cx="878347" cy="438992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DRAM</a:t>
              </a: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7240999" y="3429839"/>
              <a:ext cx="2931701" cy="868284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8496487" y="3691918"/>
              <a:ext cx="1546859" cy="500063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8758866" y="3727629"/>
              <a:ext cx="201600" cy="201600"/>
            </a:xfrm>
            <a:prstGeom prst="rect">
              <a:avLst/>
            </a:prstGeom>
            <a:solidFill>
              <a:srgbClr val="5694F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2M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8480799" y="3427738"/>
              <a:ext cx="1562548" cy="279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CXL Pooled Memory</a:t>
              </a:r>
            </a:p>
          </p:txBody>
        </p:sp>
        <p:sp>
          <p:nvSpPr>
            <p:cNvPr id="53" name="왼쪽/오른쪽 화살표 52"/>
            <p:cNvSpPr/>
            <p:nvPr/>
          </p:nvSpPr>
          <p:spPr>
            <a:xfrm>
              <a:off x="9468403" y="3812549"/>
              <a:ext cx="512185" cy="258330"/>
            </a:xfrm>
            <a:prstGeom prst="leftRight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263683" y="3427737"/>
              <a:ext cx="1069198" cy="279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Local </a:t>
              </a: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Memory</a:t>
              </a:r>
              <a:endPara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9465759" y="3799079"/>
              <a:ext cx="53662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Dynamic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7541944" y="3721279"/>
              <a:ext cx="437489" cy="438992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8525721" y="3727629"/>
              <a:ext cx="201600" cy="201600"/>
            </a:xfrm>
            <a:prstGeom prst="rect">
              <a:avLst/>
            </a:prstGeom>
            <a:solidFill>
              <a:srgbClr val="5694F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2M</a:t>
              </a: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8525721" y="3959253"/>
              <a:ext cx="201600" cy="201600"/>
            </a:xfrm>
            <a:prstGeom prst="rect">
              <a:avLst/>
            </a:prstGeom>
            <a:solidFill>
              <a:srgbClr val="5694F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2M</a:t>
              </a: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8755761" y="3959253"/>
              <a:ext cx="201600" cy="201600"/>
            </a:xfrm>
            <a:prstGeom prst="rect">
              <a:avLst/>
            </a:prstGeom>
            <a:solidFill>
              <a:srgbClr val="5694F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2M</a:t>
              </a: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9225156" y="3727629"/>
              <a:ext cx="201600" cy="201600"/>
            </a:xfrm>
            <a:prstGeom prst="rect">
              <a:avLst/>
            </a:prstGeom>
            <a:solidFill>
              <a:srgbClr val="5694F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2M</a:t>
              </a: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8992011" y="3727629"/>
              <a:ext cx="201600" cy="201600"/>
            </a:xfrm>
            <a:prstGeom prst="rect">
              <a:avLst/>
            </a:prstGeom>
            <a:solidFill>
              <a:srgbClr val="5694F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2M</a:t>
              </a: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8995331" y="3959253"/>
              <a:ext cx="201600" cy="201600"/>
            </a:xfrm>
            <a:prstGeom prst="rect">
              <a:avLst/>
            </a:prstGeom>
            <a:solidFill>
              <a:srgbClr val="5694F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2M</a:t>
              </a:r>
            </a:p>
          </p:txBody>
        </p:sp>
        <p:sp>
          <p:nvSpPr>
            <p:cNvPr id="63" name="왼쪽/오른쪽 화살표 62"/>
            <p:cNvSpPr/>
            <p:nvPr/>
          </p:nvSpPr>
          <p:spPr>
            <a:xfrm rot="5400000">
              <a:off x="8171782" y="4575940"/>
              <a:ext cx="674120" cy="95226"/>
            </a:xfrm>
            <a:prstGeom prst="leftRightArrow">
              <a:avLst/>
            </a:prstGeom>
            <a:solidFill>
              <a:srgbClr val="42BC7C"/>
            </a:solidFill>
            <a:ln w="38100" cap="flat" cmpd="sng" algn="ctr">
              <a:solidFill>
                <a:srgbClr val="42B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왼쪽/오른쪽 화살표 63"/>
            <p:cNvSpPr/>
            <p:nvPr/>
          </p:nvSpPr>
          <p:spPr>
            <a:xfrm rot="5400000">
              <a:off x="8265934" y="5766756"/>
              <a:ext cx="478726" cy="95226"/>
            </a:xfrm>
            <a:prstGeom prst="leftRightArrow">
              <a:avLst/>
            </a:prstGeom>
            <a:solidFill>
              <a:srgbClr val="42BC7C"/>
            </a:solidFill>
            <a:ln w="38100" cap="flat" cmpd="sng" algn="ctr">
              <a:solidFill>
                <a:srgbClr val="42B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5" name="직사각형 64"/>
          <p:cNvSpPr/>
          <p:nvPr/>
        </p:nvSpPr>
        <p:spPr>
          <a:xfrm>
            <a:off x="7919868" y="6086776"/>
            <a:ext cx="734674" cy="469090"/>
          </a:xfrm>
          <a:prstGeom prst="rect">
            <a:avLst/>
          </a:prstGeom>
          <a:solidFill>
            <a:srgbClr val="009A93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Dynamic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Allocation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Engine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8753026" y="6086476"/>
            <a:ext cx="765828" cy="469390"/>
          </a:xfrm>
          <a:prstGeom prst="rect">
            <a:avLst/>
          </a:prstGeom>
          <a:solidFill>
            <a:srgbClr val="009A93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Memory Protection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Unit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3678470" y="6047190"/>
            <a:ext cx="640455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4373795" y="6047190"/>
            <a:ext cx="640455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069120" y="6047190"/>
            <a:ext cx="640455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5754920" y="6047190"/>
            <a:ext cx="640455" cy="193785"/>
          </a:xfrm>
          <a:prstGeom prst="rect">
            <a:avLst/>
          </a:prstGeom>
          <a:solidFill>
            <a:srgbClr val="287180">
              <a:lumMod val="5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CXL EP</a:t>
            </a:r>
          </a:p>
        </p:txBody>
      </p:sp>
    </p:spTree>
    <p:extLst>
      <p:ext uri="{BB962C8B-B14F-4D97-AF65-F5344CB8AC3E}">
        <p14:creationId xmlns:p14="http://schemas.microsoft.com/office/powerpoint/2010/main" val="20412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Use Case1: Memory </a:t>
            </a:r>
            <a:r>
              <a:rPr lang="en-US" altLang="ko-KR" dirty="0" smtClean="0"/>
              <a:t>Pooling -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749637"/>
          </a:xfrm>
        </p:spPr>
        <p:txBody>
          <a:bodyPr anchor="t"/>
          <a:lstStyle/>
          <a:p>
            <a:r>
              <a:rPr lang="en-US" altLang="ko-KR" dirty="0">
                <a:solidFill>
                  <a:sysClr val="windowText" lastClr="000000"/>
                </a:solidFill>
              </a:rPr>
              <a:t>Reduce execution time by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mitigating </a:t>
            </a:r>
            <a:r>
              <a:rPr lang="en-US" altLang="ko-KR" dirty="0">
                <a:solidFill>
                  <a:sysClr val="windowText" lastClr="000000"/>
                </a:solidFill>
              </a:rPr>
              <a:t>data spill and improve memory utilization of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system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221716"/>
              </p:ext>
            </p:extLst>
          </p:nvPr>
        </p:nvGraphicFramePr>
        <p:xfrm>
          <a:off x="685801" y="2211490"/>
          <a:ext cx="5613374" cy="337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직사각형 7"/>
          <p:cNvSpPr/>
          <p:nvPr/>
        </p:nvSpPr>
        <p:spPr>
          <a:xfrm>
            <a:off x="1051153" y="5739956"/>
            <a:ext cx="525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Execution Time of In-memory Analytics </a:t>
            </a:r>
            <a:r>
              <a:rPr lang="en-US" altLang="ko-KR" dirty="0" smtClean="0">
                <a:solidFill>
                  <a:schemeClr val="bg1"/>
                </a:solidFill>
              </a:rPr>
              <a:t>Workload</a:t>
            </a:r>
            <a:r>
              <a:rPr lang="en-US" altLang="ko-KR" baseline="30000" dirty="0" smtClean="0">
                <a:solidFill>
                  <a:schemeClr val="bg1"/>
                </a:solidFill>
              </a:rPr>
              <a:t>1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2843641" y="4579509"/>
            <a:ext cx="2347484" cy="0"/>
          </a:xfrm>
          <a:prstGeom prst="straightConnector1">
            <a:avLst/>
          </a:prstGeom>
          <a:ln w="158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04364" y="5391702"/>
            <a:ext cx="1549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35% improvement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53625"/>
              </p:ext>
            </p:extLst>
          </p:nvPr>
        </p:nvGraphicFramePr>
        <p:xfrm>
          <a:off x="6601829" y="2467992"/>
          <a:ext cx="5256797" cy="2872956"/>
        </p:xfrm>
        <a:graphic>
          <a:graphicData uri="http://schemas.openxmlformats.org/drawingml/2006/table">
            <a:tbl>
              <a:tblPr firstRow="1" bandRow="1"/>
              <a:tblGrid>
                <a:gridCol w="1740753">
                  <a:extLst>
                    <a:ext uri="{9D8B030D-6E8A-4147-A177-3AD203B41FA5}">
                      <a16:colId xmlns:a16="http://schemas.microsoft.com/office/drawing/2014/main" val="3101406782"/>
                    </a:ext>
                  </a:extLst>
                </a:gridCol>
                <a:gridCol w="879011">
                  <a:extLst>
                    <a:ext uri="{9D8B030D-6E8A-4147-A177-3AD203B41FA5}">
                      <a16:colId xmlns:a16="http://schemas.microsoft.com/office/drawing/2014/main" val="2887693052"/>
                    </a:ext>
                  </a:extLst>
                </a:gridCol>
                <a:gridCol w="879011">
                  <a:extLst>
                    <a:ext uri="{9D8B030D-6E8A-4147-A177-3AD203B41FA5}">
                      <a16:colId xmlns:a16="http://schemas.microsoft.com/office/drawing/2014/main" val="2787199184"/>
                    </a:ext>
                  </a:extLst>
                </a:gridCol>
                <a:gridCol w="879011">
                  <a:extLst>
                    <a:ext uri="{9D8B030D-6E8A-4147-A177-3AD203B41FA5}">
                      <a16:colId xmlns:a16="http://schemas.microsoft.com/office/drawing/2014/main" val="293416923"/>
                    </a:ext>
                  </a:extLst>
                </a:gridCol>
                <a:gridCol w="879011">
                  <a:extLst>
                    <a:ext uri="{9D8B030D-6E8A-4147-A177-3AD203B41FA5}">
                      <a16:colId xmlns:a16="http://schemas.microsoft.com/office/drawing/2014/main" val="4036750299"/>
                    </a:ext>
                  </a:extLst>
                </a:gridCol>
              </a:tblGrid>
              <a:tr h="4026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Baseline </a:t>
                      </a:r>
                      <a:r>
                        <a:rPr lang="en-US" altLang="ko-KR" sz="12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Kubernetes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DCS-enabled</a:t>
                      </a:r>
                      <a:r>
                        <a:rPr lang="en-US" altLang="ko-KR" sz="12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Kubernetes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15003"/>
                  </a:ext>
                </a:extLst>
              </a:tr>
              <a:tr h="4026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Worker</a:t>
                      </a:r>
                    </a:p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Node #1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Worker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Node </a:t>
                      </a: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#2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Worker</a:t>
                      </a:r>
                    </a:p>
                    <a:p>
                      <a:pPr algn="ctr" latinLnBrk="1"/>
                      <a:r>
                        <a:rPr lang="en-US" altLang="ko-KR" sz="1200" b="0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Node</a:t>
                      </a: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#1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Worker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Node</a:t>
                      </a: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#2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61298"/>
                  </a:ext>
                </a:extLst>
              </a:tr>
              <a:tr h="4026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# CPU</a:t>
                      </a:r>
                      <a:r>
                        <a:rPr lang="en-US" altLang="ko-KR" sz="12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Cores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112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176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112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176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24883"/>
                  </a:ext>
                </a:extLst>
              </a:tr>
              <a:tr h="4026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Local</a:t>
                      </a:r>
                      <a:r>
                        <a:rPr lang="en-US" altLang="ko-KR" sz="12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Memory Capacity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62 GB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62 GB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62 GB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62 GB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903611"/>
                  </a:ext>
                </a:extLst>
              </a:tr>
              <a:tr h="4026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0" u="sng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CXL Memory</a:t>
                      </a:r>
                      <a:r>
                        <a:rPr lang="en-US" altLang="ko-KR" sz="1200" b="0" u="sng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Capacity</a:t>
                      </a:r>
                      <a:endParaRPr lang="ko-KR" altLang="en-US" sz="1200" b="0" u="sng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u="sng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32 GB</a:t>
                      </a:r>
                      <a:endParaRPr lang="ko-KR" altLang="en-US" sz="1200" b="0" u="sng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u="sng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32 GB</a:t>
                      </a:r>
                      <a:endParaRPr lang="ko-KR" altLang="en-US" sz="1200" b="0" u="sng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u="sng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64 GB (Pooled)</a:t>
                      </a:r>
                      <a:endParaRPr lang="ko-KR" altLang="en-US" sz="1200" b="0" u="sng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02121"/>
                  </a:ext>
                </a:extLst>
              </a:tr>
              <a:tr h="4026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Total Memory Capacity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94 GB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94 GB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62-126 GB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62-126</a:t>
                      </a:r>
                      <a:r>
                        <a:rPr lang="en-US" altLang="ko-KR" sz="1200" b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GB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474194"/>
                  </a:ext>
                </a:extLst>
              </a:tr>
              <a:tr h="4026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0" u="sng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Avg. Memory</a:t>
                      </a:r>
                      <a:r>
                        <a:rPr lang="en-US" altLang="ko-KR" sz="1200" b="0" u="sng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Utilization</a:t>
                      </a:r>
                      <a:endParaRPr lang="ko-KR" altLang="en-US" sz="1200" b="0" u="sng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u="sng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55.7%</a:t>
                      </a:r>
                      <a:endParaRPr lang="ko-KR" altLang="en-US" sz="1200" b="0" u="sng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u="sng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75.1%</a:t>
                      </a:r>
                      <a:endParaRPr lang="ko-KR" altLang="en-US" sz="1200" b="0" u="sng" dirty="0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48429"/>
                  </a:ext>
                </a:extLst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7423378" y="5739956"/>
            <a:ext cx="3819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 Memory Utilization on </a:t>
            </a:r>
            <a:r>
              <a:rPr lang="en-US" altLang="ko-KR" dirty="0" smtClean="0">
                <a:solidFill>
                  <a:schemeClr val="bg1"/>
                </a:solidFill>
              </a:rPr>
              <a:t>Kubernetes</a:t>
            </a:r>
            <a:r>
              <a:rPr lang="en-US" altLang="ko-KR" baseline="30000" dirty="0" smtClean="0">
                <a:solidFill>
                  <a:schemeClr val="bg1"/>
                </a:solidFill>
              </a:rPr>
              <a:t>2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자유형 17"/>
          <p:cNvSpPr/>
          <p:nvPr/>
        </p:nvSpPr>
        <p:spPr>
          <a:xfrm>
            <a:off x="9456179" y="5166650"/>
            <a:ext cx="1292177" cy="224290"/>
          </a:xfrm>
          <a:custGeom>
            <a:avLst/>
            <a:gdLst>
              <a:gd name="connsiteX0" fmla="*/ 0 w 1628775"/>
              <a:gd name="connsiteY0" fmla="*/ 0 h 247650"/>
              <a:gd name="connsiteX1" fmla="*/ 819150 w 1628775"/>
              <a:gd name="connsiteY1" fmla="*/ 247650 h 247650"/>
              <a:gd name="connsiteX2" fmla="*/ 1628775 w 1628775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247650">
                <a:moveTo>
                  <a:pt x="0" y="0"/>
                </a:moveTo>
                <a:cubicBezTo>
                  <a:pt x="273844" y="123825"/>
                  <a:pt x="547688" y="247650"/>
                  <a:pt x="819150" y="247650"/>
                </a:cubicBezTo>
                <a:cubicBezTo>
                  <a:pt x="1090612" y="247650"/>
                  <a:pt x="1359693" y="123825"/>
                  <a:pt x="1628775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391151" y="6419972"/>
            <a:ext cx="5743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ea typeface="Source Sans Pro" panose="020B0503030403020204" pitchFamily="34" charset="0"/>
              </a:rPr>
              <a:t>1</a:t>
            </a:r>
            <a:r>
              <a:rPr lang="en-US" altLang="ko-KR" sz="1000" dirty="0">
                <a:solidFill>
                  <a:schemeClr val="bg1"/>
                </a:solidFill>
                <a:ea typeface="Source Sans Pro" panose="020B0503030403020204" pitchFamily="34" charset="0"/>
              </a:rPr>
              <a:t>) Collaboration </a:t>
            </a:r>
            <a:r>
              <a:rPr lang="en-US" altLang="ko-KR" sz="1000" dirty="0" smtClean="0">
                <a:solidFill>
                  <a:schemeClr val="bg1"/>
                </a:solidFill>
                <a:ea typeface="Source Sans Pro" panose="020B0503030403020204" pitchFamily="34" charset="0"/>
              </a:rPr>
              <a:t>with</a:t>
            </a:r>
            <a:endParaRPr lang="en-US" altLang="ko-KR" sz="1000" dirty="0" smtClean="0">
              <a:solidFill>
                <a:schemeClr val="bg1"/>
              </a:solidFill>
              <a:ea typeface="Source Sans Pro" panose="020B0503030403020204" pitchFamily="34" charset="0"/>
            </a:endParaRPr>
          </a:p>
          <a:p>
            <a:r>
              <a:rPr lang="en-US" altLang="ko-KR" sz="1000" dirty="0" smtClean="0">
                <a:solidFill>
                  <a:schemeClr val="bg1"/>
                </a:solidFill>
                <a:ea typeface="Source Sans Pro" panose="020B0503030403020204" pitchFamily="34" charset="0"/>
              </a:rPr>
              <a:t>2) </a:t>
            </a:r>
            <a:r>
              <a:rPr lang="en-US" altLang="ko-KR" sz="1000" i="1" dirty="0" smtClean="0">
                <a:solidFill>
                  <a:schemeClr val="bg1"/>
                </a:solidFill>
              </a:rPr>
              <a:t>M</a:t>
            </a:r>
            <a:r>
              <a:rPr lang="en-US" altLang="ko-KR" sz="1000" i="1" dirty="0">
                <a:solidFill>
                  <a:schemeClr val="bg1"/>
                </a:solidFill>
              </a:rPr>
              <a:t>. Ha et al., "Dynamic Capacity Service for Improving CXL Pooled Memory Efficiency,“ IEEE Micro, </a:t>
            </a:r>
            <a:r>
              <a:rPr lang="en-US" altLang="ko-KR" sz="1000" i="1" dirty="0" smtClean="0">
                <a:solidFill>
                  <a:schemeClr val="bg1"/>
                </a:solidFill>
              </a:rPr>
              <a:t>2023</a:t>
            </a:r>
            <a:endParaRPr lang="ko-KR" altLang="en-US" sz="2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8484" y="4280749"/>
            <a:ext cx="1547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2.5x improvement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omepage - MemVe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40" y="6404563"/>
            <a:ext cx="1065641" cy="2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ustom 23">
      <a:dk1>
        <a:srgbClr val="000000"/>
      </a:dk1>
      <a:lt1>
        <a:srgbClr val="FFFFFF"/>
      </a:lt1>
      <a:dk2>
        <a:srgbClr val="2B7974"/>
      </a:dk2>
      <a:lt2>
        <a:srgbClr val="D2E9D2"/>
      </a:lt2>
      <a:accent1>
        <a:srgbClr val="48BEB7"/>
      </a:accent1>
      <a:accent2>
        <a:srgbClr val="17BAD0"/>
      </a:accent2>
      <a:accent3>
        <a:srgbClr val="BE986C"/>
      </a:accent3>
      <a:accent4>
        <a:srgbClr val="80C36E"/>
      </a:accent4>
      <a:accent5>
        <a:srgbClr val="4D9ED9"/>
      </a:accent5>
      <a:accent6>
        <a:srgbClr val="2B7974"/>
      </a:accent6>
      <a:hlink>
        <a:srgbClr val="2B7974"/>
      </a:hlink>
      <a:folHlink>
        <a:srgbClr val="48BEB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K hynix_미구주향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A93"/>
    </a:accent1>
    <a:accent2>
      <a:srgbClr val="0F7D93"/>
    </a:accent2>
    <a:accent3>
      <a:srgbClr val="42BC7C"/>
    </a:accent3>
    <a:accent4>
      <a:srgbClr val="EB8D47"/>
    </a:accent4>
    <a:accent5>
      <a:srgbClr val="5EAFC2"/>
    </a:accent5>
    <a:accent6>
      <a:srgbClr val="94CAC7"/>
    </a:accent6>
    <a:hlink>
      <a:srgbClr val="0563C1"/>
    </a:hlink>
    <a:folHlink>
      <a:srgbClr val="954F72"/>
    </a:folHlink>
  </a:clrScheme>
  <a:fontScheme name="Office 테마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Calibri"/>
      <a:font script="Hebr" typeface="Calibri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Calibri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CPGLO23">
    <a:dk1>
      <a:srgbClr val="000000"/>
    </a:dk1>
    <a:lt1>
      <a:srgbClr val="FFFFFF"/>
    </a:lt1>
    <a:dk2>
      <a:srgbClr val="000000"/>
    </a:dk2>
    <a:lt2>
      <a:srgbClr val="E7E6E6"/>
    </a:lt2>
    <a:accent1>
      <a:srgbClr val="8DC63F"/>
    </a:accent1>
    <a:accent2>
      <a:srgbClr val="F6B71C"/>
    </a:accent2>
    <a:accent3>
      <a:srgbClr val="C87728"/>
    </a:accent3>
    <a:accent4>
      <a:srgbClr val="343895"/>
    </a:accent4>
    <a:accent5>
      <a:srgbClr val="5F6061"/>
    </a:accent5>
    <a:accent6>
      <a:srgbClr val="653A05"/>
    </a:accent6>
    <a:hlink>
      <a:srgbClr val="0079FF"/>
    </a:hlink>
    <a:folHlink>
      <a:srgbClr val="954F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8083</TotalTime>
  <Words>1330</Words>
  <Application>Microsoft Office PowerPoint</Application>
  <PresentationFormat>와이드스크린</PresentationFormat>
  <Paragraphs>373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Source Sans Pro</vt:lpstr>
      <vt:lpstr>맑은 고딕</vt:lpstr>
      <vt:lpstr>Arial</vt:lpstr>
      <vt:lpstr>Calibri</vt:lpstr>
      <vt:lpstr>Calibri Light</vt:lpstr>
      <vt:lpstr>Wingdings</vt:lpstr>
      <vt:lpstr>Celestial</vt:lpstr>
      <vt:lpstr>Niagara: CXL Memory Disaggregation for HPC and AI Workloads</vt:lpstr>
      <vt:lpstr>Growing Memory Bandwidth and Capacity Gap</vt:lpstr>
      <vt:lpstr>Challenges in Today’s HPC and AI Workloads</vt:lpstr>
      <vt:lpstr>Challenges in Today’s HPC and AI Workloads</vt:lpstr>
      <vt:lpstr>Memory Disaggregation: Pooling &amp; Sharing</vt:lpstr>
      <vt:lpstr>Opportunity Created by CXL Interconnect</vt:lpstr>
      <vt:lpstr>Our Solution: Niagara - CXL Disaggregated Memory</vt:lpstr>
      <vt:lpstr>Use Case1: Memory Pooling </vt:lpstr>
      <vt:lpstr>Use Case1: Memory Pooling - Evaluation</vt:lpstr>
      <vt:lpstr>Use Case2: Memory Sharing</vt:lpstr>
      <vt:lpstr>Use Case2: Memory Sharing - Evaluation</vt:lpstr>
      <vt:lpstr>HW-assisted Features of Niagara</vt:lpstr>
      <vt:lpstr>Niagara Exhibition in SK hynix booth #2101</vt:lpstr>
      <vt:lpstr>Lesson Learned</vt:lpstr>
      <vt:lpstr>Future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이호균(LEE HOKYOON) Platform Software</cp:lastModifiedBy>
  <cp:revision>201</cp:revision>
  <dcterms:created xsi:type="dcterms:W3CDTF">2021-05-28T21:00:04Z</dcterms:created>
  <dcterms:modified xsi:type="dcterms:W3CDTF">2023-10-05T05:40:01Z</dcterms:modified>
</cp:coreProperties>
</file>