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8"/>
  </p:notesMasterIdLst>
  <p:sldIdLst>
    <p:sldId id="256" r:id="rId2"/>
    <p:sldId id="2146846912" r:id="rId3"/>
    <p:sldId id="2146846905" r:id="rId4"/>
    <p:sldId id="2146846906" r:id="rId5"/>
    <p:sldId id="2146846877" r:id="rId6"/>
    <p:sldId id="2146846908" r:id="rId7"/>
    <p:sldId id="2146846910" r:id="rId8"/>
    <p:sldId id="2146846911" r:id="rId9"/>
    <p:sldId id="2146846873" r:id="rId10"/>
    <p:sldId id="259" r:id="rId11"/>
    <p:sldId id="2146846879" r:id="rId12"/>
    <p:sldId id="2146846897" r:id="rId13"/>
    <p:sldId id="2146846898" r:id="rId14"/>
    <p:sldId id="2146846899" r:id="rId15"/>
    <p:sldId id="2146846900" r:id="rId16"/>
    <p:sldId id="2146846874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84" autoAdjust="0"/>
    <p:restoredTop sz="87347"/>
  </p:normalViewPr>
  <p:slideViewPr>
    <p:cSldViewPr snapToGrid="0">
      <p:cViewPr varScale="1">
        <p:scale>
          <a:sx n="111" d="100"/>
          <a:sy n="111" d="100"/>
        </p:scale>
        <p:origin x="1216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\mengmeiye\Downloads\Secure%20EDA%20as%20a%20Service%20-%2010-2-23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\mengmeiye\Downloads\Secure%20EDA%20as%20a%20Service%20-%2010-2-23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\mengmeiye\Downloads\Secure%20EDA%20as%20a%20Service%20-%2010-2-23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\mengmeiye\Downloads\Secure%20EDA%20as%20a%20Service%20-%2010-2-23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4803149606299214E-2"/>
          <c:y val="0.16708333333333336"/>
          <c:w val="0.89019685039370078"/>
          <c:h val="0.51327099737532811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5F8-394F-92D1-8BFAAF3FA5F0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4.98%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E5F8-394F-92D1-8BFAAF3FA5F0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8.03%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E5F8-394F-92D1-8BFAAF3FA5F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Sheet1!$Q$5:$Q$7</c:f>
              <c:strCache>
                <c:ptCount val="3"/>
                <c:pt idx="0">
                  <c:v>K8s - Baseline</c:v>
                </c:pt>
                <c:pt idx="1">
                  <c:v>Kata - Classic VMs</c:v>
                </c:pt>
                <c:pt idx="2">
                  <c:v>CoCo - Confidential VMs</c:v>
                </c:pt>
              </c:strCache>
            </c:strRef>
          </c:cat>
          <c:val>
            <c:numRef>
              <c:f>Sheet1!$O$5:$O$7</c:f>
              <c:numCache>
                <c:formatCode>0.00%</c:formatCode>
                <c:ptCount val="3"/>
                <c:pt idx="0">
                  <c:v>1</c:v>
                </c:pt>
                <c:pt idx="1">
                  <c:v>1.0497737556561084</c:v>
                </c:pt>
                <c:pt idx="2">
                  <c:v>1.0803167420814479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5F8-394F-92D1-8BFAAF3FA5F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573137552"/>
        <c:axId val="581537184"/>
      </c:barChart>
      <c:catAx>
        <c:axId val="5731375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81537184"/>
        <c:crosses val="autoZero"/>
        <c:auto val="1"/>
        <c:lblAlgn val="ctr"/>
        <c:lblOffset val="100"/>
        <c:noMultiLvlLbl val="0"/>
      </c:catAx>
      <c:valAx>
        <c:axId val="5815371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731375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4803149606299214E-2"/>
          <c:y val="0.16708333333333336"/>
          <c:w val="0.89019685039370078"/>
          <c:h val="0.51327099737532811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3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DF5A-D640-9852-A87F7B219811}"/>
              </c:ext>
            </c:extLst>
          </c:dPt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F5A-D640-9852-A87F7B219811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4.98%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DF5A-D640-9852-A87F7B219811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8.03%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DF5A-D640-9852-A87F7B219811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6.67%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DF5A-D640-9852-A87F7B21981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Sheet1!$Q$5:$Q$8</c:f>
              <c:strCache>
                <c:ptCount val="4"/>
                <c:pt idx="0">
                  <c:v>K8s - Baseline</c:v>
                </c:pt>
                <c:pt idx="1">
                  <c:v>Kata - Classic VMs</c:v>
                </c:pt>
                <c:pt idx="2">
                  <c:v>CoCo - Confidential VMs</c:v>
                </c:pt>
                <c:pt idx="3">
                  <c:v>CoCo - Storage container</c:v>
                </c:pt>
              </c:strCache>
            </c:strRef>
          </c:cat>
          <c:val>
            <c:numRef>
              <c:f>Sheet1!$O$5:$O$8</c:f>
              <c:numCache>
                <c:formatCode>0.00%</c:formatCode>
                <c:ptCount val="4"/>
                <c:pt idx="0">
                  <c:v>1</c:v>
                </c:pt>
                <c:pt idx="1">
                  <c:v>1.0497737556561084</c:v>
                </c:pt>
                <c:pt idx="2">
                  <c:v>1.0803167420814479</c:v>
                </c:pt>
                <c:pt idx="3">
                  <c:v>1.0667420814479638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F5A-D640-9852-A87F7B21981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573137552"/>
        <c:axId val="581537184"/>
      </c:barChart>
      <c:catAx>
        <c:axId val="5731375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81537184"/>
        <c:crosses val="autoZero"/>
        <c:auto val="1"/>
        <c:lblAlgn val="ctr"/>
        <c:lblOffset val="100"/>
        <c:noMultiLvlLbl val="0"/>
      </c:catAx>
      <c:valAx>
        <c:axId val="5815371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731375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4803149606299214E-2"/>
          <c:y val="0.16708333333333336"/>
          <c:w val="0.89019685039370078"/>
          <c:h val="0.51327099737532811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4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B462-A547-9C0A-B6FACFD3FAD0}"/>
              </c:ext>
            </c:extLst>
          </c:dPt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462-A547-9C0A-B6FACFD3FAD0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4.98%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B462-A547-9C0A-B6FACFD3FAD0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8.03%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B462-A547-9C0A-B6FACFD3FAD0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6.67%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B462-A547-9C0A-B6FACFD3FAD0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6.9%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B462-A547-9C0A-B6FACFD3FAD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Sheet1!$Q$5:$Q$9</c:f>
              <c:strCache>
                <c:ptCount val="5"/>
                <c:pt idx="0">
                  <c:v>K8s - Baseline</c:v>
                </c:pt>
                <c:pt idx="1">
                  <c:v>Kata - Classic VMs</c:v>
                </c:pt>
                <c:pt idx="2">
                  <c:v>CoCo - Confidential VMs</c:v>
                </c:pt>
                <c:pt idx="3">
                  <c:v>CoCo - Storage container</c:v>
                </c:pt>
                <c:pt idx="4">
                  <c:v>CoCo - Encrypted Storage in sidecar</c:v>
                </c:pt>
              </c:strCache>
            </c:strRef>
          </c:cat>
          <c:val>
            <c:numRef>
              <c:f>Sheet1!$O$5:$O$9</c:f>
              <c:numCache>
                <c:formatCode>0.00%</c:formatCode>
                <c:ptCount val="5"/>
                <c:pt idx="0">
                  <c:v>1</c:v>
                </c:pt>
                <c:pt idx="1">
                  <c:v>1.0497737556561084</c:v>
                </c:pt>
                <c:pt idx="2">
                  <c:v>1.0803167420814479</c:v>
                </c:pt>
                <c:pt idx="3">
                  <c:v>1.0667420814479638</c:v>
                </c:pt>
                <c:pt idx="4">
                  <c:v>1.0690045248868778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B462-A547-9C0A-B6FACFD3FAD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573137552"/>
        <c:axId val="581537184"/>
      </c:barChart>
      <c:catAx>
        <c:axId val="5731375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81537184"/>
        <c:crosses val="autoZero"/>
        <c:auto val="1"/>
        <c:lblAlgn val="ctr"/>
        <c:lblOffset val="100"/>
        <c:noMultiLvlLbl val="0"/>
      </c:catAx>
      <c:valAx>
        <c:axId val="5815371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731375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4803149606299214E-2"/>
          <c:y val="0.16708333333333336"/>
          <c:w val="0.89019685039370078"/>
          <c:h val="0.51327099737532811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5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DA39-BB4F-8499-0D668D76B453}"/>
              </c:ext>
            </c:extLst>
          </c:dPt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A39-BB4F-8499-0D668D76B453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4.98%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DA39-BB4F-8499-0D668D76B453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8.03%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DA39-BB4F-8499-0D668D76B453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6.67%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DA39-BB4F-8499-0D668D76B453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6.9%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DA39-BB4F-8499-0D668D76B453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7.13%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DA39-BB4F-8499-0D668D76B45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Sheet1!$Q$5:$Q$10</c:f>
              <c:strCache>
                <c:ptCount val="6"/>
                <c:pt idx="0">
                  <c:v>K8s - Baseline</c:v>
                </c:pt>
                <c:pt idx="1">
                  <c:v>Kata - Classic VMs</c:v>
                </c:pt>
                <c:pt idx="2">
                  <c:v>CoCo - Confidential VMs</c:v>
                </c:pt>
                <c:pt idx="3">
                  <c:v>CoCo - Storage container</c:v>
                </c:pt>
                <c:pt idx="4">
                  <c:v>CoCo - Encrypted Storage in sidecar</c:v>
                </c:pt>
                <c:pt idx="5">
                  <c:v>CoCo - E2E</c:v>
                </c:pt>
              </c:strCache>
            </c:strRef>
          </c:cat>
          <c:val>
            <c:numRef>
              <c:f>Sheet1!$O$5:$O$10</c:f>
              <c:numCache>
                <c:formatCode>0.00%</c:formatCode>
                <c:ptCount val="6"/>
                <c:pt idx="0">
                  <c:v>1</c:v>
                </c:pt>
                <c:pt idx="1">
                  <c:v>1.0497737556561084</c:v>
                </c:pt>
                <c:pt idx="2">
                  <c:v>1.0803167420814479</c:v>
                </c:pt>
                <c:pt idx="3">
                  <c:v>1.0667420814479638</c:v>
                </c:pt>
                <c:pt idx="4">
                  <c:v>1.0690045248868778</c:v>
                </c:pt>
                <c:pt idx="5">
                  <c:v>1.0712669683257918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A39-BB4F-8499-0D668D76B45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573137552"/>
        <c:axId val="581537184"/>
      </c:barChart>
      <c:catAx>
        <c:axId val="5731375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81537184"/>
        <c:crosses val="autoZero"/>
        <c:auto val="1"/>
        <c:lblAlgn val="ctr"/>
        <c:lblOffset val="100"/>
        <c:noMultiLvlLbl val="0"/>
      </c:catAx>
      <c:valAx>
        <c:axId val="5815371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731375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2EBCA7-11B0-DE4D-BCC9-C2CBE381FBBA}" type="datetimeFigureOut">
              <a:rPr lang="en-US" smtClean="0"/>
              <a:t>11/3/23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4B2167-9190-B047-976B-BB66C7C4B3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7194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42FF31-70C4-D444-BDA2-A9FCDD973B9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0430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B092-B375-B927-CE4A-74F9201E4C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30ABC9-A1DD-CDEE-08C5-B45ECC3CBE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EB674D-6F0C-10CE-30AC-4DDB408AC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D2265-993C-4B4F-AD81-0EECBD7DEB3A}" type="datetime1">
              <a:rPr lang="en-US" smtClean="0"/>
              <a:t>11/3/23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197B18-F6CE-07CD-72FB-FB416A8679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875EAB-D1AA-BF5E-0F79-E3FF4400FC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98052-33D1-5D44-98AF-CFECEEF2F0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5313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6CBF15-A066-417D-671C-6DFA14BF71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3D450A0-4427-02E8-9202-4977ECCE78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177EA7-FCDF-0E88-0988-DD898603F2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2CC14-E9AA-1D45-BCBD-19F07171C2DD}" type="datetime1">
              <a:rPr lang="en-US" smtClean="0"/>
              <a:t>11/3/23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DA5908-69B4-A344-30D2-74EDF422BD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D926CC-C579-45CA-602F-32D36CCD95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98052-33D1-5D44-98AF-CFECEEF2F0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041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44F8D01-2824-7424-7770-2880CC51DEE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B27CD6-BA42-348B-124E-3B7EFA4287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084409-1931-38F0-B89B-B5C97F286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085CC-C1D1-9F4B-9284-7A7246B8BA92}" type="datetime1">
              <a:rPr lang="en-US" smtClean="0"/>
              <a:t>11/3/23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490BB9-D648-60BE-6C20-D92F1DC9B8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330F87-21FC-84BE-25D4-2EEE20D1AA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98052-33D1-5D44-98AF-CFECEEF2F0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514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5EF89B-4622-8095-558F-0BFF2F9B87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48605C-D53C-9973-28D8-88B9EAF1CD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BA08D6-3DA7-E971-FD5E-381DCFB2AF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DFC7A-DAF4-7743-AAD8-4CA0764ACDE5}" type="datetime1">
              <a:rPr lang="en-US" smtClean="0"/>
              <a:t>11/3/23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339FE7-A81B-1BFE-ED6A-8A52C6296A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F91862-0851-3ED5-950F-CA87CA4DD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98052-33D1-5D44-98AF-CFECEEF2F0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46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EF4F8D-66BD-4AC7-A48F-6480D8720B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71F8DB-F201-9416-3DC4-DCD1DA5AE6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F41749-ADA6-FBCF-B787-838C435C0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B6A06-A82D-4445-8FB6-6281188693D4}" type="datetime1">
              <a:rPr lang="en-US" smtClean="0"/>
              <a:t>11/3/23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EBF1C9-516E-8D57-EA46-DBCF70106B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AAFBCE-5E90-EF6C-2860-ACF1CB1579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98052-33D1-5D44-98AF-CFECEEF2F0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7692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179D6C-4B01-3998-B3A0-C139FC0682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526AC3-10E5-745B-AC83-30A61DCF36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9C2814-C576-3CEA-360C-979E296E0B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4A5CC5-07D7-55BD-D87B-52A2C199A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8931A-237C-AB40-9FC6-243106C056CC}" type="datetime1">
              <a:rPr lang="en-US" smtClean="0"/>
              <a:t>11/3/23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AD400B-55AF-941E-9B85-09454073C2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03C2AC-1792-E946-B3D1-DADB175DA2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98052-33D1-5D44-98AF-CFECEEF2F0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4150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6220AE-53AE-8177-0956-D1B3CCF427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A2EB5E-264F-1574-14B7-1B41BF8760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6537A5-D2DD-DBC7-8679-C4F2AA4BB7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7DFD682-608B-DFF1-288F-1AE60DFB13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EFBF92E-9F7C-1FBF-A886-B3AFD3A3202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CB5DC11-3889-AE8C-2195-2119772E5A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EB9B9-1A35-1348-A7AF-B788C08DBDB8}" type="datetime1">
              <a:rPr lang="en-US" smtClean="0"/>
              <a:t>11/3/23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2080067-4FC7-EB99-EC5E-BC76DF836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4B4CD88-FE2D-3145-7AB4-4A2E1EE3B6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98052-33D1-5D44-98AF-CFECEEF2F0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3642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870FFF-77F1-7F76-F383-A77766398A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1BBB92B-DC27-5C48-2EC6-490C8DF288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B1A99-12E0-8146-855F-28D00B24D188}" type="datetime1">
              <a:rPr lang="en-US" smtClean="0"/>
              <a:t>11/3/23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0523B4-AA7A-C640-740F-BBA8EABF5E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10809FC-102E-BB55-5BF9-3A98CD03C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98052-33D1-5D44-98AF-CFECEEF2F0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393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B88B03E-B3A8-5132-534F-4D14F3041F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8218-FE4D-D44C-A46D-14ADF0758ABB}" type="datetime1">
              <a:rPr lang="en-US" smtClean="0"/>
              <a:t>11/3/23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ECBD8C4-8945-E857-F2A7-E754DEFC84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737A486-53D7-2442-6882-CF04CE5B77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98052-33D1-5D44-98AF-CFECEEF2F0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6198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64D3C7-088A-218E-831D-5A62728158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64593C-A740-F0BF-EC8E-C5E186DF9C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D9EE49-230E-6CDF-775E-559D5B2231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1CD604-B7F8-877E-F8CA-1F1D228FCA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8E090-E30C-074F-9E1D-675EDBCA3A29}" type="datetime1">
              <a:rPr lang="en-US" smtClean="0"/>
              <a:t>11/3/23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6AA71C-4F75-3E39-4921-0BD427BDE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E4F2B1-8B7A-B653-8306-D1D89C0BFC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98052-33D1-5D44-98AF-CFECEEF2F0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806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DCFA7D-ED99-B789-9D68-DDBD630381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A3CE58F-FA93-62C4-0694-DE06A01D42B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A1C447-5E6C-5BA3-4ED4-94E01E7E9D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620588-2950-C1CE-E7DF-4B252D275B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2FEB8-DAA2-3844-B5AC-509F04A63D73}" type="datetime1">
              <a:rPr lang="en-US" smtClean="0"/>
              <a:t>11/3/23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047606-6541-9D48-4605-C6912F404E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414315-9A9C-4D5B-C699-189FB7020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98052-33D1-5D44-98AF-CFECEEF2F0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3316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327FA19-0513-8091-4AEA-0CDBB0ACCE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A1514B-A17B-BC63-F4F7-9C9FD6BF81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36E39B-DA4D-E232-0D6F-1DB2718DC9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B75E5A-3F89-3243-B8EC-136C68C4A095}" type="datetime1">
              <a:rPr lang="en-US" smtClean="0"/>
              <a:t>11/3/23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D87CBA-F0EA-E0A2-C9CE-D5CC69817E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789599-01F2-6D17-4826-49048371AF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D98052-33D1-5D44-98AF-CFECEEF2F0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233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png"/><Relationship Id="rId4" Type="http://schemas.openxmlformats.org/officeDocument/2006/relationships/image" Target="../media/image16.sv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sv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sv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9.png"/><Relationship Id="rId7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image" Target="../media/image10.png"/><Relationship Id="rId9" Type="http://schemas.openxmlformats.org/officeDocument/2006/relationships/image" Target="../media/image11.sv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611FBE-1542-3AEE-0D12-42C841AD5EE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Cost of Flexibility and Security in Cloud-Based HPC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9906551-0FEA-3B6C-2F59-F0C8D25ED5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828580"/>
          </a:xfrm>
        </p:spPr>
        <p:txBody>
          <a:bodyPr>
            <a:noAutofit/>
          </a:bodyPr>
          <a:lstStyle/>
          <a:p>
            <a:r>
              <a:rPr lang="en-US" sz="3200" i="1" dirty="0">
                <a:solidFill>
                  <a:srgbClr val="0070C0"/>
                </a:solidFill>
              </a:rPr>
              <a:t>A Case Study Running EDA Workloads With Confidential Computing Technology</a:t>
            </a:r>
          </a:p>
          <a:p>
            <a:endParaRPr lang="en-US" sz="2000" dirty="0"/>
          </a:p>
          <a:p>
            <a:pPr algn="l"/>
            <a:r>
              <a:rPr lang="en-US" sz="2000" b="1" dirty="0" err="1"/>
              <a:t>Derren</a:t>
            </a:r>
            <a:r>
              <a:rPr lang="en-US" sz="2000" b="1" dirty="0"/>
              <a:t> Dunn (</a:t>
            </a:r>
            <a:r>
              <a:rPr lang="en-US" sz="2000" b="1" dirty="0" err="1"/>
              <a:t>dunnderr@us.ibm.com</a:t>
            </a:r>
            <a:r>
              <a:rPr lang="en-US" sz="2000" b="1" dirty="0"/>
              <a:t>)</a:t>
            </a:r>
            <a:r>
              <a:rPr lang="en-US" sz="2000" dirty="0"/>
              <a:t>, </a:t>
            </a:r>
            <a:r>
              <a:rPr lang="en-US" sz="2000" b="1" dirty="0"/>
              <a:t>Mengmei Ye (</a:t>
            </a:r>
            <a:r>
              <a:rPr lang="en-US" sz="2000" b="1" dirty="0" err="1"/>
              <a:t>mye@ibm.com</a:t>
            </a:r>
            <a:r>
              <a:rPr lang="en-US" sz="2000" b="1" dirty="0"/>
              <a:t>)</a:t>
            </a:r>
            <a:r>
              <a:rPr lang="en-US" sz="2000" dirty="0"/>
              <a:t>, Daniele </a:t>
            </a:r>
            <a:r>
              <a:rPr lang="en-US" sz="2000" dirty="0" err="1"/>
              <a:t>Buono</a:t>
            </a:r>
            <a:r>
              <a:rPr lang="en-US" sz="2000" dirty="0"/>
              <a:t>, Angelo </a:t>
            </a:r>
            <a:r>
              <a:rPr lang="en-US" sz="2000" dirty="0" err="1"/>
              <a:t>Ruocco</a:t>
            </a:r>
            <a:r>
              <a:rPr lang="en-US" sz="2000" dirty="0"/>
              <a:t>, Scott Guthridge, </a:t>
            </a:r>
            <a:r>
              <a:rPr lang="en-US" sz="2000"/>
              <a:t>Claudio Carvalho</a:t>
            </a:r>
            <a:r>
              <a:rPr lang="en-US" sz="2000" dirty="0"/>
              <a:t>, Tobin Feldman-</a:t>
            </a:r>
            <a:r>
              <a:rPr lang="en-US" sz="2000" dirty="0" err="1"/>
              <a:t>Fitzthum</a:t>
            </a:r>
            <a:r>
              <a:rPr lang="en-US" sz="2000" dirty="0"/>
              <a:t>, Frank Schmuck, </a:t>
            </a:r>
            <a:r>
              <a:rPr lang="en-US" sz="2000" dirty="0" err="1"/>
              <a:t>Vasily</a:t>
            </a:r>
            <a:r>
              <a:rPr lang="en-US" sz="2000" dirty="0"/>
              <a:t> Tarasov, Hubertus Franke, James Bottomley</a:t>
            </a:r>
          </a:p>
          <a:p>
            <a:pPr algn="l"/>
            <a:r>
              <a:rPr lang="en-US" sz="2000" b="1" dirty="0"/>
              <a:t>IBM Research</a:t>
            </a:r>
          </a:p>
        </p:txBody>
      </p:sp>
    </p:spTree>
    <p:extLst>
      <p:ext uri="{BB962C8B-B14F-4D97-AF65-F5344CB8AC3E}">
        <p14:creationId xmlns:p14="http://schemas.microsoft.com/office/powerpoint/2010/main" val="37235531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307C90-6675-4AD4-3401-739594E78E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solidFill>
                  <a:srgbClr val="0070C0"/>
                </a:solidFill>
              </a:rPr>
              <a:t>Confidential Containers (</a:t>
            </a:r>
            <a:r>
              <a:rPr lang="en-US" sz="3200" b="1" dirty="0" err="1">
                <a:solidFill>
                  <a:srgbClr val="0070C0"/>
                </a:solidFill>
              </a:rPr>
              <a:t>CoCo</a:t>
            </a:r>
            <a:r>
              <a:rPr lang="en-US" sz="3200" b="1" dirty="0">
                <a:solidFill>
                  <a:srgbClr val="0070C0"/>
                </a:solidFill>
              </a:rPr>
              <a:t>)</a:t>
            </a:r>
            <a:r>
              <a:rPr lang="en-US" sz="3200" dirty="0"/>
              <a:t>: Cloud-native confidential computing technology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AA10B9A2-3FF6-30FF-F691-EE7D35CA4A2F}"/>
              </a:ext>
            </a:extLst>
          </p:cNvPr>
          <p:cNvSpPr/>
          <p:nvPr/>
        </p:nvSpPr>
        <p:spPr>
          <a:xfrm>
            <a:off x="6443877" y="2258061"/>
            <a:ext cx="1081146" cy="827903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en-US" dirty="0" err="1">
                <a:solidFill>
                  <a:schemeClr val="tx1"/>
                </a:solidFill>
              </a:rPr>
              <a:t>Kubelet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D4C6DDC0-CAFC-2741-F790-8011DCDBD88B}"/>
              </a:ext>
            </a:extLst>
          </p:cNvPr>
          <p:cNvSpPr/>
          <p:nvPr/>
        </p:nvSpPr>
        <p:spPr>
          <a:xfrm>
            <a:off x="6443877" y="3454508"/>
            <a:ext cx="1081146" cy="827903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en-US" dirty="0" err="1">
                <a:solidFill>
                  <a:schemeClr val="tx1"/>
                </a:solidFill>
              </a:rPr>
              <a:t>Containerd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90CB1F3B-F8AE-64DE-A266-C46545DE54E9}"/>
              </a:ext>
            </a:extLst>
          </p:cNvPr>
          <p:cNvSpPr/>
          <p:nvPr/>
        </p:nvSpPr>
        <p:spPr>
          <a:xfrm>
            <a:off x="6443877" y="4650955"/>
            <a:ext cx="1081146" cy="827903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en-US" dirty="0">
                <a:solidFill>
                  <a:schemeClr val="tx1"/>
                </a:solidFill>
              </a:rPr>
              <a:t>Kata Runtime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3CAB3F23-CC91-09D5-65C7-BCA0B2AF1C53}"/>
              </a:ext>
            </a:extLst>
          </p:cNvPr>
          <p:cNvSpPr/>
          <p:nvPr/>
        </p:nvSpPr>
        <p:spPr>
          <a:xfrm>
            <a:off x="8110979" y="4650955"/>
            <a:ext cx="2300345" cy="827903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en-US" dirty="0">
                <a:solidFill>
                  <a:schemeClr val="tx1"/>
                </a:solidFill>
              </a:rPr>
              <a:t>VMM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C71E521-D656-937A-BD07-1FF958834665}"/>
              </a:ext>
            </a:extLst>
          </p:cNvPr>
          <p:cNvSpPr/>
          <p:nvPr/>
        </p:nvSpPr>
        <p:spPr>
          <a:xfrm>
            <a:off x="8110979" y="2258061"/>
            <a:ext cx="2300346" cy="223132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endParaRPr lang="en-US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AD66A8D-D491-92EE-AC65-615C0446AC84}"/>
              </a:ext>
            </a:extLst>
          </p:cNvPr>
          <p:cNvSpPr/>
          <p:nvPr/>
        </p:nvSpPr>
        <p:spPr>
          <a:xfrm>
            <a:off x="8897890" y="4197275"/>
            <a:ext cx="735910" cy="587221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en-US" dirty="0">
                <a:solidFill>
                  <a:schemeClr val="tx1"/>
                </a:solidFill>
              </a:rPr>
              <a:t>KVM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08079676-FA95-2DE7-3B37-E8EE187A9DE8}"/>
              </a:ext>
            </a:extLst>
          </p:cNvPr>
          <p:cNvSpPr/>
          <p:nvPr/>
        </p:nvSpPr>
        <p:spPr>
          <a:xfrm>
            <a:off x="8247938" y="2399765"/>
            <a:ext cx="974124" cy="82790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en-US" dirty="0">
                <a:solidFill>
                  <a:schemeClr val="tx1"/>
                </a:solidFill>
              </a:rPr>
              <a:t>Container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Image 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1735E67A-EFD7-DD2E-EE80-BF2EEF4DA111}"/>
              </a:ext>
            </a:extLst>
          </p:cNvPr>
          <p:cNvSpPr/>
          <p:nvPr/>
        </p:nvSpPr>
        <p:spPr>
          <a:xfrm>
            <a:off x="8448727" y="3360740"/>
            <a:ext cx="782599" cy="71690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en-US" dirty="0">
                <a:solidFill>
                  <a:schemeClr val="tx1"/>
                </a:solidFill>
              </a:rPr>
              <a:t>Kata Agent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4A18B2EE-C0AB-2264-AA11-D541D789557B}"/>
              </a:ext>
            </a:extLst>
          </p:cNvPr>
          <p:cNvCxnSpPr>
            <a:cxnSpLocks/>
          </p:cNvCxnSpPr>
          <p:nvPr/>
        </p:nvCxnSpPr>
        <p:spPr>
          <a:xfrm>
            <a:off x="7003378" y="3093934"/>
            <a:ext cx="0" cy="36854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DC824A76-1944-9935-31BC-B0140A8ADBE7}"/>
              </a:ext>
            </a:extLst>
          </p:cNvPr>
          <p:cNvCxnSpPr>
            <a:cxnSpLocks/>
          </p:cNvCxnSpPr>
          <p:nvPr/>
        </p:nvCxnSpPr>
        <p:spPr>
          <a:xfrm>
            <a:off x="6984450" y="4284917"/>
            <a:ext cx="0" cy="36854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CD37C31D-851B-D594-F59C-A42B9A6638EC}"/>
              </a:ext>
            </a:extLst>
          </p:cNvPr>
          <p:cNvCxnSpPr>
            <a:cxnSpLocks/>
            <a:stCxn id="23" idx="3"/>
            <a:endCxn id="24" idx="1"/>
          </p:cNvCxnSpPr>
          <p:nvPr/>
        </p:nvCxnSpPr>
        <p:spPr>
          <a:xfrm>
            <a:off x="7525023" y="5064907"/>
            <a:ext cx="585956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98608D70-856E-0A63-6AF5-49FD3D38EFA0}"/>
              </a:ext>
            </a:extLst>
          </p:cNvPr>
          <p:cNvCxnSpPr>
            <a:cxnSpLocks/>
            <a:stCxn id="23" idx="3"/>
            <a:endCxn id="28" idx="1"/>
          </p:cNvCxnSpPr>
          <p:nvPr/>
        </p:nvCxnSpPr>
        <p:spPr>
          <a:xfrm flipV="1">
            <a:off x="7525023" y="3719192"/>
            <a:ext cx="923704" cy="1345715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53">
            <a:extLst>
              <a:ext uri="{FF2B5EF4-FFF2-40B4-BE49-F238E27FC236}">
                <a16:creationId xmlns:a16="http://schemas.microsoft.com/office/drawing/2014/main" id="{3FC46055-CAE5-4333-43BD-1C72E24F4271}"/>
              </a:ext>
            </a:extLst>
          </p:cNvPr>
          <p:cNvSpPr txBox="1"/>
          <p:nvPr/>
        </p:nvSpPr>
        <p:spPr>
          <a:xfrm rot="5400000">
            <a:off x="7230096" y="3191823"/>
            <a:ext cx="15135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dirty="0">
                <a:latin typeface="IBM Plex Sans" panose="020B0503050203000203" pitchFamily="34" charset="0"/>
              </a:rPr>
              <a:t>Confidential VM</a:t>
            </a:r>
          </a:p>
        </p:txBody>
      </p:sp>
      <p:pic>
        <p:nvPicPr>
          <p:cNvPr id="34" name="Graphic 56" descr="Lock with solid fill">
            <a:extLst>
              <a:ext uri="{FF2B5EF4-FFF2-40B4-BE49-F238E27FC236}">
                <a16:creationId xmlns:a16="http://schemas.microsoft.com/office/drawing/2014/main" id="{7613516A-701B-F4E1-D764-E08EEC9274F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943158" y="2926095"/>
            <a:ext cx="288168" cy="288168"/>
          </a:xfrm>
          <a:prstGeom prst="rect">
            <a:avLst/>
          </a:prstGeom>
        </p:spPr>
      </p:pic>
      <p:pic>
        <p:nvPicPr>
          <p:cNvPr id="35" name="Graphic 57" descr="Lock with solid fill">
            <a:extLst>
              <a:ext uri="{FF2B5EF4-FFF2-40B4-BE49-F238E27FC236}">
                <a16:creationId xmlns:a16="http://schemas.microsoft.com/office/drawing/2014/main" id="{CFAC77D3-E438-4D9D-FEF5-AE5030B4BF4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673917" y="4238517"/>
            <a:ext cx="288168" cy="288168"/>
          </a:xfrm>
          <a:prstGeom prst="rect">
            <a:avLst/>
          </a:prstGeom>
        </p:spPr>
      </p:pic>
      <p:sp>
        <p:nvSpPr>
          <p:cNvPr id="36" name="Rectangle 35">
            <a:extLst>
              <a:ext uri="{FF2B5EF4-FFF2-40B4-BE49-F238E27FC236}">
                <a16:creationId xmlns:a16="http://schemas.microsoft.com/office/drawing/2014/main" id="{F55A56E0-B677-9182-25D8-DD6E1C29E2A1}"/>
              </a:ext>
            </a:extLst>
          </p:cNvPr>
          <p:cNvSpPr/>
          <p:nvPr/>
        </p:nvSpPr>
        <p:spPr>
          <a:xfrm>
            <a:off x="9408478" y="3265272"/>
            <a:ext cx="911310" cy="71690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en-US" sz="1100" dirty="0">
                <a:solidFill>
                  <a:schemeClr val="tx1"/>
                </a:solidFill>
              </a:rPr>
              <a:t>Attestation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</a:rPr>
              <a:t>Agent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48B9A8A5-43EA-2EEA-30B5-6B54FB0DE87A}"/>
              </a:ext>
            </a:extLst>
          </p:cNvPr>
          <p:cNvSpPr/>
          <p:nvPr/>
        </p:nvSpPr>
        <p:spPr>
          <a:xfrm>
            <a:off x="10588477" y="3156843"/>
            <a:ext cx="1120347" cy="82790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en-US" dirty="0">
                <a:solidFill>
                  <a:schemeClr val="tx1"/>
                </a:solidFill>
              </a:rPr>
              <a:t>Key Broker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Service</a:t>
            </a:r>
          </a:p>
        </p:txBody>
      </p: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281960E4-9272-6723-865B-32711E7F3133}"/>
              </a:ext>
            </a:extLst>
          </p:cNvPr>
          <p:cNvCxnSpPr>
            <a:cxnSpLocks/>
          </p:cNvCxnSpPr>
          <p:nvPr/>
        </p:nvCxnSpPr>
        <p:spPr>
          <a:xfrm flipV="1">
            <a:off x="10319611" y="3570795"/>
            <a:ext cx="274320" cy="168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4F9738E-2C55-CEAE-8DBA-6343ABC05A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A115C-1987-F146-A8C1-100998D2910F}" type="slidenum">
              <a:rPr lang="en-US" smtClean="0"/>
              <a:t>10</a:t>
            </a:fld>
            <a:endParaRPr lang="en-US"/>
          </a:p>
        </p:txBody>
      </p:sp>
      <p:pic>
        <p:nvPicPr>
          <p:cNvPr id="42" name="Picture 41">
            <a:extLst>
              <a:ext uri="{FF2B5EF4-FFF2-40B4-BE49-F238E27FC236}">
                <a16:creationId xmlns:a16="http://schemas.microsoft.com/office/drawing/2014/main" id="{F22A13A8-6210-840A-170E-F948DA88A70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73917" y="5640427"/>
            <a:ext cx="2341705" cy="835892"/>
          </a:xfrm>
          <a:prstGeom prst="rect">
            <a:avLst/>
          </a:prstGeom>
        </p:spPr>
      </p:pic>
      <p:sp>
        <p:nvSpPr>
          <p:cNvPr id="39" name="Content Placeholder 2">
            <a:extLst>
              <a:ext uri="{FF2B5EF4-FFF2-40B4-BE49-F238E27FC236}">
                <a16:creationId xmlns:a16="http://schemas.microsoft.com/office/drawing/2014/main" id="{B98DEBE6-AD09-C365-26D2-4C7B3EBDE6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257800" cy="4840036"/>
          </a:xfrm>
        </p:spPr>
        <p:txBody>
          <a:bodyPr>
            <a:normAutofit/>
          </a:bodyPr>
          <a:lstStyle/>
          <a:p>
            <a:r>
              <a:rPr lang="en-US" sz="1800" dirty="0"/>
              <a:t>Why </a:t>
            </a:r>
            <a:r>
              <a:rPr lang="en-US" sz="1800" dirty="0" err="1"/>
              <a:t>CoCo</a:t>
            </a:r>
            <a:endParaRPr lang="en-US" sz="1800" dirty="0"/>
          </a:p>
          <a:p>
            <a:pPr lvl="1"/>
            <a:r>
              <a:rPr lang="en-US" sz="1800" dirty="0"/>
              <a:t>Cloud Native Computing Foundation Sandbox project based on Kata Containers: </a:t>
            </a:r>
            <a:r>
              <a:rPr lang="en-US" sz="1800" i="1" dirty="0">
                <a:solidFill>
                  <a:srgbClr val="00B0F0"/>
                </a:solidFill>
              </a:rPr>
              <a:t>github.com/confidential-containers</a:t>
            </a:r>
          </a:p>
          <a:p>
            <a:pPr lvl="1"/>
            <a:r>
              <a:rPr lang="en-US" sz="1800" i="1" dirty="0">
                <a:solidFill>
                  <a:srgbClr val="7030A0"/>
                </a:solidFill>
              </a:rPr>
              <a:t>IBM community leadership</a:t>
            </a:r>
            <a:r>
              <a:rPr lang="en-US" sz="1800" dirty="0"/>
              <a:t>, IBM has contributed over 100 PR’s and over 1000 </a:t>
            </a:r>
            <a:r>
              <a:rPr lang="en-US" sz="1800" dirty="0" err="1"/>
              <a:t>Github</a:t>
            </a:r>
            <a:r>
              <a:rPr lang="en-US" sz="1800" dirty="0"/>
              <a:t> contributions</a:t>
            </a:r>
          </a:p>
          <a:p>
            <a:pPr lvl="1"/>
            <a:r>
              <a:rPr lang="en-US" sz="1800" i="1" dirty="0">
                <a:solidFill>
                  <a:srgbClr val="7030A0"/>
                </a:solidFill>
              </a:rPr>
              <a:t>Steering committee</a:t>
            </a:r>
            <a:r>
              <a:rPr lang="en-US" sz="1800" dirty="0"/>
              <a:t>: IBM (Z and Research), Red Hat, Microsoft, Alibaba, AMD, Intel, ARM, NVIDIA, </a:t>
            </a:r>
            <a:r>
              <a:rPr lang="en-US" sz="1800" dirty="0" err="1"/>
              <a:t>Rivos</a:t>
            </a:r>
            <a:endParaRPr lang="en-US" sz="1800" i="1" dirty="0">
              <a:solidFill>
                <a:srgbClr val="7030A0"/>
              </a:solidFill>
            </a:endParaRPr>
          </a:p>
          <a:p>
            <a:pPr lvl="1"/>
            <a:r>
              <a:rPr lang="en-US" sz="1800" dirty="0"/>
              <a:t>Each pod is encapsulated in a confidential/encrypted VM</a:t>
            </a:r>
          </a:p>
          <a:p>
            <a:pPr lvl="1"/>
            <a:r>
              <a:rPr lang="en-US" sz="1800" dirty="0"/>
              <a:t>Each container image must be pulled and decrypted within the enclave since the host must not get inside of the image</a:t>
            </a:r>
          </a:p>
          <a:p>
            <a:pPr lvl="1"/>
            <a:r>
              <a:rPr lang="en-US" sz="1800" dirty="0"/>
              <a:t>Small interface (Kata Agent) sets up the pod inside </a:t>
            </a:r>
            <a:r>
              <a:rPr lang="en-US" sz="1800"/>
              <a:t>the VM</a:t>
            </a:r>
            <a:endParaRPr lang="en-US" sz="18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2797E6C-6049-3419-A29D-38A5061F10EF}"/>
              </a:ext>
            </a:extLst>
          </p:cNvPr>
          <p:cNvSpPr/>
          <p:nvPr/>
        </p:nvSpPr>
        <p:spPr>
          <a:xfrm>
            <a:off x="9334263" y="2330311"/>
            <a:ext cx="974124" cy="82790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en-US" dirty="0">
                <a:solidFill>
                  <a:schemeClr val="tx1"/>
                </a:solidFill>
              </a:rPr>
              <a:t>Container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Image </a:t>
            </a:r>
          </a:p>
        </p:txBody>
      </p:sp>
      <p:pic>
        <p:nvPicPr>
          <p:cNvPr id="5" name="Graphic 56" descr="Lock with solid fill">
            <a:extLst>
              <a:ext uri="{FF2B5EF4-FFF2-40B4-BE49-F238E27FC236}">
                <a16:creationId xmlns:a16="http://schemas.microsoft.com/office/drawing/2014/main" id="{A0961370-A1D3-1F06-0F7B-5A312123EC0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003557" y="2859688"/>
            <a:ext cx="288168" cy="288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67571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EF4A42-E4ED-A7F0-3638-84192E63E2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000" dirty="0"/>
              <a:t>Challenges of running a secure end-to-end EDA workflow in cloud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E9F10E-7AEA-56FE-C9A2-AE7C3F1A50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35516"/>
            <a:ext cx="10515600" cy="2161977"/>
          </a:xfrm>
        </p:spPr>
        <p:txBody>
          <a:bodyPr>
            <a:noAutofit/>
          </a:bodyPr>
          <a:lstStyle/>
          <a:p>
            <a:r>
              <a:rPr lang="en-US" sz="1800" b="1" dirty="0">
                <a:solidFill>
                  <a:srgbClr val="0070C0"/>
                </a:solidFill>
                <a:sym typeface="Wingdings" pitchFamily="2" charset="2"/>
              </a:rPr>
              <a:t>Security challenge</a:t>
            </a:r>
          </a:p>
          <a:p>
            <a:pPr lvl="1"/>
            <a:r>
              <a:rPr lang="en-US" sz="1800" dirty="0">
                <a:sym typeface="Wingdings" pitchFamily="2" charset="2"/>
              </a:rPr>
              <a:t>Standard security solutions for storage and networks require host involvement, but </a:t>
            </a:r>
            <a:r>
              <a:rPr lang="en-US" sz="1800" b="1" dirty="0">
                <a:sym typeface="Wingdings" pitchFamily="2" charset="2"/>
              </a:rPr>
              <a:t>the host is not trusted in the </a:t>
            </a:r>
            <a:r>
              <a:rPr lang="en-US" sz="1800" b="1" dirty="0" err="1">
                <a:sym typeface="Wingdings" pitchFamily="2" charset="2"/>
              </a:rPr>
              <a:t>CoCo</a:t>
            </a:r>
            <a:r>
              <a:rPr lang="en-US" sz="1800" b="1" dirty="0">
                <a:sym typeface="Wingdings" pitchFamily="2" charset="2"/>
              </a:rPr>
              <a:t> framework</a:t>
            </a:r>
            <a:endParaRPr lang="en-US" sz="1800" dirty="0">
              <a:sym typeface="Wingdings" pitchFamily="2" charset="2"/>
            </a:endParaRPr>
          </a:p>
          <a:p>
            <a:pPr lvl="1"/>
            <a:r>
              <a:rPr lang="en-US" sz="1800" dirty="0">
                <a:sym typeface="Wingdings" pitchFamily="2" charset="2"/>
              </a:rPr>
              <a:t>Any sensitive data can only be decrypted inside of </a:t>
            </a:r>
            <a:r>
              <a:rPr lang="en-US" sz="1800" dirty="0" err="1">
                <a:sym typeface="Wingdings" pitchFamily="2" charset="2"/>
              </a:rPr>
              <a:t>CoCo</a:t>
            </a:r>
            <a:endParaRPr lang="en-US" sz="1800" dirty="0">
              <a:sym typeface="Wingdings" pitchFamily="2" charset="2"/>
            </a:endParaRPr>
          </a:p>
          <a:p>
            <a:r>
              <a:rPr lang="en-US" sz="1800" b="1" dirty="0">
                <a:solidFill>
                  <a:srgbClr val="0070C0"/>
                </a:solidFill>
                <a:sym typeface="Wingdings" pitchFamily="2" charset="2"/>
              </a:rPr>
              <a:t>Performance challenge</a:t>
            </a:r>
          </a:p>
          <a:p>
            <a:pPr lvl="1"/>
            <a:r>
              <a:rPr lang="en-US" sz="1800" dirty="0">
                <a:sym typeface="Wingdings" pitchFamily="2" charset="2"/>
              </a:rPr>
              <a:t>What is the scalability of these security solutions? What is the performance overhead with </a:t>
            </a:r>
            <a:r>
              <a:rPr lang="en-US" sz="1800" dirty="0" err="1">
                <a:sym typeface="Wingdings" pitchFamily="2" charset="2"/>
              </a:rPr>
              <a:t>CoCo</a:t>
            </a:r>
            <a:r>
              <a:rPr lang="en-US" sz="1800" dirty="0">
                <a:sym typeface="Wingdings" pitchFamily="2" charset="2"/>
              </a:rPr>
              <a:t> + Secure Storage + Secure Network?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2E24214-854B-67FB-81F3-DDBF8E878F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98052-33D1-5D44-98AF-CFECEEF2F00E}" type="slidenum">
              <a:rPr lang="en-US" smtClean="0"/>
              <a:t>11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B062BC4-82CA-6FDE-2D24-DCEA16FE2EF0}"/>
              </a:ext>
            </a:extLst>
          </p:cNvPr>
          <p:cNvSpPr/>
          <p:nvPr/>
        </p:nvSpPr>
        <p:spPr>
          <a:xfrm>
            <a:off x="1962664" y="5808522"/>
            <a:ext cx="3680253" cy="71669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K8s</a:t>
            </a: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B755BB6A-B8B4-462F-C525-9E30556E9A34}"/>
              </a:ext>
            </a:extLst>
          </p:cNvPr>
          <p:cNvSpPr/>
          <p:nvPr/>
        </p:nvSpPr>
        <p:spPr>
          <a:xfrm>
            <a:off x="1962664" y="3936473"/>
            <a:ext cx="904103" cy="904103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CoCo</a:t>
            </a:r>
            <a:r>
              <a:rPr lang="en-US" dirty="0">
                <a:solidFill>
                  <a:schemeClr val="tx1"/>
                </a:solidFill>
              </a:rPr>
              <a:t> 1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B3CCD095-0F42-D24E-52F6-D9B9C1C766CF}"/>
              </a:ext>
            </a:extLst>
          </p:cNvPr>
          <p:cNvSpPr/>
          <p:nvPr/>
        </p:nvSpPr>
        <p:spPr>
          <a:xfrm>
            <a:off x="3350739" y="4739663"/>
            <a:ext cx="904103" cy="904103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CoCo</a:t>
            </a:r>
            <a:r>
              <a:rPr lang="en-US" dirty="0">
                <a:solidFill>
                  <a:schemeClr val="tx1"/>
                </a:solidFill>
              </a:rPr>
              <a:t> 3</a:t>
            </a: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5DE60E97-7A17-0051-8E3C-62369B0F4EE6}"/>
              </a:ext>
            </a:extLst>
          </p:cNvPr>
          <p:cNvSpPr/>
          <p:nvPr/>
        </p:nvSpPr>
        <p:spPr>
          <a:xfrm>
            <a:off x="4738814" y="3936472"/>
            <a:ext cx="904103" cy="904103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CoCo</a:t>
            </a:r>
            <a:r>
              <a:rPr lang="en-US" dirty="0">
                <a:solidFill>
                  <a:schemeClr val="tx1"/>
                </a:solidFill>
              </a:rPr>
              <a:t> 2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6970E908-056D-F1B2-72EE-4F74BC03B82E}"/>
              </a:ext>
            </a:extLst>
          </p:cNvPr>
          <p:cNvGrpSpPr/>
          <p:nvPr/>
        </p:nvGrpSpPr>
        <p:grpSpPr>
          <a:xfrm>
            <a:off x="8368723" y="4119147"/>
            <a:ext cx="2069956" cy="1481456"/>
            <a:chOff x="6233785" y="4232190"/>
            <a:chExt cx="2069956" cy="1481456"/>
          </a:xfrm>
          <a:solidFill>
            <a:schemeClr val="bg1"/>
          </a:solidFill>
        </p:grpSpPr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01E7978B-3F68-1CAE-2CA9-11BFC155FC11}"/>
                </a:ext>
              </a:extLst>
            </p:cNvPr>
            <p:cNvGrpSpPr/>
            <p:nvPr/>
          </p:nvGrpSpPr>
          <p:grpSpPr>
            <a:xfrm>
              <a:off x="6620325" y="4752816"/>
              <a:ext cx="1290643" cy="960830"/>
              <a:chOff x="6740559" y="4747759"/>
              <a:chExt cx="783869" cy="583558"/>
            </a:xfrm>
            <a:grpFill/>
          </p:grpSpPr>
          <p:sp>
            <p:nvSpPr>
              <p:cNvPr id="10" name="CustomShape 10">
                <a:extLst>
                  <a:ext uri="{FF2B5EF4-FFF2-40B4-BE49-F238E27FC236}">
                    <a16:creationId xmlns:a16="http://schemas.microsoft.com/office/drawing/2014/main" id="{C752A010-B221-1C10-126B-438A78F6AB3B}"/>
                  </a:ext>
                </a:extLst>
              </p:cNvPr>
              <p:cNvSpPr/>
              <p:nvPr/>
            </p:nvSpPr>
            <p:spPr>
              <a:xfrm>
                <a:off x="7166323" y="4763642"/>
                <a:ext cx="358105" cy="492772"/>
              </a:xfrm>
              <a:prstGeom prst="can">
                <a:avLst>
                  <a:gd name="adj" fmla="val 25000"/>
                </a:avLst>
              </a:prstGeom>
              <a:grpFill/>
              <a:ln>
                <a:solidFill>
                  <a:schemeClr val="tx1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  <p:txBody>
              <a:bodyPr/>
              <a:lstStyle/>
              <a:p>
                <a:endParaRPr lang="en-US"/>
              </a:p>
            </p:txBody>
          </p:sp>
          <p:sp>
            <p:nvSpPr>
              <p:cNvPr id="11" name="CustomShape 11">
                <a:extLst>
                  <a:ext uri="{FF2B5EF4-FFF2-40B4-BE49-F238E27FC236}">
                    <a16:creationId xmlns:a16="http://schemas.microsoft.com/office/drawing/2014/main" id="{5C1CBB16-54B2-FB49-C182-B36CF7555127}"/>
                  </a:ext>
                </a:extLst>
              </p:cNvPr>
              <p:cNvSpPr/>
              <p:nvPr/>
            </p:nvSpPr>
            <p:spPr>
              <a:xfrm>
                <a:off x="6921610" y="4747759"/>
                <a:ext cx="358105" cy="492772"/>
              </a:xfrm>
              <a:prstGeom prst="can">
                <a:avLst>
                  <a:gd name="adj" fmla="val 25000"/>
                </a:avLst>
              </a:prstGeom>
              <a:grpFill/>
              <a:ln>
                <a:solidFill>
                  <a:schemeClr val="tx1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CustomShape 13">
                <a:extLst>
                  <a:ext uri="{FF2B5EF4-FFF2-40B4-BE49-F238E27FC236}">
                    <a16:creationId xmlns:a16="http://schemas.microsoft.com/office/drawing/2014/main" id="{EBB5CD25-232C-9CB4-EF76-3D7EEE5305FE}"/>
                  </a:ext>
                </a:extLst>
              </p:cNvPr>
              <p:cNvSpPr/>
              <p:nvPr/>
            </p:nvSpPr>
            <p:spPr>
              <a:xfrm>
                <a:off x="6740559" y="4821022"/>
                <a:ext cx="394108" cy="505823"/>
              </a:xfrm>
              <a:prstGeom prst="can">
                <a:avLst>
                  <a:gd name="adj" fmla="val 25000"/>
                </a:avLst>
              </a:prstGeom>
              <a:grpFill/>
              <a:ln>
                <a:solidFill>
                  <a:schemeClr val="tx1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CustomShape 14">
                <a:extLst>
                  <a:ext uri="{FF2B5EF4-FFF2-40B4-BE49-F238E27FC236}">
                    <a16:creationId xmlns:a16="http://schemas.microsoft.com/office/drawing/2014/main" id="{C869ABE2-E3CE-567F-5DB9-418153565679}"/>
                  </a:ext>
                </a:extLst>
              </p:cNvPr>
              <p:cNvSpPr/>
              <p:nvPr/>
            </p:nvSpPr>
            <p:spPr>
              <a:xfrm>
                <a:off x="7061292" y="4838545"/>
                <a:ext cx="358105" cy="492772"/>
              </a:xfrm>
              <a:prstGeom prst="can">
                <a:avLst>
                  <a:gd name="adj" fmla="val 25000"/>
                </a:avLst>
              </a:prstGeom>
              <a:grpFill/>
              <a:ln>
                <a:solidFill>
                  <a:schemeClr val="tx1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71AF7FBB-5BD0-09E3-CED8-1ABD3453EEE7}"/>
                </a:ext>
              </a:extLst>
            </p:cNvPr>
            <p:cNvSpPr txBox="1"/>
            <p:nvPr/>
          </p:nvSpPr>
          <p:spPr>
            <a:xfrm>
              <a:off x="6233785" y="4232190"/>
              <a:ext cx="2069956" cy="33855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rPr>
                <a:t>Encrypted file system </a:t>
              </a:r>
            </a:p>
          </p:txBody>
        </p:sp>
      </p:grp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E77210E0-DF4C-9FE9-C3FC-A439A427E3C5}"/>
              </a:ext>
            </a:extLst>
          </p:cNvPr>
          <p:cNvCxnSpPr>
            <a:stCxn id="6" idx="2"/>
            <a:endCxn id="7" idx="1"/>
          </p:cNvCxnSpPr>
          <p:nvPr/>
        </p:nvCxnSpPr>
        <p:spPr>
          <a:xfrm>
            <a:off x="2414716" y="4840576"/>
            <a:ext cx="936023" cy="351139"/>
          </a:xfrm>
          <a:prstGeom prst="straightConnector1">
            <a:avLst/>
          </a:prstGeom>
          <a:ln w="19050"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AD5EE0E4-0635-7A07-D804-7C4660703067}"/>
              </a:ext>
            </a:extLst>
          </p:cNvPr>
          <p:cNvCxnSpPr>
            <a:cxnSpLocks/>
            <a:stCxn id="8" idx="2"/>
            <a:endCxn id="7" idx="3"/>
          </p:cNvCxnSpPr>
          <p:nvPr/>
        </p:nvCxnSpPr>
        <p:spPr>
          <a:xfrm flipH="1">
            <a:off x="4254842" y="4840575"/>
            <a:ext cx="936024" cy="351140"/>
          </a:xfrm>
          <a:prstGeom prst="straightConnector1">
            <a:avLst/>
          </a:prstGeom>
          <a:ln w="19050"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0A53C7AB-1D87-3F1C-2F25-0B8113214823}"/>
              </a:ext>
            </a:extLst>
          </p:cNvPr>
          <p:cNvCxnSpPr>
            <a:cxnSpLocks/>
            <a:stCxn id="6" idx="3"/>
            <a:endCxn id="8" idx="1"/>
          </p:cNvCxnSpPr>
          <p:nvPr/>
        </p:nvCxnSpPr>
        <p:spPr>
          <a:xfrm flipV="1">
            <a:off x="2866767" y="4388524"/>
            <a:ext cx="1872047" cy="1"/>
          </a:xfrm>
          <a:prstGeom prst="straightConnector1">
            <a:avLst/>
          </a:prstGeom>
          <a:ln w="19050"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9" name="Graphic 28" descr="Lock with solid fill">
            <a:extLst>
              <a:ext uri="{FF2B5EF4-FFF2-40B4-BE49-F238E27FC236}">
                <a16:creationId xmlns:a16="http://schemas.microsoft.com/office/drawing/2014/main" id="{78D3EB98-3B0D-5FCA-1D6C-5705A93072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484829" y="4996918"/>
            <a:ext cx="589621" cy="589621"/>
          </a:xfrm>
          <a:prstGeom prst="rect">
            <a:avLst/>
          </a:prstGeom>
        </p:spPr>
      </p:pic>
      <p:pic>
        <p:nvPicPr>
          <p:cNvPr id="30" name="Graphic 29" descr="Lock with solid fill">
            <a:extLst>
              <a:ext uri="{FF2B5EF4-FFF2-40B4-BE49-F238E27FC236}">
                <a16:creationId xmlns:a16="http://schemas.microsoft.com/office/drawing/2014/main" id="{CA791DB7-F16E-0727-4B89-6CCDD0CB5E2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524516" y="5016145"/>
            <a:ext cx="589621" cy="589621"/>
          </a:xfrm>
          <a:prstGeom prst="rect">
            <a:avLst/>
          </a:prstGeom>
        </p:spPr>
      </p:pic>
      <p:pic>
        <p:nvPicPr>
          <p:cNvPr id="31" name="Graphic 30" descr="Lock with solid fill">
            <a:extLst>
              <a:ext uri="{FF2B5EF4-FFF2-40B4-BE49-F238E27FC236}">
                <a16:creationId xmlns:a16="http://schemas.microsoft.com/office/drawing/2014/main" id="{04D41A16-8447-10E7-DE29-01BC16B57B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507979" y="3785310"/>
            <a:ext cx="589621" cy="589621"/>
          </a:xfrm>
          <a:prstGeom prst="rect">
            <a:avLst/>
          </a:prstGeom>
        </p:spPr>
      </p:pic>
      <p:pic>
        <p:nvPicPr>
          <p:cNvPr id="35" name="Graphic 34" descr="Lock with solid fill">
            <a:extLst>
              <a:ext uri="{FF2B5EF4-FFF2-40B4-BE49-F238E27FC236}">
                <a16:creationId xmlns:a16="http://schemas.microsoft.com/office/drawing/2014/main" id="{C9EAFCEA-AB5D-AAA8-D040-93D8664EE0D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996812" y="4949318"/>
            <a:ext cx="589621" cy="589621"/>
          </a:xfrm>
          <a:prstGeom prst="rect">
            <a:avLst/>
          </a:prstGeom>
        </p:spPr>
      </p:pic>
      <p:sp>
        <p:nvSpPr>
          <p:cNvPr id="36" name="Left-Right Arrow 35">
            <a:extLst>
              <a:ext uri="{FF2B5EF4-FFF2-40B4-BE49-F238E27FC236}">
                <a16:creationId xmlns:a16="http://schemas.microsoft.com/office/drawing/2014/main" id="{1513A4F3-B682-F2AB-908B-952795EF4A6A}"/>
              </a:ext>
            </a:extLst>
          </p:cNvPr>
          <p:cNvSpPr/>
          <p:nvPr/>
        </p:nvSpPr>
        <p:spPr>
          <a:xfrm>
            <a:off x="5853774" y="4726003"/>
            <a:ext cx="2208811" cy="555154"/>
          </a:xfrm>
          <a:prstGeom prst="leftRight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7" name="Graphic 36" descr="Lock with solid fill">
            <a:extLst>
              <a:ext uri="{FF2B5EF4-FFF2-40B4-BE49-F238E27FC236}">
                <a16:creationId xmlns:a16="http://schemas.microsoft.com/office/drawing/2014/main" id="{A9D4932C-7072-88CD-F06F-D0F415FE88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63368" y="4288424"/>
            <a:ext cx="589621" cy="5896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16795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9723E2-8BBF-52E1-13F2-250C12BD5B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EDA with </a:t>
            </a:r>
            <a:r>
              <a:rPr lang="en-US" dirty="0" err="1"/>
              <a:t>CoCo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9A1285-3424-0B21-DD18-8F3A84679B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4978"/>
            <a:ext cx="4503092" cy="4801985"/>
          </a:xfrm>
        </p:spPr>
        <p:txBody>
          <a:bodyPr>
            <a:noAutofit/>
          </a:bodyPr>
          <a:lstStyle/>
          <a:p>
            <a:r>
              <a:rPr lang="en-US" sz="1800" dirty="0">
                <a:solidFill>
                  <a:srgbClr val="0070C0"/>
                </a:solidFill>
              </a:rPr>
              <a:t>K8s setup</a:t>
            </a:r>
          </a:p>
          <a:p>
            <a:pPr lvl="1"/>
            <a:r>
              <a:rPr lang="en-US" sz="1800" dirty="0"/>
              <a:t>1 control plane + 28 worker nodes (1736 cores in total)</a:t>
            </a:r>
          </a:p>
          <a:p>
            <a:pPr lvl="1"/>
            <a:r>
              <a:rPr lang="en-US" sz="1800" dirty="0"/>
              <a:t>2 pods per node (56 pods in total)</a:t>
            </a:r>
          </a:p>
          <a:p>
            <a:pPr lvl="1"/>
            <a:r>
              <a:rPr lang="en-US" sz="1800" dirty="0"/>
              <a:t>Each worker node supports AMD SEV-based </a:t>
            </a:r>
            <a:r>
              <a:rPr lang="en-US" sz="1800" dirty="0" err="1"/>
              <a:t>CoCo</a:t>
            </a:r>
            <a:endParaRPr lang="en-US" sz="1800" dirty="0"/>
          </a:p>
          <a:p>
            <a:r>
              <a:rPr lang="en-US" sz="1800" dirty="0">
                <a:solidFill>
                  <a:srgbClr val="0070C0"/>
                </a:solidFill>
              </a:rPr>
              <a:t>Siemens </a:t>
            </a:r>
            <a:r>
              <a:rPr lang="en-US" sz="1800" dirty="0" err="1">
                <a:solidFill>
                  <a:srgbClr val="0070C0"/>
                </a:solidFill>
              </a:rPr>
              <a:t>Calibre</a:t>
            </a:r>
            <a:r>
              <a:rPr lang="en-US" sz="1800" dirty="0">
                <a:solidFill>
                  <a:srgbClr val="0070C0"/>
                </a:solidFill>
              </a:rPr>
              <a:t>® workloads are running in </a:t>
            </a:r>
            <a:r>
              <a:rPr lang="en-US" sz="1800" dirty="0" err="1">
                <a:solidFill>
                  <a:srgbClr val="0070C0"/>
                </a:solidFill>
              </a:rPr>
              <a:t>CoCo</a:t>
            </a:r>
            <a:r>
              <a:rPr lang="en-US" sz="1800" dirty="0">
                <a:solidFill>
                  <a:srgbClr val="0070C0"/>
                </a:solidFill>
              </a:rPr>
              <a:t> </a:t>
            </a:r>
          </a:p>
          <a:p>
            <a:pPr lvl="1"/>
            <a:r>
              <a:rPr lang="en-US" sz="1800" dirty="0"/>
              <a:t>Memory is encrypted </a:t>
            </a:r>
          </a:p>
          <a:p>
            <a:pPr lvl="1"/>
            <a:r>
              <a:rPr lang="en-US" sz="1800" dirty="0"/>
              <a:t>Unencrypted data is only inside of confidential VMs</a:t>
            </a:r>
          </a:p>
          <a:p>
            <a:r>
              <a:rPr lang="en-US" sz="1800" dirty="0">
                <a:solidFill>
                  <a:srgbClr val="0070C0"/>
                </a:solidFill>
              </a:rPr>
              <a:t>Kubernetes Control Plane runs on the host and is not trusted</a:t>
            </a:r>
          </a:p>
          <a:p>
            <a:r>
              <a:rPr lang="en-US" sz="1800" dirty="0">
                <a:solidFill>
                  <a:srgbClr val="0070C0"/>
                </a:solidFill>
              </a:rPr>
              <a:t>Experimental baseline: </a:t>
            </a:r>
            <a:r>
              <a:rPr lang="en-US" sz="1800" dirty="0"/>
              <a:t>a k8s cluster running on bare-metal machines </a:t>
            </a:r>
          </a:p>
          <a:p>
            <a:endParaRPr lang="en-US" sz="1800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F2459A-C63B-33C7-949F-00D205D38C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98052-33D1-5D44-98AF-CFECEEF2F00E}" type="slidenum">
              <a:rPr lang="en-US" smtClean="0"/>
              <a:t>12</a:t>
            </a:fld>
            <a:endParaRPr lang="en-US"/>
          </a:p>
        </p:txBody>
      </p:sp>
      <p:graphicFrame>
        <p:nvGraphicFramePr>
          <p:cNvPr id="21" name="Chart 20">
            <a:extLst>
              <a:ext uri="{FF2B5EF4-FFF2-40B4-BE49-F238E27FC236}">
                <a16:creationId xmlns:a16="http://schemas.microsoft.com/office/drawing/2014/main" id="{F778CD7A-47D2-B09A-D6EA-8D5F6CF2BF8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97286395"/>
              </p:ext>
            </p:extLst>
          </p:nvPr>
        </p:nvGraphicFramePr>
        <p:xfrm>
          <a:off x="5451883" y="3783515"/>
          <a:ext cx="6352356" cy="31493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6" name="Group 5">
            <a:extLst>
              <a:ext uri="{FF2B5EF4-FFF2-40B4-BE49-F238E27FC236}">
                <a16:creationId xmlns:a16="http://schemas.microsoft.com/office/drawing/2014/main" id="{C889DFA2-2B9F-1FE9-DC0C-C62ACC84A034}"/>
              </a:ext>
            </a:extLst>
          </p:cNvPr>
          <p:cNvGrpSpPr/>
          <p:nvPr/>
        </p:nvGrpSpPr>
        <p:grpSpPr>
          <a:xfrm>
            <a:off x="6740119" y="1028778"/>
            <a:ext cx="4336601" cy="2854106"/>
            <a:chOff x="7389341" y="1012251"/>
            <a:chExt cx="4336601" cy="2854106"/>
          </a:xfrm>
        </p:grpSpPr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DD27A68A-4EBB-B7DB-DD77-DAE89DEF3B76}"/>
                </a:ext>
              </a:extLst>
            </p:cNvPr>
            <p:cNvGrpSpPr/>
            <p:nvPr/>
          </p:nvGrpSpPr>
          <p:grpSpPr>
            <a:xfrm>
              <a:off x="7389341" y="1012251"/>
              <a:ext cx="4336601" cy="2854106"/>
              <a:chOff x="7525265" y="478441"/>
              <a:chExt cx="4336601" cy="2854106"/>
            </a:xfrm>
          </p:grpSpPr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651F5AAD-E77E-DBEC-C36F-FA9F0DE2793C}"/>
                  </a:ext>
                </a:extLst>
              </p:cNvPr>
              <p:cNvSpPr/>
              <p:nvPr/>
            </p:nvSpPr>
            <p:spPr>
              <a:xfrm>
                <a:off x="9475767" y="824641"/>
                <a:ext cx="2051028" cy="521806"/>
              </a:xfrm>
              <a:prstGeom prst="rect">
                <a:avLst/>
              </a:prstGeom>
              <a:solidFill>
                <a:schemeClr val="accent4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>
                    <a:solidFill>
                      <a:schemeClr val="tx1"/>
                    </a:solidFill>
                  </a:rPr>
                  <a:t>Container/Kata/</a:t>
                </a:r>
                <a:r>
                  <a:rPr lang="en-US" sz="1600" dirty="0" err="1">
                    <a:solidFill>
                      <a:schemeClr val="tx1"/>
                    </a:solidFill>
                  </a:rPr>
                  <a:t>CoCo</a:t>
                </a:r>
                <a:endParaRPr lang="en-US" sz="1600" dirty="0">
                  <a:solidFill>
                    <a:schemeClr val="tx1"/>
                  </a:solidFill>
                </a:endParaRPr>
              </a:p>
              <a:p>
                <a:pPr algn="ctr"/>
                <a:r>
                  <a:rPr lang="en-US" sz="1600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id="{AF3CC1CD-EAB3-4AEE-57B0-01C52A2EF4D3}"/>
                  </a:ext>
                </a:extLst>
              </p:cNvPr>
              <p:cNvSpPr/>
              <p:nvPr/>
            </p:nvSpPr>
            <p:spPr>
              <a:xfrm>
                <a:off x="7776100" y="1363502"/>
                <a:ext cx="987885" cy="487751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>
                    <a:solidFill>
                      <a:schemeClr val="tx1"/>
                    </a:solidFill>
                  </a:rPr>
                  <a:t>Shared Storage</a:t>
                </a:r>
              </a:p>
            </p:txBody>
          </p:sp>
          <p:cxnSp>
            <p:nvCxnSpPr>
              <p:cNvPr id="39" name="Straight Arrow Connector 38">
                <a:extLst>
                  <a:ext uri="{FF2B5EF4-FFF2-40B4-BE49-F238E27FC236}">
                    <a16:creationId xmlns:a16="http://schemas.microsoft.com/office/drawing/2014/main" id="{D1B0E231-2799-52E9-F866-3BB00E1BE1B3}"/>
                  </a:ext>
                </a:extLst>
              </p:cNvPr>
              <p:cNvCxnSpPr>
                <a:cxnSpLocks/>
                <a:stCxn id="36" idx="3"/>
                <a:endCxn id="35" idx="1"/>
              </p:cNvCxnSpPr>
              <p:nvPr/>
            </p:nvCxnSpPr>
            <p:spPr>
              <a:xfrm flipV="1">
                <a:off x="8763985" y="1085544"/>
                <a:ext cx="711782" cy="521834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headEnd type="triangl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7" name="Rectangle 46">
                <a:extLst>
                  <a:ext uri="{FF2B5EF4-FFF2-40B4-BE49-F238E27FC236}">
                    <a16:creationId xmlns:a16="http://schemas.microsoft.com/office/drawing/2014/main" id="{53BF2FA9-996D-AEBF-54CD-EC0E56241D38}"/>
                  </a:ext>
                </a:extLst>
              </p:cNvPr>
              <p:cNvSpPr/>
              <p:nvPr/>
            </p:nvSpPr>
            <p:spPr>
              <a:xfrm>
                <a:off x="9475767" y="1870075"/>
                <a:ext cx="2051028" cy="521806"/>
              </a:xfrm>
              <a:prstGeom prst="rect">
                <a:avLst/>
              </a:prstGeom>
              <a:solidFill>
                <a:schemeClr val="accent4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>
                    <a:solidFill>
                      <a:schemeClr val="tx1"/>
                    </a:solidFill>
                  </a:rPr>
                  <a:t>Container/Kata/</a:t>
                </a:r>
                <a:r>
                  <a:rPr lang="en-US" sz="1600" dirty="0" err="1">
                    <a:solidFill>
                      <a:schemeClr val="tx1"/>
                    </a:solidFill>
                  </a:rPr>
                  <a:t>CoCo</a:t>
                </a:r>
                <a:endParaRPr lang="en-US" sz="1600" dirty="0">
                  <a:solidFill>
                    <a:schemeClr val="tx1"/>
                  </a:solidFill>
                </a:endParaRPr>
              </a:p>
              <a:p>
                <a:pPr algn="ctr"/>
                <a:r>
                  <a:rPr lang="en-US" sz="1600" dirty="0">
                    <a:solidFill>
                      <a:schemeClr val="tx1"/>
                    </a:solidFill>
                  </a:rPr>
                  <a:t>2</a:t>
                </a:r>
              </a:p>
            </p:txBody>
          </p:sp>
          <p:cxnSp>
            <p:nvCxnSpPr>
              <p:cNvPr id="48" name="Straight Arrow Connector 47">
                <a:extLst>
                  <a:ext uri="{FF2B5EF4-FFF2-40B4-BE49-F238E27FC236}">
                    <a16:creationId xmlns:a16="http://schemas.microsoft.com/office/drawing/2014/main" id="{5296D6C3-13B6-CFEB-970D-1E9849723FE2}"/>
                  </a:ext>
                </a:extLst>
              </p:cNvPr>
              <p:cNvCxnSpPr>
                <a:cxnSpLocks/>
                <a:stCxn id="36" idx="3"/>
                <a:endCxn id="47" idx="1"/>
              </p:cNvCxnSpPr>
              <p:nvPr/>
            </p:nvCxnSpPr>
            <p:spPr>
              <a:xfrm>
                <a:off x="8763985" y="1607378"/>
                <a:ext cx="711782" cy="523600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headEnd type="triangl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Arrow Connector 51">
                <a:extLst>
                  <a:ext uri="{FF2B5EF4-FFF2-40B4-BE49-F238E27FC236}">
                    <a16:creationId xmlns:a16="http://schemas.microsoft.com/office/drawing/2014/main" id="{E531AFBE-483E-0D98-BE55-2F8C884FCB4E}"/>
                  </a:ext>
                </a:extLst>
              </p:cNvPr>
              <p:cNvCxnSpPr>
                <a:cxnSpLocks/>
                <a:stCxn id="35" idx="2"/>
                <a:endCxn id="47" idx="0"/>
              </p:cNvCxnSpPr>
              <p:nvPr/>
            </p:nvCxnSpPr>
            <p:spPr>
              <a:xfrm>
                <a:off x="10501281" y="1346447"/>
                <a:ext cx="0" cy="523628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headEnd type="triangl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8" name="Rectangle 57">
                <a:extLst>
                  <a:ext uri="{FF2B5EF4-FFF2-40B4-BE49-F238E27FC236}">
                    <a16:creationId xmlns:a16="http://schemas.microsoft.com/office/drawing/2014/main" id="{4719D89B-B637-747E-B7FB-17E6B8D39B66}"/>
                  </a:ext>
                </a:extLst>
              </p:cNvPr>
              <p:cNvSpPr/>
              <p:nvPr/>
            </p:nvSpPr>
            <p:spPr>
              <a:xfrm>
                <a:off x="7525265" y="478441"/>
                <a:ext cx="4336601" cy="2854106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 dirty="0">
                  <a:solidFill>
                    <a:schemeClr val="tx1"/>
                  </a:solidFill>
                </a:endParaRPr>
              </a:p>
              <a:p>
                <a:pPr algn="ctr"/>
                <a:endParaRPr lang="en-US" sz="1600" dirty="0">
                  <a:solidFill>
                    <a:schemeClr val="tx1"/>
                  </a:solidFill>
                </a:endParaRPr>
              </a:p>
              <a:p>
                <a:pPr algn="ctr"/>
                <a:endParaRPr lang="en-US" sz="1600" dirty="0">
                  <a:solidFill>
                    <a:schemeClr val="tx1"/>
                  </a:solidFill>
                </a:endParaRPr>
              </a:p>
              <a:p>
                <a:pPr algn="ctr"/>
                <a:endParaRPr lang="en-US" sz="1600" dirty="0">
                  <a:solidFill>
                    <a:schemeClr val="tx1"/>
                  </a:solidFill>
                </a:endParaRPr>
              </a:p>
              <a:p>
                <a:pPr algn="ctr"/>
                <a:endParaRPr lang="en-US" sz="1600" dirty="0">
                  <a:solidFill>
                    <a:schemeClr val="tx1"/>
                  </a:solidFill>
                </a:endParaRPr>
              </a:p>
              <a:p>
                <a:pPr algn="ctr"/>
                <a:endParaRPr lang="en-US" sz="1600" dirty="0">
                  <a:solidFill>
                    <a:schemeClr val="tx1"/>
                  </a:solidFill>
                </a:endParaRPr>
              </a:p>
              <a:p>
                <a:pPr algn="ctr"/>
                <a:endParaRPr lang="en-US" sz="1600" dirty="0">
                  <a:solidFill>
                    <a:schemeClr val="tx1"/>
                  </a:solidFill>
                </a:endParaRPr>
              </a:p>
              <a:p>
                <a:pPr algn="ctr"/>
                <a:endParaRPr lang="en-US" sz="1600" dirty="0">
                  <a:solidFill>
                    <a:schemeClr val="tx1"/>
                  </a:solidFill>
                </a:endParaRPr>
              </a:p>
              <a:p>
                <a:pPr algn="ctr"/>
                <a:endParaRPr lang="en-US" sz="1600" dirty="0">
                  <a:solidFill>
                    <a:schemeClr val="tx1"/>
                  </a:solidFill>
                </a:endParaRPr>
              </a:p>
              <a:p>
                <a:pPr algn="ctr"/>
                <a:endParaRPr lang="en-US" sz="1600" dirty="0">
                  <a:solidFill>
                    <a:schemeClr val="tx1"/>
                  </a:solidFill>
                </a:endParaRPr>
              </a:p>
              <a:p>
                <a:pPr algn="ctr"/>
                <a:r>
                  <a:rPr lang="en-US" sz="1600" dirty="0">
                    <a:solidFill>
                      <a:schemeClr val="tx1"/>
                    </a:solidFill>
                  </a:rPr>
                  <a:t>Host</a:t>
                </a:r>
              </a:p>
            </p:txBody>
          </p:sp>
        </p:grp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3C15E548-014A-E35E-1324-56F1568A3B78}"/>
                </a:ext>
              </a:extLst>
            </p:cNvPr>
            <p:cNvSpPr/>
            <p:nvPr/>
          </p:nvSpPr>
          <p:spPr>
            <a:xfrm>
              <a:off x="7506613" y="3105078"/>
              <a:ext cx="4108738" cy="345500"/>
            </a:xfrm>
            <a:prstGeom prst="rect">
              <a:avLst/>
            </a:prstGeom>
            <a:solidFill>
              <a:srgbClr val="00B0F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K8s</a:t>
              </a:r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EA5CA549-7A39-D78D-7EAB-794E8FCE7B5A}"/>
              </a:ext>
            </a:extLst>
          </p:cNvPr>
          <p:cNvSpPr txBox="1"/>
          <p:nvPr/>
        </p:nvSpPr>
        <p:spPr>
          <a:xfrm>
            <a:off x="7923226" y="6006486"/>
            <a:ext cx="2032672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Pod-centric Virtualization</a:t>
            </a:r>
          </a:p>
          <a:p>
            <a:pPr algn="ctr"/>
            <a:r>
              <a:rPr lang="en-US" sz="1400" dirty="0"/>
              <a:t>(Kata – Classic VMs)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2F599B9-AC71-4802-7BE8-67798290AE0D}"/>
              </a:ext>
            </a:extLst>
          </p:cNvPr>
          <p:cNvSpPr/>
          <p:nvPr/>
        </p:nvSpPr>
        <p:spPr>
          <a:xfrm>
            <a:off x="7677313" y="3989611"/>
            <a:ext cx="4244008" cy="2760095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8980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9723E2-8BBF-52E1-13F2-250C12BD5B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EDA with </a:t>
            </a:r>
            <a:r>
              <a:rPr lang="en-US" dirty="0" err="1"/>
              <a:t>CoCo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9A1285-3424-0B21-DD18-8F3A84679B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423602" cy="4351338"/>
          </a:xfrm>
        </p:spPr>
        <p:txBody>
          <a:bodyPr>
            <a:normAutofit/>
          </a:bodyPr>
          <a:lstStyle/>
          <a:p>
            <a:r>
              <a:rPr lang="en-US" sz="2200" dirty="0"/>
              <a:t>Performance improvement by mounting shared storage into </a:t>
            </a:r>
            <a:r>
              <a:rPr lang="en-US" sz="2200" dirty="0" err="1"/>
              <a:t>CoCo</a:t>
            </a:r>
            <a:r>
              <a:rPr lang="en-US" sz="2200" dirty="0"/>
              <a:t> as a sidecar</a:t>
            </a:r>
          </a:p>
          <a:p>
            <a:pPr lvl="1"/>
            <a:r>
              <a:rPr lang="en-US" sz="2200" dirty="0"/>
              <a:t>From 8.03% to </a:t>
            </a:r>
            <a:r>
              <a:rPr lang="en-US" sz="2200" b="1" i="1" dirty="0">
                <a:solidFill>
                  <a:schemeClr val="accent6"/>
                </a:solidFill>
              </a:rPr>
              <a:t>6.67% </a:t>
            </a:r>
          </a:p>
          <a:p>
            <a:pPr lvl="1"/>
            <a:r>
              <a:rPr lang="en-US" sz="2200" i="1" dirty="0"/>
              <a:t>Eliminate Host&lt;-&gt;VM disk overhead</a:t>
            </a:r>
          </a:p>
          <a:p>
            <a:endParaRPr lang="en-US" sz="2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F2459A-C63B-33C7-949F-00D205D38C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98052-33D1-5D44-98AF-CFECEEF2F00E}" type="slidenum">
              <a:rPr lang="en-US" smtClean="0"/>
              <a:t>13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881EA185-213D-654D-E238-265FCE3EBEA7}"/>
              </a:ext>
            </a:extLst>
          </p:cNvPr>
          <p:cNvGrpSpPr/>
          <p:nvPr/>
        </p:nvGrpSpPr>
        <p:grpSpPr>
          <a:xfrm>
            <a:off x="1076915" y="3780871"/>
            <a:ext cx="4336601" cy="2854106"/>
            <a:chOff x="7389341" y="1012251"/>
            <a:chExt cx="4336601" cy="2854106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2455DE1A-C626-AEFE-614F-911239FDAA65}"/>
                </a:ext>
              </a:extLst>
            </p:cNvPr>
            <p:cNvGrpSpPr/>
            <p:nvPr/>
          </p:nvGrpSpPr>
          <p:grpSpPr>
            <a:xfrm>
              <a:off x="7389341" y="1012251"/>
              <a:ext cx="4336601" cy="2854106"/>
              <a:chOff x="7525265" y="478441"/>
              <a:chExt cx="4336601" cy="2854106"/>
            </a:xfrm>
          </p:grpSpPr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93E7265B-CCB2-BB74-5D95-AFB594EFE33D}"/>
                  </a:ext>
                </a:extLst>
              </p:cNvPr>
              <p:cNvSpPr/>
              <p:nvPr/>
            </p:nvSpPr>
            <p:spPr>
              <a:xfrm>
                <a:off x="9475767" y="824641"/>
                <a:ext cx="2051028" cy="521806"/>
              </a:xfrm>
              <a:prstGeom prst="rect">
                <a:avLst/>
              </a:prstGeom>
              <a:solidFill>
                <a:schemeClr val="accent4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>
                    <a:solidFill>
                      <a:schemeClr val="tx1"/>
                    </a:solidFill>
                  </a:rPr>
                  <a:t>Container/Kata/</a:t>
                </a:r>
                <a:r>
                  <a:rPr lang="en-US" sz="1600" dirty="0" err="1">
                    <a:solidFill>
                      <a:schemeClr val="tx1"/>
                    </a:solidFill>
                  </a:rPr>
                  <a:t>CoCo</a:t>
                </a:r>
                <a:endParaRPr lang="en-US" sz="1600" dirty="0">
                  <a:solidFill>
                    <a:schemeClr val="tx1"/>
                  </a:solidFill>
                </a:endParaRPr>
              </a:p>
              <a:p>
                <a:pPr algn="ctr"/>
                <a:r>
                  <a:rPr lang="en-US" sz="1600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FD575231-DC57-8BC5-4505-146AE5C28C07}"/>
                  </a:ext>
                </a:extLst>
              </p:cNvPr>
              <p:cNvSpPr/>
              <p:nvPr/>
            </p:nvSpPr>
            <p:spPr>
              <a:xfrm>
                <a:off x="7776100" y="1363502"/>
                <a:ext cx="987885" cy="487751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>
                    <a:solidFill>
                      <a:schemeClr val="tx1"/>
                    </a:solidFill>
                  </a:rPr>
                  <a:t>Shared Storage</a:t>
                </a:r>
              </a:p>
            </p:txBody>
          </p:sp>
          <p:cxnSp>
            <p:nvCxnSpPr>
              <p:cNvPr id="12" name="Straight Arrow Connector 11">
                <a:extLst>
                  <a:ext uri="{FF2B5EF4-FFF2-40B4-BE49-F238E27FC236}">
                    <a16:creationId xmlns:a16="http://schemas.microsoft.com/office/drawing/2014/main" id="{D106B95B-2B4F-674E-8453-A39B27E1B01A}"/>
                  </a:ext>
                </a:extLst>
              </p:cNvPr>
              <p:cNvCxnSpPr>
                <a:cxnSpLocks/>
                <a:stCxn id="11" idx="3"/>
                <a:endCxn id="10" idx="1"/>
              </p:cNvCxnSpPr>
              <p:nvPr/>
            </p:nvCxnSpPr>
            <p:spPr>
              <a:xfrm flipV="1">
                <a:off x="8763985" y="1085544"/>
                <a:ext cx="711782" cy="521834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headEnd type="triangl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9F011BB8-7907-F08D-CE52-B89365AEFE44}"/>
                  </a:ext>
                </a:extLst>
              </p:cNvPr>
              <p:cNvSpPr/>
              <p:nvPr/>
            </p:nvSpPr>
            <p:spPr>
              <a:xfrm>
                <a:off x="9475767" y="1870075"/>
                <a:ext cx="2051028" cy="521806"/>
              </a:xfrm>
              <a:prstGeom prst="rect">
                <a:avLst/>
              </a:prstGeom>
              <a:solidFill>
                <a:schemeClr val="accent4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>
                    <a:solidFill>
                      <a:schemeClr val="tx1"/>
                    </a:solidFill>
                  </a:rPr>
                  <a:t>Container/Kata/</a:t>
                </a:r>
                <a:r>
                  <a:rPr lang="en-US" sz="1600" dirty="0" err="1">
                    <a:solidFill>
                      <a:schemeClr val="tx1"/>
                    </a:solidFill>
                  </a:rPr>
                  <a:t>CoCo</a:t>
                </a:r>
                <a:endParaRPr lang="en-US" sz="1600" dirty="0">
                  <a:solidFill>
                    <a:schemeClr val="tx1"/>
                  </a:solidFill>
                </a:endParaRPr>
              </a:p>
              <a:p>
                <a:pPr algn="ctr"/>
                <a:r>
                  <a:rPr lang="en-US" sz="1600" dirty="0">
                    <a:solidFill>
                      <a:schemeClr val="tx1"/>
                    </a:solidFill>
                  </a:rPr>
                  <a:t>2</a:t>
                </a:r>
              </a:p>
            </p:txBody>
          </p:sp>
          <p:cxnSp>
            <p:nvCxnSpPr>
              <p:cNvPr id="14" name="Straight Arrow Connector 13">
                <a:extLst>
                  <a:ext uri="{FF2B5EF4-FFF2-40B4-BE49-F238E27FC236}">
                    <a16:creationId xmlns:a16="http://schemas.microsoft.com/office/drawing/2014/main" id="{C62D7818-98F3-3929-80ED-BA9FE1A62D71}"/>
                  </a:ext>
                </a:extLst>
              </p:cNvPr>
              <p:cNvCxnSpPr>
                <a:cxnSpLocks/>
                <a:stCxn id="11" idx="3"/>
                <a:endCxn id="13" idx="1"/>
              </p:cNvCxnSpPr>
              <p:nvPr/>
            </p:nvCxnSpPr>
            <p:spPr>
              <a:xfrm>
                <a:off x="8763985" y="1607378"/>
                <a:ext cx="711782" cy="523600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headEnd type="triangl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Arrow Connector 14">
                <a:extLst>
                  <a:ext uri="{FF2B5EF4-FFF2-40B4-BE49-F238E27FC236}">
                    <a16:creationId xmlns:a16="http://schemas.microsoft.com/office/drawing/2014/main" id="{38DFFED4-22ED-9DAE-9E55-C7D273D1E429}"/>
                  </a:ext>
                </a:extLst>
              </p:cNvPr>
              <p:cNvCxnSpPr>
                <a:cxnSpLocks/>
                <a:stCxn id="10" idx="2"/>
                <a:endCxn id="13" idx="0"/>
              </p:cNvCxnSpPr>
              <p:nvPr/>
            </p:nvCxnSpPr>
            <p:spPr>
              <a:xfrm>
                <a:off x="10501281" y="1346447"/>
                <a:ext cx="0" cy="523628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headEnd type="triangl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73BAF908-9A66-4E05-2434-7315C0D3B425}"/>
                  </a:ext>
                </a:extLst>
              </p:cNvPr>
              <p:cNvSpPr/>
              <p:nvPr/>
            </p:nvSpPr>
            <p:spPr>
              <a:xfrm>
                <a:off x="7525265" y="478441"/>
                <a:ext cx="4336601" cy="2854106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 dirty="0">
                  <a:solidFill>
                    <a:schemeClr val="tx1"/>
                  </a:solidFill>
                </a:endParaRPr>
              </a:p>
              <a:p>
                <a:pPr algn="ctr"/>
                <a:endParaRPr lang="en-US" sz="1600" dirty="0">
                  <a:solidFill>
                    <a:schemeClr val="tx1"/>
                  </a:solidFill>
                </a:endParaRPr>
              </a:p>
              <a:p>
                <a:pPr algn="ctr"/>
                <a:endParaRPr lang="en-US" sz="1600" dirty="0">
                  <a:solidFill>
                    <a:schemeClr val="tx1"/>
                  </a:solidFill>
                </a:endParaRPr>
              </a:p>
              <a:p>
                <a:pPr algn="ctr"/>
                <a:endParaRPr lang="en-US" sz="1600" dirty="0">
                  <a:solidFill>
                    <a:schemeClr val="tx1"/>
                  </a:solidFill>
                </a:endParaRPr>
              </a:p>
              <a:p>
                <a:pPr algn="ctr"/>
                <a:endParaRPr lang="en-US" sz="1600" dirty="0">
                  <a:solidFill>
                    <a:schemeClr val="tx1"/>
                  </a:solidFill>
                </a:endParaRPr>
              </a:p>
              <a:p>
                <a:pPr algn="ctr"/>
                <a:endParaRPr lang="en-US" sz="1600" dirty="0">
                  <a:solidFill>
                    <a:schemeClr val="tx1"/>
                  </a:solidFill>
                </a:endParaRPr>
              </a:p>
              <a:p>
                <a:pPr algn="ctr"/>
                <a:endParaRPr lang="en-US" sz="1600" dirty="0">
                  <a:solidFill>
                    <a:schemeClr val="tx1"/>
                  </a:solidFill>
                </a:endParaRPr>
              </a:p>
              <a:p>
                <a:pPr algn="ctr"/>
                <a:endParaRPr lang="en-US" sz="1600" dirty="0">
                  <a:solidFill>
                    <a:schemeClr val="tx1"/>
                  </a:solidFill>
                </a:endParaRPr>
              </a:p>
              <a:p>
                <a:pPr algn="ctr"/>
                <a:endParaRPr lang="en-US" sz="1600" dirty="0">
                  <a:solidFill>
                    <a:schemeClr val="tx1"/>
                  </a:solidFill>
                </a:endParaRPr>
              </a:p>
              <a:p>
                <a:pPr algn="ctr"/>
                <a:endParaRPr lang="en-US" sz="1600" dirty="0">
                  <a:solidFill>
                    <a:schemeClr val="tx1"/>
                  </a:solidFill>
                </a:endParaRPr>
              </a:p>
              <a:p>
                <a:pPr algn="ctr"/>
                <a:r>
                  <a:rPr lang="en-US" sz="1600" dirty="0">
                    <a:solidFill>
                      <a:schemeClr val="tx1"/>
                    </a:solidFill>
                  </a:rPr>
                  <a:t>Host</a:t>
                </a:r>
              </a:p>
            </p:txBody>
          </p:sp>
        </p:grp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0463FD67-1708-87A4-E270-FA6EB751870E}"/>
                </a:ext>
              </a:extLst>
            </p:cNvPr>
            <p:cNvSpPr/>
            <p:nvPr/>
          </p:nvSpPr>
          <p:spPr>
            <a:xfrm>
              <a:off x="7506613" y="3105078"/>
              <a:ext cx="4108738" cy="345500"/>
            </a:xfrm>
            <a:prstGeom prst="rect">
              <a:avLst/>
            </a:prstGeom>
            <a:solidFill>
              <a:srgbClr val="00B0F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K8s</a:t>
              </a:r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6A384DF0-A3D0-FE67-D7C3-349CA239A381}"/>
              </a:ext>
            </a:extLst>
          </p:cNvPr>
          <p:cNvGrpSpPr/>
          <p:nvPr/>
        </p:nvGrpSpPr>
        <p:grpSpPr>
          <a:xfrm>
            <a:off x="5818593" y="3780871"/>
            <a:ext cx="4336601" cy="2854106"/>
            <a:chOff x="5645599" y="2521312"/>
            <a:chExt cx="4336601" cy="2854106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A722091E-A27F-0D9F-3337-452FE786B3CF}"/>
                </a:ext>
              </a:extLst>
            </p:cNvPr>
            <p:cNvGrpSpPr/>
            <p:nvPr/>
          </p:nvGrpSpPr>
          <p:grpSpPr>
            <a:xfrm>
              <a:off x="5645599" y="2521312"/>
              <a:ext cx="4336601" cy="2854106"/>
              <a:chOff x="7389341" y="1012251"/>
              <a:chExt cx="4336601" cy="2854106"/>
            </a:xfrm>
          </p:grpSpPr>
          <p:grpSp>
            <p:nvGrpSpPr>
              <p:cNvPr id="59" name="Group 58">
                <a:extLst>
                  <a:ext uri="{FF2B5EF4-FFF2-40B4-BE49-F238E27FC236}">
                    <a16:creationId xmlns:a16="http://schemas.microsoft.com/office/drawing/2014/main" id="{DD27A68A-4EBB-B7DB-DD77-DAE89DEF3B76}"/>
                  </a:ext>
                </a:extLst>
              </p:cNvPr>
              <p:cNvGrpSpPr/>
              <p:nvPr/>
            </p:nvGrpSpPr>
            <p:grpSpPr>
              <a:xfrm>
                <a:off x="7389341" y="1012251"/>
                <a:ext cx="4336601" cy="2854106"/>
                <a:chOff x="7525265" y="478441"/>
                <a:chExt cx="4336601" cy="2854106"/>
              </a:xfrm>
            </p:grpSpPr>
            <p:sp>
              <p:nvSpPr>
                <p:cNvPr id="35" name="Rectangle 34">
                  <a:extLst>
                    <a:ext uri="{FF2B5EF4-FFF2-40B4-BE49-F238E27FC236}">
                      <a16:creationId xmlns:a16="http://schemas.microsoft.com/office/drawing/2014/main" id="{651F5AAD-E77E-DBEC-C36F-FA9F0DE2793C}"/>
                    </a:ext>
                  </a:extLst>
                </p:cNvPr>
                <p:cNvSpPr/>
                <p:nvPr/>
              </p:nvSpPr>
              <p:spPr>
                <a:xfrm>
                  <a:off x="8561367" y="618530"/>
                  <a:ext cx="2275508" cy="744972"/>
                </a:xfrm>
                <a:prstGeom prst="rect">
                  <a:avLst/>
                </a:prstGeom>
                <a:solidFill>
                  <a:schemeClr val="accent4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600" dirty="0" err="1">
                      <a:solidFill>
                        <a:schemeClr val="tx1"/>
                      </a:solidFill>
                    </a:rPr>
                    <a:t>CoCo</a:t>
                  </a:r>
                  <a:r>
                    <a:rPr lang="en-US" sz="1600" dirty="0">
                      <a:solidFill>
                        <a:schemeClr val="tx1"/>
                      </a:solidFill>
                    </a:rPr>
                    <a:t> 1</a:t>
                  </a:r>
                </a:p>
                <a:p>
                  <a:pPr algn="ctr"/>
                  <a:endParaRPr lang="en-US" sz="16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36" name="Rectangle 35">
                  <a:extLst>
                    <a:ext uri="{FF2B5EF4-FFF2-40B4-BE49-F238E27FC236}">
                      <a16:creationId xmlns:a16="http://schemas.microsoft.com/office/drawing/2014/main" id="{AF3CC1CD-EAB3-4AEE-57B0-01C52A2EF4D3}"/>
                    </a:ext>
                  </a:extLst>
                </p:cNvPr>
                <p:cNvSpPr/>
                <p:nvPr/>
              </p:nvSpPr>
              <p:spPr>
                <a:xfrm>
                  <a:off x="8561367" y="1072193"/>
                  <a:ext cx="1682616" cy="291309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600" dirty="0">
                      <a:solidFill>
                        <a:schemeClr val="tx1"/>
                      </a:solidFill>
                    </a:rPr>
                    <a:t>Storage Container</a:t>
                  </a:r>
                </a:p>
              </p:txBody>
            </p:sp>
            <p:sp>
              <p:nvSpPr>
                <p:cNvPr id="47" name="Rectangle 46">
                  <a:extLst>
                    <a:ext uri="{FF2B5EF4-FFF2-40B4-BE49-F238E27FC236}">
                      <a16:creationId xmlns:a16="http://schemas.microsoft.com/office/drawing/2014/main" id="{53BF2FA9-996D-AEBF-54CD-EC0E56241D38}"/>
                    </a:ext>
                  </a:extLst>
                </p:cNvPr>
                <p:cNvSpPr/>
                <p:nvPr/>
              </p:nvSpPr>
              <p:spPr>
                <a:xfrm>
                  <a:off x="8561367" y="1757699"/>
                  <a:ext cx="2275508" cy="749808"/>
                </a:xfrm>
                <a:prstGeom prst="rect">
                  <a:avLst/>
                </a:prstGeom>
                <a:solidFill>
                  <a:schemeClr val="accent4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600" dirty="0" err="1">
                      <a:solidFill>
                        <a:schemeClr val="tx1"/>
                      </a:solidFill>
                    </a:rPr>
                    <a:t>CoCo</a:t>
                  </a:r>
                  <a:r>
                    <a:rPr lang="en-US" sz="1600" dirty="0">
                      <a:solidFill>
                        <a:schemeClr val="tx1"/>
                      </a:solidFill>
                    </a:rPr>
                    <a:t> 2</a:t>
                  </a:r>
                </a:p>
                <a:p>
                  <a:pPr algn="ctr"/>
                  <a:endParaRPr lang="en-US" sz="1600" dirty="0">
                    <a:solidFill>
                      <a:schemeClr val="tx1"/>
                    </a:solidFill>
                  </a:endParaRPr>
                </a:p>
              </p:txBody>
            </p:sp>
            <p:cxnSp>
              <p:nvCxnSpPr>
                <p:cNvPr id="52" name="Straight Arrow Connector 51">
                  <a:extLst>
                    <a:ext uri="{FF2B5EF4-FFF2-40B4-BE49-F238E27FC236}">
                      <a16:creationId xmlns:a16="http://schemas.microsoft.com/office/drawing/2014/main" id="{E531AFBE-483E-0D98-BE55-2F8C884FCB4E}"/>
                    </a:ext>
                  </a:extLst>
                </p:cNvPr>
                <p:cNvCxnSpPr>
                  <a:cxnSpLocks/>
                  <a:stCxn id="35" idx="2"/>
                  <a:endCxn id="47" idx="0"/>
                </p:cNvCxnSpPr>
                <p:nvPr/>
              </p:nvCxnSpPr>
              <p:spPr>
                <a:xfrm>
                  <a:off x="9699121" y="1363502"/>
                  <a:ext cx="0" cy="394197"/>
                </a:xfrm>
                <a:prstGeom prst="straightConnector1">
                  <a:avLst/>
                </a:prstGeom>
                <a:ln w="28575">
                  <a:solidFill>
                    <a:schemeClr val="tx1"/>
                  </a:solidFill>
                  <a:headEnd type="triangle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8" name="Rectangle 57">
                  <a:extLst>
                    <a:ext uri="{FF2B5EF4-FFF2-40B4-BE49-F238E27FC236}">
                      <a16:creationId xmlns:a16="http://schemas.microsoft.com/office/drawing/2014/main" id="{4719D89B-B637-747E-B7FB-17E6B8D39B66}"/>
                    </a:ext>
                  </a:extLst>
                </p:cNvPr>
                <p:cNvSpPr/>
                <p:nvPr/>
              </p:nvSpPr>
              <p:spPr>
                <a:xfrm>
                  <a:off x="7525265" y="478441"/>
                  <a:ext cx="4336601" cy="2854106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 dirty="0">
                    <a:solidFill>
                      <a:schemeClr val="tx1"/>
                    </a:solidFill>
                  </a:endParaRPr>
                </a:p>
                <a:p>
                  <a:pPr algn="ctr"/>
                  <a:endParaRPr lang="en-US" sz="1600" dirty="0">
                    <a:solidFill>
                      <a:schemeClr val="tx1"/>
                    </a:solidFill>
                  </a:endParaRPr>
                </a:p>
                <a:p>
                  <a:pPr algn="ctr"/>
                  <a:endParaRPr lang="en-US" sz="1600" dirty="0">
                    <a:solidFill>
                      <a:schemeClr val="tx1"/>
                    </a:solidFill>
                  </a:endParaRPr>
                </a:p>
                <a:p>
                  <a:pPr algn="ctr"/>
                  <a:endParaRPr lang="en-US" sz="1600" dirty="0">
                    <a:solidFill>
                      <a:schemeClr val="tx1"/>
                    </a:solidFill>
                  </a:endParaRPr>
                </a:p>
                <a:p>
                  <a:pPr algn="ctr"/>
                  <a:endParaRPr lang="en-US" sz="1600" dirty="0">
                    <a:solidFill>
                      <a:schemeClr val="tx1"/>
                    </a:solidFill>
                  </a:endParaRPr>
                </a:p>
                <a:p>
                  <a:pPr algn="ctr"/>
                  <a:endParaRPr lang="en-US" sz="1600" dirty="0">
                    <a:solidFill>
                      <a:schemeClr val="tx1"/>
                    </a:solidFill>
                  </a:endParaRPr>
                </a:p>
                <a:p>
                  <a:pPr algn="ctr"/>
                  <a:endParaRPr lang="en-US" sz="1600" dirty="0">
                    <a:solidFill>
                      <a:schemeClr val="tx1"/>
                    </a:solidFill>
                  </a:endParaRPr>
                </a:p>
                <a:p>
                  <a:pPr algn="ctr"/>
                  <a:endParaRPr lang="en-US" sz="1600" dirty="0">
                    <a:solidFill>
                      <a:schemeClr val="tx1"/>
                    </a:solidFill>
                  </a:endParaRPr>
                </a:p>
                <a:p>
                  <a:pPr algn="ctr"/>
                  <a:endParaRPr lang="en-US" sz="1600" dirty="0">
                    <a:solidFill>
                      <a:schemeClr val="tx1"/>
                    </a:solidFill>
                  </a:endParaRPr>
                </a:p>
                <a:p>
                  <a:pPr algn="ctr"/>
                  <a:endParaRPr lang="en-US" sz="1600" dirty="0">
                    <a:solidFill>
                      <a:schemeClr val="tx1"/>
                    </a:solidFill>
                  </a:endParaRPr>
                </a:p>
                <a:p>
                  <a:pPr algn="ctr"/>
                  <a:r>
                    <a:rPr lang="en-US" sz="1600" dirty="0">
                      <a:solidFill>
                        <a:schemeClr val="tx1"/>
                      </a:solidFill>
                    </a:rPr>
                    <a:t>Host</a:t>
                  </a:r>
                </a:p>
              </p:txBody>
            </p:sp>
          </p:grpSp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3C15E548-014A-E35E-1324-56F1568A3B78}"/>
                  </a:ext>
                </a:extLst>
              </p:cNvPr>
              <p:cNvSpPr/>
              <p:nvPr/>
            </p:nvSpPr>
            <p:spPr>
              <a:xfrm>
                <a:off x="7506613" y="3105078"/>
                <a:ext cx="4108738" cy="345500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>
                    <a:solidFill>
                      <a:schemeClr val="tx1"/>
                    </a:solidFill>
                  </a:rPr>
                  <a:t>K8s</a:t>
                </a:r>
              </a:p>
            </p:txBody>
          </p:sp>
        </p:grp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D05C7EE2-6972-C304-A08F-136D0BEC7148}"/>
                </a:ext>
              </a:extLst>
            </p:cNvPr>
            <p:cNvSpPr/>
            <p:nvPr/>
          </p:nvSpPr>
          <p:spPr>
            <a:xfrm>
              <a:off x="6681701" y="4255361"/>
              <a:ext cx="1682616" cy="29130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Storage Container</a:t>
              </a:r>
            </a:p>
          </p:txBody>
        </p:sp>
      </p:grpSp>
      <p:graphicFrame>
        <p:nvGraphicFramePr>
          <p:cNvPr id="24" name="Chart 23">
            <a:extLst>
              <a:ext uri="{FF2B5EF4-FFF2-40B4-BE49-F238E27FC236}">
                <a16:creationId xmlns:a16="http://schemas.microsoft.com/office/drawing/2014/main" id="{F778CD7A-47D2-B09A-D6EA-8D5F6CF2BF8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71051608"/>
              </p:ext>
            </p:extLst>
          </p:nvPr>
        </p:nvGraphicFramePr>
        <p:xfrm>
          <a:off x="5816158" y="848795"/>
          <a:ext cx="6352356" cy="31493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8" name="Rectangle 17">
            <a:extLst>
              <a:ext uri="{FF2B5EF4-FFF2-40B4-BE49-F238E27FC236}">
                <a16:creationId xmlns:a16="http://schemas.microsoft.com/office/drawing/2014/main" id="{3E594379-798C-7897-BC6A-EF77C3741E99}"/>
              </a:ext>
            </a:extLst>
          </p:cNvPr>
          <p:cNvSpPr/>
          <p:nvPr/>
        </p:nvSpPr>
        <p:spPr>
          <a:xfrm>
            <a:off x="7860196" y="933469"/>
            <a:ext cx="4244008" cy="2760095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8210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9723E2-8BBF-52E1-13F2-250C12BD5B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EDA with </a:t>
            </a:r>
            <a:r>
              <a:rPr lang="en-US" dirty="0" err="1"/>
              <a:t>CoCo</a:t>
            </a:r>
            <a:r>
              <a:rPr lang="en-US" dirty="0"/>
              <a:t> + Secure Storage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9A1285-3424-0B21-DD18-8F3A84679B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507759"/>
            <a:ext cx="7460975" cy="1940970"/>
          </a:xfrm>
        </p:spPr>
        <p:txBody>
          <a:bodyPr>
            <a:noAutofit/>
          </a:bodyPr>
          <a:lstStyle/>
          <a:p>
            <a:r>
              <a:rPr lang="en-US" sz="1800" dirty="0"/>
              <a:t>Secure storage: encrypt PDK data by persona, derivative design data, etc. </a:t>
            </a:r>
          </a:p>
          <a:p>
            <a:r>
              <a:rPr lang="en-US" sz="1800" dirty="0"/>
              <a:t>Based on GPFS, transparent encryption layer for NFS and other FS, etc. </a:t>
            </a:r>
          </a:p>
          <a:p>
            <a:pPr lvl="1"/>
            <a:r>
              <a:rPr lang="en-US" sz="1800" dirty="0"/>
              <a:t>Generic Sidecar for Encrypted File System layer (</a:t>
            </a:r>
            <a:r>
              <a:rPr lang="en-US" sz="1800" dirty="0" err="1"/>
              <a:t>gocryptfs</a:t>
            </a:r>
            <a:r>
              <a:rPr lang="en-US" sz="1800" dirty="0"/>
              <a:t>, fuse-based)</a:t>
            </a:r>
          </a:p>
          <a:p>
            <a:pPr lvl="1"/>
            <a:r>
              <a:rPr lang="en-US" sz="1800" dirty="0"/>
              <a:t>Bring-Your-Own-Sidecar for customized, non open-source solutions (e.g., GPFS)</a:t>
            </a:r>
          </a:p>
          <a:p>
            <a:r>
              <a:rPr lang="en-US" sz="1800" dirty="0" err="1"/>
              <a:t>CoCo</a:t>
            </a:r>
            <a:r>
              <a:rPr lang="en-US" sz="1800" dirty="0"/>
              <a:t> + NFS + </a:t>
            </a:r>
            <a:r>
              <a:rPr lang="en-US" sz="1800" dirty="0" err="1"/>
              <a:t>Gocryptfs</a:t>
            </a:r>
            <a:r>
              <a:rPr lang="en-US" sz="1800" dirty="0"/>
              <a:t> (</a:t>
            </a:r>
            <a:r>
              <a:rPr lang="en-US" sz="1800" dirty="0" err="1"/>
              <a:t>nuetzlich.net</a:t>
            </a:r>
            <a:r>
              <a:rPr lang="en-US" sz="1800" dirty="0"/>
              <a:t>/</a:t>
            </a:r>
            <a:r>
              <a:rPr lang="en-US" sz="1800" dirty="0" err="1"/>
              <a:t>gocryptfs</a:t>
            </a:r>
            <a:r>
              <a:rPr lang="en-US" sz="1800" dirty="0"/>
              <a:t>)</a:t>
            </a:r>
          </a:p>
          <a:p>
            <a:pPr lvl="1"/>
            <a:r>
              <a:rPr lang="en-US" sz="1800" b="1" i="1" dirty="0">
                <a:solidFill>
                  <a:schemeClr val="accent6"/>
                </a:solidFill>
              </a:rPr>
              <a:t>6.9% </a:t>
            </a:r>
            <a:r>
              <a:rPr lang="en-US" sz="1800" dirty="0"/>
              <a:t>performance overhead in total</a:t>
            </a:r>
          </a:p>
          <a:p>
            <a:endParaRPr lang="en-US" sz="1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F2459A-C63B-33C7-949F-00D205D38C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98052-33D1-5D44-98AF-CFECEEF2F00E}" type="slidenum">
              <a:rPr lang="en-US" smtClean="0"/>
              <a:t>14</a:t>
            </a:fld>
            <a:endParaRPr lang="en-US"/>
          </a:p>
        </p:txBody>
      </p:sp>
      <p:graphicFrame>
        <p:nvGraphicFramePr>
          <p:cNvPr id="17" name="Chart 16">
            <a:extLst>
              <a:ext uri="{FF2B5EF4-FFF2-40B4-BE49-F238E27FC236}">
                <a16:creationId xmlns:a16="http://schemas.microsoft.com/office/drawing/2014/main" id="{F778CD7A-47D2-B09A-D6EA-8D5F6CF2BF8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07024498"/>
              </p:ext>
            </p:extLst>
          </p:nvPr>
        </p:nvGraphicFramePr>
        <p:xfrm>
          <a:off x="835331" y="3429000"/>
          <a:ext cx="6352356" cy="31493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28" name="Group 27">
            <a:extLst>
              <a:ext uri="{FF2B5EF4-FFF2-40B4-BE49-F238E27FC236}">
                <a16:creationId xmlns:a16="http://schemas.microsoft.com/office/drawing/2014/main" id="{888CB7B1-8A35-96E6-BBFE-B0E20727C4F0}"/>
              </a:ext>
            </a:extLst>
          </p:cNvPr>
          <p:cNvGrpSpPr/>
          <p:nvPr/>
        </p:nvGrpSpPr>
        <p:grpSpPr>
          <a:xfrm>
            <a:off x="7474399" y="3153598"/>
            <a:ext cx="4336601" cy="3316556"/>
            <a:chOff x="7474399" y="3015049"/>
            <a:chExt cx="4336601" cy="3316556"/>
          </a:xfrm>
        </p:grpSpPr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6A384DF0-A3D0-FE67-D7C3-349CA239A381}"/>
                </a:ext>
              </a:extLst>
            </p:cNvPr>
            <p:cNvGrpSpPr/>
            <p:nvPr/>
          </p:nvGrpSpPr>
          <p:grpSpPr>
            <a:xfrm>
              <a:off x="7474399" y="3015049"/>
              <a:ext cx="4336601" cy="3316556"/>
              <a:chOff x="5645599" y="2058862"/>
              <a:chExt cx="4336601" cy="3316556"/>
            </a:xfrm>
          </p:grpSpPr>
          <p:grpSp>
            <p:nvGrpSpPr>
              <p:cNvPr id="6" name="Group 5">
                <a:extLst>
                  <a:ext uri="{FF2B5EF4-FFF2-40B4-BE49-F238E27FC236}">
                    <a16:creationId xmlns:a16="http://schemas.microsoft.com/office/drawing/2014/main" id="{A722091E-A27F-0D9F-3337-452FE786B3CF}"/>
                  </a:ext>
                </a:extLst>
              </p:cNvPr>
              <p:cNvGrpSpPr/>
              <p:nvPr/>
            </p:nvGrpSpPr>
            <p:grpSpPr>
              <a:xfrm>
                <a:off x="5645599" y="2058862"/>
                <a:ext cx="4336601" cy="3316556"/>
                <a:chOff x="7389341" y="549801"/>
                <a:chExt cx="4336601" cy="3316556"/>
              </a:xfrm>
            </p:grpSpPr>
            <p:grpSp>
              <p:nvGrpSpPr>
                <p:cNvPr id="59" name="Group 58">
                  <a:extLst>
                    <a:ext uri="{FF2B5EF4-FFF2-40B4-BE49-F238E27FC236}">
                      <a16:creationId xmlns:a16="http://schemas.microsoft.com/office/drawing/2014/main" id="{DD27A68A-4EBB-B7DB-DD77-DAE89DEF3B76}"/>
                    </a:ext>
                  </a:extLst>
                </p:cNvPr>
                <p:cNvGrpSpPr/>
                <p:nvPr/>
              </p:nvGrpSpPr>
              <p:grpSpPr>
                <a:xfrm>
                  <a:off x="7389341" y="549801"/>
                  <a:ext cx="4336601" cy="3316556"/>
                  <a:chOff x="7525265" y="15991"/>
                  <a:chExt cx="4336601" cy="3316556"/>
                </a:xfrm>
              </p:grpSpPr>
              <p:sp>
                <p:nvSpPr>
                  <p:cNvPr id="35" name="Rectangle 34">
                    <a:extLst>
                      <a:ext uri="{FF2B5EF4-FFF2-40B4-BE49-F238E27FC236}">
                        <a16:creationId xmlns:a16="http://schemas.microsoft.com/office/drawing/2014/main" id="{651F5AAD-E77E-DBEC-C36F-FA9F0DE2793C}"/>
                      </a:ext>
                    </a:extLst>
                  </p:cNvPr>
                  <p:cNvSpPr/>
                  <p:nvPr/>
                </p:nvSpPr>
                <p:spPr>
                  <a:xfrm>
                    <a:off x="8555811" y="171045"/>
                    <a:ext cx="2275508" cy="982059"/>
                  </a:xfrm>
                  <a:prstGeom prst="rect">
                    <a:avLst/>
                  </a:prstGeom>
                  <a:solidFill>
                    <a:schemeClr val="accent4"/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sz="1600" dirty="0" err="1">
                        <a:solidFill>
                          <a:schemeClr val="tx1"/>
                        </a:solidFill>
                      </a:rPr>
                      <a:t>CoCo</a:t>
                    </a:r>
                    <a:r>
                      <a:rPr lang="en-US" sz="1600" dirty="0">
                        <a:solidFill>
                          <a:schemeClr val="tx1"/>
                        </a:solidFill>
                      </a:rPr>
                      <a:t> 1</a:t>
                    </a:r>
                  </a:p>
                  <a:p>
                    <a:pPr algn="ctr"/>
                    <a:endParaRPr lang="en-US" sz="1600" dirty="0">
                      <a:solidFill>
                        <a:schemeClr val="tx1"/>
                      </a:solidFill>
                    </a:endParaRPr>
                  </a:p>
                  <a:p>
                    <a:pPr algn="ctr"/>
                    <a:endParaRPr lang="en-US" sz="1600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36" name="Rectangle 35">
                    <a:extLst>
                      <a:ext uri="{FF2B5EF4-FFF2-40B4-BE49-F238E27FC236}">
                        <a16:creationId xmlns:a16="http://schemas.microsoft.com/office/drawing/2014/main" id="{AF3CC1CD-EAB3-4AEE-57B0-01C52A2EF4D3}"/>
                      </a:ext>
                    </a:extLst>
                  </p:cNvPr>
                  <p:cNvSpPr/>
                  <p:nvPr/>
                </p:nvSpPr>
                <p:spPr>
                  <a:xfrm>
                    <a:off x="8555811" y="861795"/>
                    <a:ext cx="1682616" cy="291309"/>
                  </a:xfrm>
                  <a:prstGeom prst="rect">
                    <a:avLst/>
                  </a:prstGeom>
                  <a:solidFill>
                    <a:schemeClr val="bg1"/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sz="1600" dirty="0">
                        <a:solidFill>
                          <a:schemeClr val="tx1"/>
                        </a:solidFill>
                      </a:rPr>
                      <a:t>Storage Container</a:t>
                    </a:r>
                  </a:p>
                </p:txBody>
              </p:sp>
              <p:sp>
                <p:nvSpPr>
                  <p:cNvPr id="47" name="Rectangle 46">
                    <a:extLst>
                      <a:ext uri="{FF2B5EF4-FFF2-40B4-BE49-F238E27FC236}">
                        <a16:creationId xmlns:a16="http://schemas.microsoft.com/office/drawing/2014/main" id="{53BF2FA9-996D-AEBF-54CD-EC0E56241D38}"/>
                      </a:ext>
                    </a:extLst>
                  </p:cNvPr>
                  <p:cNvSpPr/>
                  <p:nvPr/>
                </p:nvSpPr>
                <p:spPr>
                  <a:xfrm>
                    <a:off x="8555811" y="1525391"/>
                    <a:ext cx="2275508" cy="978408"/>
                  </a:xfrm>
                  <a:prstGeom prst="rect">
                    <a:avLst/>
                  </a:prstGeom>
                  <a:solidFill>
                    <a:schemeClr val="accent4"/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sz="1600" dirty="0" err="1">
                        <a:solidFill>
                          <a:schemeClr val="tx1"/>
                        </a:solidFill>
                      </a:rPr>
                      <a:t>CoCo</a:t>
                    </a:r>
                    <a:r>
                      <a:rPr lang="en-US" sz="1600" dirty="0">
                        <a:solidFill>
                          <a:schemeClr val="tx1"/>
                        </a:solidFill>
                      </a:rPr>
                      <a:t> 2</a:t>
                    </a:r>
                  </a:p>
                  <a:p>
                    <a:pPr algn="ctr"/>
                    <a:endParaRPr lang="en-US" sz="1600" dirty="0">
                      <a:solidFill>
                        <a:schemeClr val="tx1"/>
                      </a:solidFill>
                    </a:endParaRPr>
                  </a:p>
                  <a:p>
                    <a:pPr algn="ctr"/>
                    <a:endParaRPr lang="en-US" sz="1600" dirty="0">
                      <a:solidFill>
                        <a:schemeClr val="tx1"/>
                      </a:solidFill>
                    </a:endParaRPr>
                  </a:p>
                </p:txBody>
              </p:sp>
              <p:cxnSp>
                <p:nvCxnSpPr>
                  <p:cNvPr id="52" name="Straight Arrow Connector 51">
                    <a:extLst>
                      <a:ext uri="{FF2B5EF4-FFF2-40B4-BE49-F238E27FC236}">
                        <a16:creationId xmlns:a16="http://schemas.microsoft.com/office/drawing/2014/main" id="{E531AFBE-483E-0D98-BE55-2F8C884FCB4E}"/>
                      </a:ext>
                    </a:extLst>
                  </p:cNvPr>
                  <p:cNvCxnSpPr>
                    <a:cxnSpLocks/>
                    <a:stCxn id="35" idx="2"/>
                    <a:endCxn id="47" idx="0"/>
                  </p:cNvCxnSpPr>
                  <p:nvPr/>
                </p:nvCxnSpPr>
                <p:spPr>
                  <a:xfrm>
                    <a:off x="9693565" y="1153104"/>
                    <a:ext cx="0" cy="372287"/>
                  </a:xfrm>
                  <a:prstGeom prst="straightConnector1">
                    <a:avLst/>
                  </a:prstGeom>
                  <a:ln w="28575">
                    <a:solidFill>
                      <a:schemeClr val="tx1"/>
                    </a:solidFill>
                    <a:headEnd type="triangle"/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58" name="Rectangle 57">
                    <a:extLst>
                      <a:ext uri="{FF2B5EF4-FFF2-40B4-BE49-F238E27FC236}">
                        <a16:creationId xmlns:a16="http://schemas.microsoft.com/office/drawing/2014/main" id="{4719D89B-B637-747E-B7FB-17E6B8D39B66}"/>
                      </a:ext>
                    </a:extLst>
                  </p:cNvPr>
                  <p:cNvSpPr/>
                  <p:nvPr/>
                </p:nvSpPr>
                <p:spPr>
                  <a:xfrm>
                    <a:off x="7525265" y="15991"/>
                    <a:ext cx="4336601" cy="3316556"/>
                  </a:xfrm>
                  <a:prstGeom prst="rect">
                    <a:avLst/>
                  </a:prstGeom>
                  <a:noFill/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 dirty="0">
                      <a:solidFill>
                        <a:schemeClr val="tx1"/>
                      </a:solidFill>
                    </a:endParaRPr>
                  </a:p>
                  <a:p>
                    <a:pPr algn="ctr"/>
                    <a:endParaRPr lang="en-US" sz="1600" dirty="0">
                      <a:solidFill>
                        <a:schemeClr val="tx1"/>
                      </a:solidFill>
                    </a:endParaRPr>
                  </a:p>
                  <a:p>
                    <a:pPr algn="ctr"/>
                    <a:endParaRPr lang="en-US" sz="1600" dirty="0">
                      <a:solidFill>
                        <a:schemeClr val="tx1"/>
                      </a:solidFill>
                    </a:endParaRPr>
                  </a:p>
                  <a:p>
                    <a:pPr algn="ctr"/>
                    <a:endParaRPr lang="en-US" sz="1600" dirty="0">
                      <a:solidFill>
                        <a:schemeClr val="tx1"/>
                      </a:solidFill>
                    </a:endParaRPr>
                  </a:p>
                  <a:p>
                    <a:pPr algn="ctr"/>
                    <a:endParaRPr lang="en-US" sz="1600" dirty="0">
                      <a:solidFill>
                        <a:schemeClr val="tx1"/>
                      </a:solidFill>
                    </a:endParaRPr>
                  </a:p>
                  <a:p>
                    <a:pPr algn="ctr"/>
                    <a:endParaRPr lang="en-US" sz="1600" dirty="0">
                      <a:solidFill>
                        <a:schemeClr val="tx1"/>
                      </a:solidFill>
                    </a:endParaRPr>
                  </a:p>
                  <a:p>
                    <a:pPr algn="ctr"/>
                    <a:endParaRPr lang="en-US" sz="1600" dirty="0">
                      <a:solidFill>
                        <a:schemeClr val="tx1"/>
                      </a:solidFill>
                    </a:endParaRPr>
                  </a:p>
                  <a:p>
                    <a:pPr algn="ctr"/>
                    <a:endParaRPr lang="en-US" sz="1600" dirty="0">
                      <a:solidFill>
                        <a:schemeClr val="tx1"/>
                      </a:solidFill>
                    </a:endParaRPr>
                  </a:p>
                  <a:p>
                    <a:pPr algn="ctr"/>
                    <a:endParaRPr lang="en-US" sz="1600" dirty="0">
                      <a:solidFill>
                        <a:schemeClr val="tx1"/>
                      </a:solidFill>
                    </a:endParaRPr>
                  </a:p>
                  <a:p>
                    <a:pPr algn="ctr"/>
                    <a:endParaRPr lang="en-US" sz="1600" dirty="0">
                      <a:solidFill>
                        <a:schemeClr val="tx1"/>
                      </a:solidFill>
                    </a:endParaRPr>
                  </a:p>
                  <a:p>
                    <a:pPr algn="ctr"/>
                    <a:endParaRPr lang="en-US" sz="1600" dirty="0">
                      <a:solidFill>
                        <a:schemeClr val="tx1"/>
                      </a:solidFill>
                    </a:endParaRPr>
                  </a:p>
                  <a:p>
                    <a:pPr algn="ctr"/>
                    <a:endParaRPr lang="en-US" sz="1600" dirty="0">
                      <a:solidFill>
                        <a:schemeClr val="tx1"/>
                      </a:solidFill>
                    </a:endParaRPr>
                  </a:p>
                  <a:p>
                    <a:pPr algn="ctr"/>
                    <a:r>
                      <a:rPr lang="en-US" sz="1600" dirty="0">
                        <a:solidFill>
                          <a:schemeClr val="tx1"/>
                        </a:solidFill>
                      </a:rPr>
                      <a:t>Host</a:t>
                    </a:r>
                  </a:p>
                </p:txBody>
              </p:sp>
            </p:grpSp>
            <p:sp>
              <p:nvSpPr>
                <p:cNvPr id="5" name="Rectangle 4">
                  <a:extLst>
                    <a:ext uri="{FF2B5EF4-FFF2-40B4-BE49-F238E27FC236}">
                      <a16:creationId xmlns:a16="http://schemas.microsoft.com/office/drawing/2014/main" id="{3C15E548-014A-E35E-1324-56F1568A3B78}"/>
                    </a:ext>
                  </a:extLst>
                </p:cNvPr>
                <p:cNvSpPr/>
                <p:nvPr/>
              </p:nvSpPr>
              <p:spPr>
                <a:xfrm>
                  <a:off x="7506613" y="3105078"/>
                  <a:ext cx="4108738" cy="345500"/>
                </a:xfrm>
                <a:prstGeom prst="rect">
                  <a:avLst/>
                </a:prstGeom>
                <a:solidFill>
                  <a:srgbClr val="00B0F0"/>
                </a:solidFill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600" dirty="0">
                      <a:solidFill>
                        <a:schemeClr val="tx1"/>
                      </a:solidFill>
                    </a:rPr>
                    <a:t>K8s</a:t>
                  </a:r>
                </a:p>
              </p:txBody>
            </p:sp>
          </p:grpSp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D05C7EE2-6972-C304-A08F-136D0BEC7148}"/>
                  </a:ext>
                </a:extLst>
              </p:cNvPr>
              <p:cNvSpPr/>
              <p:nvPr/>
            </p:nvSpPr>
            <p:spPr>
              <a:xfrm>
                <a:off x="6670657" y="4255361"/>
                <a:ext cx="1682616" cy="291309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>
                    <a:solidFill>
                      <a:schemeClr val="tx1"/>
                    </a:solidFill>
                  </a:rPr>
                  <a:t>Storage Container</a:t>
                </a:r>
              </a:p>
            </p:txBody>
          </p:sp>
        </p:grp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E2B7447E-5726-DFAA-CF1A-7B004378E5BC}"/>
                </a:ext>
              </a:extLst>
            </p:cNvPr>
            <p:cNvSpPr/>
            <p:nvPr/>
          </p:nvSpPr>
          <p:spPr>
            <a:xfrm>
              <a:off x="8505215" y="3571440"/>
              <a:ext cx="1682616" cy="29130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err="1">
                  <a:solidFill>
                    <a:schemeClr val="tx1"/>
                  </a:solidFill>
                </a:rPr>
                <a:t>Gocryptfs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A2B50F60-AE92-11E4-58B7-129CBAB090C0}"/>
                </a:ext>
              </a:extLst>
            </p:cNvPr>
            <p:cNvSpPr/>
            <p:nvPr/>
          </p:nvSpPr>
          <p:spPr>
            <a:xfrm>
              <a:off x="8505215" y="4920383"/>
              <a:ext cx="1682616" cy="29130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err="1">
                  <a:solidFill>
                    <a:schemeClr val="tx1"/>
                  </a:solidFill>
                </a:rPr>
                <a:t>Gocryptfs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4139FB68-7E6D-D31A-C5E1-D13C07A7CCD5}"/>
              </a:ext>
            </a:extLst>
          </p:cNvPr>
          <p:cNvGrpSpPr/>
          <p:nvPr/>
        </p:nvGrpSpPr>
        <p:grpSpPr>
          <a:xfrm>
            <a:off x="8299174" y="1407284"/>
            <a:ext cx="3740426" cy="1551121"/>
            <a:chOff x="8070574" y="1698449"/>
            <a:chExt cx="3740426" cy="1551121"/>
          </a:xfrm>
        </p:grpSpPr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0FC4D4FB-3072-2AED-F4CC-C18FF3298F2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223815" y="2844737"/>
              <a:ext cx="3476594" cy="345500"/>
            </a:xfrm>
            <a:prstGeom prst="rect">
              <a:avLst/>
            </a:prstGeom>
          </p:spPr>
        </p:pic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B798586A-6EB7-69F3-2BDB-3B5FE79BA86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8223815" y="1984441"/>
              <a:ext cx="2043307" cy="439421"/>
            </a:xfrm>
            <a:prstGeom prst="rect">
              <a:avLst/>
            </a:prstGeom>
          </p:spPr>
        </p:pic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F389D9DC-E6B1-E29F-A9F9-A632A5F63D60}"/>
                </a:ext>
              </a:extLst>
            </p:cNvPr>
            <p:cNvSpPr/>
            <p:nvPr/>
          </p:nvSpPr>
          <p:spPr>
            <a:xfrm>
              <a:off x="8070574" y="1698449"/>
              <a:ext cx="3740426" cy="1551121"/>
            </a:xfrm>
            <a:prstGeom prst="rect">
              <a:avLst/>
            </a:prstGeom>
            <a:noFill/>
            <a:ln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9E11D268-186C-FA7E-A4A6-B0571686924D}"/>
                </a:ext>
              </a:extLst>
            </p:cNvPr>
            <p:cNvSpPr txBox="1"/>
            <p:nvPr/>
          </p:nvSpPr>
          <p:spPr>
            <a:xfrm>
              <a:off x="8125808" y="1698449"/>
              <a:ext cx="322799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Host sees ciphertext: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0E191FBF-0966-29A7-C53D-07873010724D}"/>
                </a:ext>
              </a:extLst>
            </p:cNvPr>
            <p:cNvSpPr txBox="1"/>
            <p:nvPr/>
          </p:nvSpPr>
          <p:spPr>
            <a:xfrm>
              <a:off x="8127116" y="2530775"/>
              <a:ext cx="233878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err="1"/>
                <a:t>CoCo</a:t>
              </a:r>
              <a:r>
                <a:rPr lang="en-US" sz="1600" dirty="0"/>
                <a:t> sees plaintext:</a:t>
              </a:r>
            </a:p>
          </p:txBody>
        </p:sp>
      </p:grpSp>
      <p:sp>
        <p:nvSpPr>
          <p:cNvPr id="7" name="Rectangle 6">
            <a:extLst>
              <a:ext uri="{FF2B5EF4-FFF2-40B4-BE49-F238E27FC236}">
                <a16:creationId xmlns:a16="http://schemas.microsoft.com/office/drawing/2014/main" id="{24BB8085-7215-C446-5FD7-A4D8170DED29}"/>
              </a:ext>
            </a:extLst>
          </p:cNvPr>
          <p:cNvSpPr/>
          <p:nvPr/>
        </p:nvSpPr>
        <p:spPr>
          <a:xfrm>
            <a:off x="2653749" y="3799681"/>
            <a:ext cx="4533938" cy="2760095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1760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9723E2-8BBF-52E1-13F2-250C12BD5B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EDA with </a:t>
            </a:r>
            <a:r>
              <a:rPr lang="en-US" sz="4000" dirty="0" err="1"/>
              <a:t>CoCo</a:t>
            </a:r>
            <a:r>
              <a:rPr lang="en-US" sz="4000" dirty="0"/>
              <a:t> + Secure Storage + Secure Network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9A1285-3424-0B21-DD18-8F3A84679B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6538661" cy="4351338"/>
          </a:xfrm>
        </p:spPr>
        <p:txBody>
          <a:bodyPr>
            <a:normAutofit/>
          </a:bodyPr>
          <a:lstStyle/>
          <a:p>
            <a:r>
              <a:rPr lang="en-US" sz="1800" dirty="0"/>
              <a:t>Any data leaving </a:t>
            </a:r>
            <a:r>
              <a:rPr lang="en-US" sz="1800" dirty="0" err="1"/>
              <a:t>CoCo</a:t>
            </a:r>
            <a:r>
              <a:rPr lang="en-US" sz="1800" dirty="0"/>
              <a:t> must be encrypted </a:t>
            </a:r>
          </a:p>
          <a:p>
            <a:r>
              <a:rPr lang="en-US" sz="1800" dirty="0"/>
              <a:t>Generic Sidecar for </a:t>
            </a:r>
            <a:r>
              <a:rPr lang="en-US" sz="1800" dirty="0" err="1"/>
              <a:t>mTLS</a:t>
            </a:r>
            <a:r>
              <a:rPr lang="en-US" sz="1800" dirty="0"/>
              <a:t> encrypted network traffic through ISTIO’s Envoy</a:t>
            </a:r>
          </a:p>
          <a:p>
            <a:r>
              <a:rPr lang="en-US" sz="1800" dirty="0" err="1"/>
              <a:t>CoCo</a:t>
            </a:r>
            <a:r>
              <a:rPr lang="en-US" sz="1800" dirty="0"/>
              <a:t> + NFS + </a:t>
            </a:r>
            <a:r>
              <a:rPr lang="en-US" sz="1800" dirty="0" err="1"/>
              <a:t>Gocryptfs</a:t>
            </a:r>
            <a:r>
              <a:rPr lang="en-US" sz="1800" dirty="0"/>
              <a:t> + Envoy (i.e., </a:t>
            </a:r>
            <a:r>
              <a:rPr lang="en-US" sz="1800" dirty="0" err="1"/>
              <a:t>CoCo</a:t>
            </a:r>
            <a:r>
              <a:rPr lang="en-US" sz="1800" dirty="0"/>
              <a:t> - E2E)</a:t>
            </a:r>
          </a:p>
          <a:p>
            <a:pPr lvl="1"/>
            <a:r>
              <a:rPr lang="en-US" sz="1800" b="1" i="1" dirty="0">
                <a:solidFill>
                  <a:schemeClr val="accent6"/>
                </a:solidFill>
              </a:rPr>
              <a:t>7.13% </a:t>
            </a:r>
            <a:r>
              <a:rPr lang="en-US" sz="1800" dirty="0"/>
              <a:t>performance overhead in total</a:t>
            </a:r>
          </a:p>
          <a:p>
            <a:endParaRPr lang="en-US" sz="1800" dirty="0"/>
          </a:p>
          <a:p>
            <a:endParaRPr lang="en-US" sz="1800" dirty="0"/>
          </a:p>
          <a:p>
            <a:endParaRPr lang="en-US" sz="1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F2459A-C63B-33C7-949F-00D205D38C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98052-33D1-5D44-98AF-CFECEEF2F00E}" type="slidenum">
              <a:rPr lang="en-US" smtClean="0"/>
              <a:t>15</a:t>
            </a:fld>
            <a:endParaRPr lang="en-US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698F5BBF-62E8-E50D-F6E1-C9C264102423}"/>
              </a:ext>
            </a:extLst>
          </p:cNvPr>
          <p:cNvGrpSpPr/>
          <p:nvPr/>
        </p:nvGrpSpPr>
        <p:grpSpPr>
          <a:xfrm>
            <a:off x="7474399" y="2211859"/>
            <a:ext cx="4336601" cy="4258295"/>
            <a:chOff x="7474399" y="2211859"/>
            <a:chExt cx="4336601" cy="4258295"/>
          </a:xfrm>
        </p:grpSpPr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651F5AAD-E77E-DBEC-C36F-FA9F0DE2793C}"/>
                </a:ext>
              </a:extLst>
            </p:cNvPr>
            <p:cNvSpPr/>
            <p:nvPr/>
          </p:nvSpPr>
          <p:spPr>
            <a:xfrm>
              <a:off x="8504945" y="2393025"/>
              <a:ext cx="2275508" cy="1392924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err="1">
                  <a:solidFill>
                    <a:schemeClr val="tx1"/>
                  </a:solidFill>
                </a:rPr>
                <a:t>CoCo</a:t>
              </a:r>
              <a:r>
                <a:rPr lang="en-US" sz="1600" dirty="0">
                  <a:solidFill>
                    <a:schemeClr val="tx1"/>
                  </a:solidFill>
                </a:rPr>
                <a:t> 1</a:t>
              </a:r>
            </a:p>
            <a:p>
              <a:pPr algn="ctr"/>
              <a:endParaRPr lang="en-US" sz="1600" dirty="0">
                <a:solidFill>
                  <a:schemeClr val="tx1"/>
                </a:solidFill>
              </a:endParaRPr>
            </a:p>
            <a:p>
              <a:pPr algn="ctr"/>
              <a:endParaRPr lang="en-US" sz="1600" dirty="0">
                <a:solidFill>
                  <a:schemeClr val="tx1"/>
                </a:solidFill>
              </a:endParaRPr>
            </a:p>
            <a:p>
              <a:pPr algn="ctr"/>
              <a:endParaRPr lang="en-US" sz="1600" dirty="0">
                <a:solidFill>
                  <a:schemeClr val="tx1"/>
                </a:solidFill>
              </a:endParaRPr>
            </a:p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AF3CC1CD-EAB3-4AEE-57B0-01C52A2EF4D3}"/>
                </a:ext>
              </a:extLst>
            </p:cNvPr>
            <p:cNvSpPr/>
            <p:nvPr/>
          </p:nvSpPr>
          <p:spPr>
            <a:xfrm>
              <a:off x="8504945" y="3194356"/>
              <a:ext cx="1682616" cy="29130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Storage Container</a:t>
              </a: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53BF2FA9-996D-AEBF-54CD-EC0E56241D38}"/>
                </a:ext>
              </a:extLst>
            </p:cNvPr>
            <p:cNvSpPr/>
            <p:nvPr/>
          </p:nvSpPr>
          <p:spPr>
            <a:xfrm>
              <a:off x="8504945" y="4415292"/>
              <a:ext cx="2275508" cy="1226114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  <a:p>
              <a:pPr algn="ctr"/>
              <a:r>
                <a:rPr lang="en-US" sz="1600" dirty="0" err="1">
                  <a:solidFill>
                    <a:schemeClr val="tx1"/>
                  </a:solidFill>
                </a:rPr>
                <a:t>CoCo</a:t>
              </a:r>
              <a:r>
                <a:rPr lang="en-US" sz="1600" dirty="0">
                  <a:solidFill>
                    <a:schemeClr val="tx1"/>
                  </a:solidFill>
                </a:rPr>
                <a:t> 2</a:t>
              </a:r>
            </a:p>
            <a:p>
              <a:pPr algn="ctr"/>
              <a:endParaRPr lang="en-US" sz="1600" dirty="0">
                <a:solidFill>
                  <a:schemeClr val="tx1"/>
                </a:solidFill>
              </a:endParaRPr>
            </a:p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cxnSp>
          <p:nvCxnSpPr>
            <p:cNvPr id="52" name="Straight Arrow Connector 51">
              <a:extLst>
                <a:ext uri="{FF2B5EF4-FFF2-40B4-BE49-F238E27FC236}">
                  <a16:creationId xmlns:a16="http://schemas.microsoft.com/office/drawing/2014/main" id="{E531AFBE-483E-0D98-BE55-2F8C884FCB4E}"/>
                </a:ext>
              </a:extLst>
            </p:cNvPr>
            <p:cNvCxnSpPr>
              <a:cxnSpLocks/>
              <a:stCxn id="35" idx="2"/>
              <a:endCxn id="47" idx="0"/>
            </p:cNvCxnSpPr>
            <p:nvPr/>
          </p:nvCxnSpPr>
          <p:spPr>
            <a:xfrm>
              <a:off x="9642699" y="3785949"/>
              <a:ext cx="0" cy="62934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4719D89B-B637-747E-B7FB-17E6B8D39B66}"/>
                </a:ext>
              </a:extLst>
            </p:cNvPr>
            <p:cNvSpPr/>
            <p:nvPr/>
          </p:nvSpPr>
          <p:spPr>
            <a:xfrm>
              <a:off x="7474399" y="2211859"/>
              <a:ext cx="4336601" cy="4258295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  <a:p>
              <a:pPr algn="ctr"/>
              <a:endParaRPr lang="en-US" sz="1600" dirty="0">
                <a:solidFill>
                  <a:schemeClr val="tx1"/>
                </a:solidFill>
              </a:endParaRPr>
            </a:p>
            <a:p>
              <a:pPr algn="ctr"/>
              <a:endParaRPr lang="en-US" sz="1600" dirty="0">
                <a:solidFill>
                  <a:schemeClr val="tx1"/>
                </a:solidFill>
              </a:endParaRPr>
            </a:p>
            <a:p>
              <a:pPr algn="ctr"/>
              <a:endParaRPr lang="en-US" sz="1600" dirty="0">
                <a:solidFill>
                  <a:schemeClr val="tx1"/>
                </a:solidFill>
              </a:endParaRPr>
            </a:p>
            <a:p>
              <a:pPr algn="ctr"/>
              <a:endParaRPr lang="en-US" sz="1600" dirty="0">
                <a:solidFill>
                  <a:schemeClr val="tx1"/>
                </a:solidFill>
              </a:endParaRPr>
            </a:p>
            <a:p>
              <a:pPr algn="ctr"/>
              <a:endParaRPr lang="en-US" sz="1600" dirty="0">
                <a:solidFill>
                  <a:schemeClr val="tx1"/>
                </a:solidFill>
              </a:endParaRPr>
            </a:p>
            <a:p>
              <a:pPr algn="ctr"/>
              <a:endParaRPr lang="en-US" sz="1600" dirty="0">
                <a:solidFill>
                  <a:schemeClr val="tx1"/>
                </a:solidFill>
              </a:endParaRPr>
            </a:p>
            <a:p>
              <a:pPr algn="ctr"/>
              <a:endParaRPr lang="en-US" sz="1600" dirty="0">
                <a:solidFill>
                  <a:schemeClr val="tx1"/>
                </a:solidFill>
              </a:endParaRPr>
            </a:p>
            <a:p>
              <a:pPr algn="ctr"/>
              <a:endParaRPr lang="en-US" sz="1600" dirty="0">
                <a:solidFill>
                  <a:schemeClr val="tx1"/>
                </a:solidFill>
              </a:endParaRPr>
            </a:p>
            <a:p>
              <a:pPr algn="ctr"/>
              <a:endParaRPr lang="en-US" sz="1600" dirty="0">
                <a:solidFill>
                  <a:schemeClr val="tx1"/>
                </a:solidFill>
              </a:endParaRPr>
            </a:p>
            <a:p>
              <a:pPr algn="ctr"/>
              <a:endParaRPr lang="en-US" sz="1600" dirty="0">
                <a:solidFill>
                  <a:schemeClr val="tx1"/>
                </a:solidFill>
              </a:endParaRPr>
            </a:p>
            <a:p>
              <a:pPr algn="ctr"/>
              <a:endParaRPr lang="en-US" sz="1600" dirty="0">
                <a:solidFill>
                  <a:schemeClr val="tx1"/>
                </a:solidFill>
              </a:endParaRPr>
            </a:p>
            <a:p>
              <a:pPr algn="ctr"/>
              <a:endParaRPr lang="en-US" sz="1600" dirty="0">
                <a:solidFill>
                  <a:schemeClr val="tx1"/>
                </a:solidFill>
              </a:endParaRPr>
            </a:p>
            <a:p>
              <a:pPr algn="ctr"/>
              <a:endParaRPr lang="en-US" sz="1600" dirty="0">
                <a:solidFill>
                  <a:schemeClr val="tx1"/>
                </a:solidFill>
              </a:endParaRPr>
            </a:p>
            <a:p>
              <a:pPr algn="ctr"/>
              <a:endParaRPr lang="en-US" sz="1600" dirty="0">
                <a:solidFill>
                  <a:schemeClr val="tx1"/>
                </a:solidFill>
              </a:endParaRPr>
            </a:p>
            <a:p>
              <a:pPr algn="ctr"/>
              <a:endParaRPr lang="en-US" sz="1600" dirty="0">
                <a:solidFill>
                  <a:schemeClr val="tx1"/>
                </a:solidFill>
              </a:endParaRPr>
            </a:p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Host</a:t>
              </a: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3C15E548-014A-E35E-1324-56F1568A3B78}"/>
                </a:ext>
              </a:extLst>
            </p:cNvPr>
            <p:cNvSpPr/>
            <p:nvPr/>
          </p:nvSpPr>
          <p:spPr>
            <a:xfrm>
              <a:off x="7591671" y="5708875"/>
              <a:ext cx="4108738" cy="345500"/>
            </a:xfrm>
            <a:prstGeom prst="rect">
              <a:avLst/>
            </a:prstGeom>
            <a:solidFill>
              <a:srgbClr val="00B0F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K8s</a:t>
              </a: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D05C7EE2-6972-C304-A08F-136D0BEC7148}"/>
                </a:ext>
              </a:extLst>
            </p:cNvPr>
            <p:cNvSpPr/>
            <p:nvPr/>
          </p:nvSpPr>
          <p:spPr>
            <a:xfrm>
              <a:off x="8504675" y="5350025"/>
              <a:ext cx="1682616" cy="29130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Storage Container</a:t>
              </a: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E2B7447E-5726-DFAA-CF1A-7B004378E5BC}"/>
                </a:ext>
              </a:extLst>
            </p:cNvPr>
            <p:cNvSpPr/>
            <p:nvPr/>
          </p:nvSpPr>
          <p:spPr>
            <a:xfrm>
              <a:off x="8505215" y="2907361"/>
              <a:ext cx="1682616" cy="29130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err="1">
                  <a:solidFill>
                    <a:schemeClr val="tx1"/>
                  </a:solidFill>
                </a:rPr>
                <a:t>Gocryptfs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A2B50F60-AE92-11E4-58B7-129CBAB090C0}"/>
                </a:ext>
              </a:extLst>
            </p:cNvPr>
            <p:cNvSpPr/>
            <p:nvPr/>
          </p:nvSpPr>
          <p:spPr>
            <a:xfrm>
              <a:off x="8505215" y="5058932"/>
              <a:ext cx="1682616" cy="29130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err="1">
                  <a:solidFill>
                    <a:schemeClr val="tx1"/>
                  </a:solidFill>
                </a:rPr>
                <a:t>Gocryptfs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1B1B574-68B7-3B01-7A0A-AA843F3F68B5}"/>
                </a:ext>
              </a:extLst>
            </p:cNvPr>
            <p:cNvSpPr/>
            <p:nvPr/>
          </p:nvSpPr>
          <p:spPr>
            <a:xfrm>
              <a:off x="8504945" y="3483974"/>
              <a:ext cx="2275508" cy="31001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Envoy</a:t>
              </a: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3B01EBDB-A427-4566-8BB2-9DBD9D8035A2}"/>
                </a:ext>
              </a:extLst>
            </p:cNvPr>
            <p:cNvSpPr/>
            <p:nvPr/>
          </p:nvSpPr>
          <p:spPr>
            <a:xfrm>
              <a:off x="8505215" y="4414588"/>
              <a:ext cx="2275508" cy="31001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Envoy</a:t>
              </a:r>
            </a:p>
          </p:txBody>
        </p:sp>
        <p:pic>
          <p:nvPicPr>
            <p:cNvPr id="19" name="Graphic 18" descr="Lock with solid fill">
              <a:extLst>
                <a:ext uri="{FF2B5EF4-FFF2-40B4-BE49-F238E27FC236}">
                  <a16:creationId xmlns:a16="http://schemas.microsoft.com/office/drawing/2014/main" id="{9B73E9FD-1DFD-D324-5138-502FCDF11E4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9053078" y="3819266"/>
              <a:ext cx="589621" cy="589621"/>
            </a:xfrm>
            <a:prstGeom prst="rect">
              <a:avLst/>
            </a:prstGeom>
          </p:spPr>
        </p:pic>
      </p:grpSp>
      <p:graphicFrame>
        <p:nvGraphicFramePr>
          <p:cNvPr id="21" name="Chart 20">
            <a:extLst>
              <a:ext uri="{FF2B5EF4-FFF2-40B4-BE49-F238E27FC236}">
                <a16:creationId xmlns:a16="http://schemas.microsoft.com/office/drawing/2014/main" id="{F778CD7A-47D2-B09A-D6EA-8D5F6CF2BF8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61026946"/>
              </p:ext>
            </p:extLst>
          </p:nvPr>
        </p:nvGraphicFramePr>
        <p:xfrm>
          <a:off x="646423" y="3312121"/>
          <a:ext cx="6352356" cy="31493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Rectangle 5">
            <a:extLst>
              <a:ext uri="{FF2B5EF4-FFF2-40B4-BE49-F238E27FC236}">
                <a16:creationId xmlns:a16="http://schemas.microsoft.com/office/drawing/2014/main" id="{DF737DEC-E9EF-91B9-371C-018CF26875A2}"/>
              </a:ext>
            </a:extLst>
          </p:cNvPr>
          <p:cNvSpPr/>
          <p:nvPr/>
        </p:nvSpPr>
        <p:spPr>
          <a:xfrm>
            <a:off x="2209640" y="3732780"/>
            <a:ext cx="4886678" cy="2760095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788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92273F-EF60-F756-68C2-07D91E9389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 and Future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2BF207-2E65-FC09-6000-667E803596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We demonstrated how to securely run end-to-end cloud-native EDA workloads </a:t>
            </a:r>
          </a:p>
          <a:p>
            <a:pPr lvl="1"/>
            <a:r>
              <a:rPr lang="en-US" sz="2000" b="1" i="1" dirty="0">
                <a:solidFill>
                  <a:schemeClr val="accent6"/>
                </a:solidFill>
              </a:rPr>
              <a:t>Security</a:t>
            </a:r>
            <a:r>
              <a:rPr lang="en-US" sz="2000" dirty="0"/>
              <a:t>: Integrated the data-in-use protection of Confidential Containers with secure private/shared storage and network</a:t>
            </a:r>
          </a:p>
          <a:p>
            <a:pPr lvl="1"/>
            <a:r>
              <a:rPr lang="en-US" sz="2000" b="1" i="1" dirty="0">
                <a:solidFill>
                  <a:schemeClr val="accent6"/>
                </a:solidFill>
              </a:rPr>
              <a:t>Performance</a:t>
            </a:r>
            <a:r>
              <a:rPr lang="en-US" sz="2000" dirty="0"/>
              <a:t>: ~7% overhead for encryption at-rest, in-motion and in-use</a:t>
            </a:r>
          </a:p>
          <a:p>
            <a:pPr lvl="2"/>
            <a:r>
              <a:rPr lang="en-US" dirty="0"/>
              <a:t>Moderate scale: 1736 cores, 28 nodes</a:t>
            </a:r>
          </a:p>
          <a:p>
            <a:pPr lvl="1"/>
            <a:r>
              <a:rPr lang="en-US" sz="2000" dirty="0"/>
              <a:t>Similar setup can extend to other parallel distributed HPC applications</a:t>
            </a:r>
          </a:p>
          <a:p>
            <a:pPr lvl="2"/>
            <a:r>
              <a:rPr lang="en-US" dirty="0"/>
              <a:t>Primary/Worker pattern analyzed here</a:t>
            </a:r>
          </a:p>
          <a:p>
            <a:r>
              <a:rPr lang="en-US" sz="2000" dirty="0">
                <a:solidFill>
                  <a:srgbClr val="0070C0"/>
                </a:solidFill>
              </a:rPr>
              <a:t>Future work</a:t>
            </a:r>
          </a:p>
          <a:p>
            <a:pPr lvl="1"/>
            <a:r>
              <a:rPr lang="en-US" sz="2000" dirty="0"/>
              <a:t>Extend use cases to generic HPC </a:t>
            </a:r>
            <a:r>
              <a:rPr lang="en-US" sz="2000"/>
              <a:t>and AI workloads</a:t>
            </a:r>
            <a:endParaRPr lang="en-US" sz="2000" dirty="0"/>
          </a:p>
          <a:p>
            <a:pPr lvl="2"/>
            <a:r>
              <a:rPr lang="en-US" dirty="0"/>
              <a:t>Other communication patterns such as data-parallel</a:t>
            </a:r>
          </a:p>
          <a:p>
            <a:pPr lvl="1"/>
            <a:r>
              <a:rPr lang="en-US" sz="2000" dirty="0"/>
              <a:t>Advanced secure storage and network implementations to reduce performance overhead at large scale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73232C-C27D-75AE-1B4A-05E2CF10EA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98052-33D1-5D44-98AF-CFECEEF2F00E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5756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85978A-7C6B-6C11-D0D6-AA38B05077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Disclaimer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F0003F-BE43-B5A1-0905-1279C47E3E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This work represents the view of the authors and does not necessarily represent the view of IBM. </a:t>
            </a:r>
          </a:p>
          <a:p>
            <a:r>
              <a:rPr lang="en-US" dirty="0"/>
              <a:t>The features described may not ultimately exist or take the described form in a product.</a:t>
            </a:r>
          </a:p>
          <a:p>
            <a:r>
              <a:rPr lang="en-US" dirty="0"/>
              <a:t>IBM is a registered trademark of International Business Machines Corporation in the United States and/or other countries. Other company, product, and service names may be trademarks or service marks of others.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70A2B5-F4A8-0836-F0E8-8BFB55367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98052-33D1-5D44-98AF-CFECEEF2F00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4830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EA366D-39D6-A785-436B-C0C3B11C9A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6525"/>
            <a:ext cx="10515600" cy="1325563"/>
          </a:xfrm>
        </p:spPr>
        <p:txBody>
          <a:bodyPr>
            <a:normAutofit/>
          </a:bodyPr>
          <a:lstStyle/>
          <a:p>
            <a:r>
              <a:rPr lang="en-US" sz="3200" dirty="0"/>
              <a:t>Why consider cloud for Electronic Design Automation (EDA)?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315D90-DFEE-982D-3601-53B4AEE003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891415"/>
            <a:ext cx="10515600" cy="173798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b="1" dirty="0"/>
              <a:t>4 major problems for enabling EDA flows in hybrid clouds</a:t>
            </a:r>
          </a:p>
          <a:p>
            <a:r>
              <a:rPr lang="en-US" sz="1600" b="1" dirty="0">
                <a:solidFill>
                  <a:srgbClr val="0070C0"/>
                </a:solidFill>
              </a:rPr>
              <a:t>Security</a:t>
            </a:r>
            <a:r>
              <a:rPr lang="en-US" sz="1600" dirty="0"/>
              <a:t> – process design kits (PDKs), intellectual properties (IPs), new design escape liability is often uncapped</a:t>
            </a:r>
          </a:p>
          <a:p>
            <a:r>
              <a:rPr lang="en-US" sz="1600" b="1" dirty="0">
                <a:solidFill>
                  <a:srgbClr val="0070C0"/>
                </a:solidFill>
              </a:rPr>
              <a:t>Data hydration/migration</a:t>
            </a:r>
            <a:r>
              <a:rPr lang="en-US" sz="1600" dirty="0"/>
              <a:t> – Difficult to get initial data required into cloud, pay premium to move back</a:t>
            </a:r>
          </a:p>
          <a:p>
            <a:r>
              <a:rPr lang="en-US" sz="1600" b="1" dirty="0">
                <a:solidFill>
                  <a:srgbClr val="0070C0"/>
                </a:solidFill>
              </a:rPr>
              <a:t>Cloud filesystems</a:t>
            </a:r>
            <a:r>
              <a:rPr lang="en-US" sz="1600" dirty="0"/>
              <a:t> - Difficult to build a filesystem in the cloud without oversubscribing block storage, network, etc.</a:t>
            </a:r>
          </a:p>
          <a:p>
            <a:r>
              <a:rPr lang="en-US" sz="1600" b="1" dirty="0">
                <a:solidFill>
                  <a:srgbClr val="0070C0"/>
                </a:solidFill>
              </a:rPr>
              <a:t>Configuration</a:t>
            </a:r>
            <a:r>
              <a:rPr lang="en-US" sz="1600" dirty="0"/>
              <a:t> -  VSI clusters, job management, storage, and license flows requires significant cost prior to useful cycles</a:t>
            </a:r>
          </a:p>
          <a:p>
            <a:endParaRPr lang="en-US" sz="1600" dirty="0"/>
          </a:p>
          <a:p>
            <a:endParaRPr lang="en-US" sz="1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492A90D-A07E-2331-AC8C-B48A5F7F73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98052-33D1-5D44-98AF-CFECEEF2F00E}" type="slidenum">
              <a:rPr lang="en-US" smtClean="0"/>
              <a:t>3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B214ED6B-0A54-6FA9-DCD6-61B0C80D8547}"/>
              </a:ext>
            </a:extLst>
          </p:cNvPr>
          <p:cNvGrpSpPr/>
          <p:nvPr/>
        </p:nvGrpSpPr>
        <p:grpSpPr>
          <a:xfrm>
            <a:off x="318073" y="1560018"/>
            <a:ext cx="4099955" cy="3272619"/>
            <a:chOff x="563879" y="1322066"/>
            <a:chExt cx="5981700" cy="4710902"/>
          </a:xfrm>
        </p:grpSpPr>
        <p:sp>
          <p:nvSpPr>
            <p:cNvPr id="6" name="Isosceles Triangle 20">
              <a:extLst>
                <a:ext uri="{FF2B5EF4-FFF2-40B4-BE49-F238E27FC236}">
                  <a16:creationId xmlns:a16="http://schemas.microsoft.com/office/drawing/2014/main" id="{8439567D-81B5-C77A-35AE-D26FBC95A3FA}"/>
                </a:ext>
              </a:extLst>
            </p:cNvPr>
            <p:cNvSpPr/>
            <p:nvPr/>
          </p:nvSpPr>
          <p:spPr>
            <a:xfrm rot="10800000">
              <a:off x="563879" y="1382860"/>
              <a:ext cx="5981700" cy="3549000"/>
            </a:xfrm>
            <a:prstGeom prst="triangle">
              <a:avLst>
                <a:gd name="adj" fmla="val 50000"/>
              </a:avLst>
            </a:prstGeom>
            <a:pattFill prst="pct5">
              <a:fgClr>
                <a:schemeClr val="accent1"/>
              </a:fgClr>
              <a:bgClr>
                <a:schemeClr val="bg1"/>
              </a:bgClr>
            </a:patt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endParaRPr>
            </a:p>
          </p:txBody>
        </p:sp>
        <p:sp>
          <p:nvSpPr>
            <p:cNvPr id="7" name="Isosceles Triangle 19">
              <a:extLst>
                <a:ext uri="{FF2B5EF4-FFF2-40B4-BE49-F238E27FC236}">
                  <a16:creationId xmlns:a16="http://schemas.microsoft.com/office/drawing/2014/main" id="{F84EA207-829E-DEE1-63C6-CBD17F5DB825}"/>
                </a:ext>
              </a:extLst>
            </p:cNvPr>
            <p:cNvSpPr/>
            <p:nvPr/>
          </p:nvSpPr>
          <p:spPr>
            <a:xfrm rot="10800000">
              <a:off x="1744979" y="2078603"/>
              <a:ext cx="3657600" cy="2733254"/>
            </a:xfrm>
            <a:prstGeom prst="triangle">
              <a:avLst/>
            </a:prstGeom>
            <a:pattFill prst="wdDnDiag">
              <a:fgClr>
                <a:srgbClr val="FFC000"/>
              </a:fgClr>
              <a:bgClr>
                <a:schemeClr val="bg1"/>
              </a:bgClr>
            </a:patt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endParaRPr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3BABA25E-492F-B919-577C-661B8DD5F883}"/>
                </a:ext>
              </a:extLst>
            </p:cNvPr>
            <p:cNvSpPr/>
            <p:nvPr/>
          </p:nvSpPr>
          <p:spPr>
            <a:xfrm>
              <a:off x="1387502" y="1382862"/>
              <a:ext cx="1444488" cy="1391481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ea typeface="+mn-ea"/>
                  <a:cs typeface="+mn-cs"/>
                </a:rPr>
                <a:t>compute</a:t>
              </a:r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11C8D8C4-E3E6-B7FA-E165-B2550525843D}"/>
                </a:ext>
              </a:extLst>
            </p:cNvPr>
            <p:cNvSpPr/>
            <p:nvPr/>
          </p:nvSpPr>
          <p:spPr>
            <a:xfrm>
              <a:off x="2955683" y="4878841"/>
              <a:ext cx="1198092" cy="115412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ea typeface="+mn-ea"/>
                  <a:cs typeface="+mn-cs"/>
                </a:rPr>
                <a:t>people</a:t>
              </a:r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4B3230D7-5EC8-5990-D4DF-DEDFA3433036}"/>
                </a:ext>
              </a:extLst>
            </p:cNvPr>
            <p:cNvSpPr/>
            <p:nvPr/>
          </p:nvSpPr>
          <p:spPr>
            <a:xfrm>
              <a:off x="4243346" y="1382862"/>
              <a:ext cx="1444488" cy="1391481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ea typeface="+mn-ea"/>
                  <a:cs typeface="+mn-cs"/>
                </a:rPr>
                <a:t>licenses</a:t>
              </a:r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FEB4A5CB-A0E1-AB70-D1B6-387817337806}"/>
                </a:ext>
              </a:extLst>
            </p:cNvPr>
            <p:cNvCxnSpPr>
              <a:stCxn id="8" idx="6"/>
              <a:endCxn id="10" idx="2"/>
            </p:cNvCxnSpPr>
            <p:nvPr/>
          </p:nvCxnSpPr>
          <p:spPr>
            <a:xfrm>
              <a:off x="2831990" y="2078603"/>
              <a:ext cx="1411356" cy="0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651FBAE9-948E-ADC8-C8CD-E8D4C455656E}"/>
                </a:ext>
              </a:extLst>
            </p:cNvPr>
            <p:cNvCxnSpPr>
              <a:cxnSpLocks/>
              <a:stCxn id="8" idx="4"/>
              <a:endCxn id="9" idx="0"/>
            </p:cNvCxnSpPr>
            <p:nvPr/>
          </p:nvCxnSpPr>
          <p:spPr>
            <a:xfrm>
              <a:off x="2109746" y="2774343"/>
              <a:ext cx="1444983" cy="2104498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EF5D3880-D953-C107-9850-590588BB9384}"/>
                </a:ext>
              </a:extLst>
            </p:cNvPr>
            <p:cNvCxnSpPr>
              <a:cxnSpLocks/>
              <a:stCxn id="10" idx="4"/>
              <a:endCxn id="9" idx="0"/>
            </p:cNvCxnSpPr>
            <p:nvPr/>
          </p:nvCxnSpPr>
          <p:spPr>
            <a:xfrm flipH="1">
              <a:off x="3554729" y="2774343"/>
              <a:ext cx="1410861" cy="2104498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24B9F736-E9EB-3FEE-5086-16CD3452140B}"/>
                </a:ext>
              </a:extLst>
            </p:cNvPr>
            <p:cNvSpPr txBox="1"/>
            <p:nvPr/>
          </p:nvSpPr>
          <p:spPr>
            <a:xfrm>
              <a:off x="2756622" y="2546751"/>
              <a:ext cx="1562100" cy="9303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ea typeface="+mn-ea"/>
                  <a:cs typeface="+mn-cs"/>
                </a:rPr>
                <a:t>Fully resourced opportunities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A42B4F7B-0A54-6FE4-BF2F-51F01B4939B9}"/>
                </a:ext>
              </a:extLst>
            </p:cNvPr>
            <p:cNvSpPr txBox="1"/>
            <p:nvPr/>
          </p:nvSpPr>
          <p:spPr>
            <a:xfrm>
              <a:off x="2531930" y="1322066"/>
              <a:ext cx="2180164" cy="37658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5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ea typeface="+mn-ea"/>
                  <a:cs typeface="+mn-cs"/>
                </a:rPr>
                <a:t>Possible opportunities</a:t>
              </a: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EBE0C3FE-18CA-33FB-7A06-0301FF74487C}"/>
              </a:ext>
            </a:extLst>
          </p:cNvPr>
          <p:cNvGrpSpPr/>
          <p:nvPr/>
        </p:nvGrpSpPr>
        <p:grpSpPr>
          <a:xfrm>
            <a:off x="6808934" y="1392545"/>
            <a:ext cx="5057583" cy="3440092"/>
            <a:chOff x="5498374" y="877609"/>
            <a:chExt cx="6354270" cy="4239153"/>
          </a:xfrm>
        </p:grpSpPr>
        <p:sp>
          <p:nvSpPr>
            <p:cNvPr id="17" name="Isosceles Triangle 35">
              <a:extLst>
                <a:ext uri="{FF2B5EF4-FFF2-40B4-BE49-F238E27FC236}">
                  <a16:creationId xmlns:a16="http://schemas.microsoft.com/office/drawing/2014/main" id="{BB9AD515-3B4B-64C6-1389-6FB5BDB6C023}"/>
                </a:ext>
              </a:extLst>
            </p:cNvPr>
            <p:cNvSpPr/>
            <p:nvPr/>
          </p:nvSpPr>
          <p:spPr>
            <a:xfrm rot="10800000">
              <a:off x="6079566" y="1473201"/>
              <a:ext cx="5151120" cy="3210853"/>
            </a:xfrm>
            <a:prstGeom prst="triangle">
              <a:avLst>
                <a:gd name="adj" fmla="val 50000"/>
              </a:avLst>
            </a:prstGeom>
            <a:pattFill prst="pct5">
              <a:fgClr>
                <a:schemeClr val="accent1"/>
              </a:fgClr>
              <a:bgClr>
                <a:schemeClr val="bg1"/>
              </a:bgClr>
            </a:patt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endParaRPr>
            </a:p>
          </p:txBody>
        </p:sp>
        <p:sp>
          <p:nvSpPr>
            <p:cNvPr id="18" name="Isosceles Triangle 36">
              <a:extLst>
                <a:ext uri="{FF2B5EF4-FFF2-40B4-BE49-F238E27FC236}">
                  <a16:creationId xmlns:a16="http://schemas.microsoft.com/office/drawing/2014/main" id="{B0875A89-7C09-467B-F322-3BDAA7298B1F}"/>
                </a:ext>
              </a:extLst>
            </p:cNvPr>
            <p:cNvSpPr/>
            <p:nvPr/>
          </p:nvSpPr>
          <p:spPr>
            <a:xfrm rot="10800000">
              <a:off x="5860403" y="1533345"/>
              <a:ext cx="5592456" cy="3047973"/>
            </a:xfrm>
            <a:prstGeom prst="triangle">
              <a:avLst>
                <a:gd name="adj" fmla="val 50000"/>
              </a:avLst>
            </a:prstGeom>
            <a:pattFill prst="wdDnDiag">
              <a:fgClr>
                <a:srgbClr val="FFC000"/>
              </a:fgClr>
              <a:bgClr>
                <a:schemeClr val="bg1"/>
              </a:bgClr>
            </a:patt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endParaRPr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C5669F3C-F501-8A53-2684-0FA54D17FA21}"/>
                </a:ext>
              </a:extLst>
            </p:cNvPr>
            <p:cNvSpPr/>
            <p:nvPr/>
          </p:nvSpPr>
          <p:spPr>
            <a:xfrm>
              <a:off x="5498374" y="877609"/>
              <a:ext cx="1243916" cy="1191181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ea typeface="+mn-ea"/>
                  <a:cs typeface="+mn-cs"/>
                </a:rPr>
                <a:t>compute</a:t>
              </a:r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7FC7EA69-3B8D-8405-DA59-CCBA90D684CA}"/>
                </a:ext>
              </a:extLst>
            </p:cNvPr>
            <p:cNvSpPr/>
            <p:nvPr/>
          </p:nvSpPr>
          <p:spPr>
            <a:xfrm>
              <a:off x="8136590" y="4128768"/>
              <a:ext cx="1031734" cy="987994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ea typeface="+mn-ea"/>
                  <a:cs typeface="+mn-cs"/>
                </a:rPr>
                <a:t>people</a:t>
              </a:r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8FF7355F-9DE0-8B88-1756-EC415016F8DD}"/>
                </a:ext>
              </a:extLst>
            </p:cNvPr>
            <p:cNvSpPr/>
            <p:nvPr/>
          </p:nvSpPr>
          <p:spPr>
            <a:xfrm>
              <a:off x="10608728" y="877610"/>
              <a:ext cx="1243916" cy="1191181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ea typeface="+mn-ea"/>
                  <a:cs typeface="+mn-cs"/>
                </a:rPr>
                <a:t>licenses</a:t>
              </a:r>
            </a:p>
          </p:txBody>
        </p: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0AB18D1C-C372-795C-CD0C-C744A5056ADE}"/>
                </a:ext>
              </a:extLst>
            </p:cNvPr>
            <p:cNvCxnSpPr>
              <a:cxnSpLocks/>
              <a:stCxn id="19" idx="6"/>
              <a:endCxn id="21" idx="2"/>
            </p:cNvCxnSpPr>
            <p:nvPr/>
          </p:nvCxnSpPr>
          <p:spPr>
            <a:xfrm>
              <a:off x="6742290" y="1473200"/>
              <a:ext cx="3866438" cy="1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90ABEC7C-6B02-ED01-E5BF-BCFF1BE2D4F0}"/>
                </a:ext>
              </a:extLst>
            </p:cNvPr>
            <p:cNvCxnSpPr>
              <a:cxnSpLocks/>
            </p:cNvCxnSpPr>
            <p:nvPr/>
          </p:nvCxnSpPr>
          <p:spPr>
            <a:xfrm>
              <a:off x="6329995" y="2068790"/>
              <a:ext cx="1960518" cy="2154135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D39B53C3-36C8-289C-ACE4-AB4579ED080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052243" y="2068790"/>
              <a:ext cx="2017044" cy="2105367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88E2613D-16C7-9AAC-A7F1-DA82A58C7377}"/>
                </a:ext>
              </a:extLst>
            </p:cNvPr>
            <p:cNvSpPr txBox="1"/>
            <p:nvPr/>
          </p:nvSpPr>
          <p:spPr>
            <a:xfrm>
              <a:off x="8094314" y="2208096"/>
              <a:ext cx="1345197" cy="7964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ea typeface="+mn-ea"/>
                  <a:cs typeface="+mn-cs"/>
                </a:rPr>
                <a:t>Fully resourced opportunities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8EB4D04E-C319-05DA-5317-4A3F36CE531F}"/>
                </a:ext>
              </a:extLst>
            </p:cNvPr>
            <p:cNvSpPr txBox="1"/>
            <p:nvPr/>
          </p:nvSpPr>
          <p:spPr>
            <a:xfrm>
              <a:off x="7824663" y="1533349"/>
              <a:ext cx="2014553" cy="34134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ea typeface="+mn-ea"/>
                  <a:cs typeface="+mn-cs"/>
                </a:rPr>
                <a:t>Possible opportunities</a:t>
              </a:r>
            </a:p>
          </p:txBody>
        </p:sp>
      </p:grpSp>
      <p:sp>
        <p:nvSpPr>
          <p:cNvPr id="27" name="TextBox 26">
            <a:extLst>
              <a:ext uri="{FF2B5EF4-FFF2-40B4-BE49-F238E27FC236}">
                <a16:creationId xmlns:a16="http://schemas.microsoft.com/office/drawing/2014/main" id="{1D397CB4-06BA-04C0-E48A-4E1DEB6B2BB5}"/>
              </a:ext>
            </a:extLst>
          </p:cNvPr>
          <p:cNvSpPr txBox="1"/>
          <p:nvPr/>
        </p:nvSpPr>
        <p:spPr>
          <a:xfrm>
            <a:off x="0" y="1110655"/>
            <a:ext cx="49960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Opportunities addressable by internal datacenters and license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06F0E6E-8F02-2B3F-FD95-CBBBC147DDA3}"/>
              </a:ext>
            </a:extLst>
          </p:cNvPr>
          <p:cNvSpPr txBox="1"/>
          <p:nvPr/>
        </p:nvSpPr>
        <p:spPr>
          <a:xfrm>
            <a:off x="6384991" y="1110655"/>
            <a:ext cx="54815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Opportunities addressable by cloud bursting and peak license strategies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D270B2B9-BCAC-FF7C-E560-B1DD9F10C6CD}"/>
              </a:ext>
            </a:extLst>
          </p:cNvPr>
          <p:cNvSpPr txBox="1"/>
          <p:nvPr/>
        </p:nvSpPr>
        <p:spPr>
          <a:xfrm>
            <a:off x="3653326" y="2716938"/>
            <a:ext cx="3868816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On-prem resources force prioritization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Leave unrealized opportunities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Easily expand addressable opportunities: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Public cloud bursting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Leveraging peak license strategies</a:t>
            </a:r>
          </a:p>
        </p:txBody>
      </p:sp>
    </p:spTree>
    <p:extLst>
      <p:ext uri="{BB962C8B-B14F-4D97-AF65-F5344CB8AC3E}">
        <p14:creationId xmlns:p14="http://schemas.microsoft.com/office/powerpoint/2010/main" val="16768215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3C4F1C-98D5-C5CF-8C69-EF254AB345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Focus of our talk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F9596A-E808-3F7D-B61A-3246CB2474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200" dirty="0"/>
              <a:t>Validate that cloud native can be </a:t>
            </a:r>
            <a:r>
              <a:rPr lang="en-US" sz="2200" i="1" dirty="0">
                <a:solidFill>
                  <a:srgbClr val="0070C0"/>
                </a:solidFill>
              </a:rPr>
              <a:t>effective</a:t>
            </a:r>
          </a:p>
          <a:p>
            <a:pPr lvl="1"/>
            <a:r>
              <a:rPr lang="en-US" sz="2200" dirty="0"/>
              <a:t>On-prem-like scalability</a:t>
            </a:r>
          </a:p>
          <a:p>
            <a:pPr lvl="1"/>
            <a:r>
              <a:rPr lang="en-US" sz="2200" dirty="0"/>
              <a:t>Ease of deployment -  better flexibility than batch scheduling</a:t>
            </a:r>
          </a:p>
          <a:p>
            <a:r>
              <a:rPr lang="en-US" sz="2200" dirty="0"/>
              <a:t>Validate that cloud native can be </a:t>
            </a:r>
            <a:r>
              <a:rPr lang="en-US" sz="2200" i="1" dirty="0">
                <a:solidFill>
                  <a:srgbClr val="0070C0"/>
                </a:solidFill>
              </a:rPr>
              <a:t>secure</a:t>
            </a:r>
            <a:r>
              <a:rPr lang="en-US" sz="2200" dirty="0"/>
              <a:t> AND </a:t>
            </a:r>
            <a:r>
              <a:rPr lang="en-US" sz="2200" i="1" dirty="0">
                <a:solidFill>
                  <a:srgbClr val="0070C0"/>
                </a:solidFill>
              </a:rPr>
              <a:t>performant</a:t>
            </a:r>
          </a:p>
          <a:p>
            <a:pPr lvl="1"/>
            <a:r>
              <a:rPr lang="en-US" sz="2200" dirty="0"/>
              <a:t>Confidential computing: data protected at-rest, in-motion and in-use</a:t>
            </a:r>
          </a:p>
          <a:p>
            <a:pPr lvl="1"/>
            <a:r>
              <a:rPr lang="en-US" sz="2200" dirty="0"/>
              <a:t>No need to trust deployment and control plane</a:t>
            </a:r>
          </a:p>
          <a:p>
            <a:r>
              <a:rPr lang="en-US" sz="2200" dirty="0"/>
              <a:t>EDA workloads are not unique and </a:t>
            </a:r>
            <a:r>
              <a:rPr lang="en-US" sz="2200" i="1" dirty="0">
                <a:solidFill>
                  <a:srgbClr val="0070C0"/>
                </a:solidFill>
              </a:rPr>
              <a:t>resemble other HPC workloads/applications</a:t>
            </a:r>
          </a:p>
          <a:p>
            <a:pPr lvl="1"/>
            <a:r>
              <a:rPr lang="en-US" sz="2200" dirty="0"/>
              <a:t>Finance/banking </a:t>
            </a:r>
          </a:p>
          <a:p>
            <a:pPr lvl="1"/>
            <a:r>
              <a:rPr lang="en-US" sz="2200" dirty="0"/>
              <a:t>Healthcare</a:t>
            </a:r>
          </a:p>
          <a:p>
            <a:pPr lvl="1"/>
            <a:r>
              <a:rPr lang="en-US" sz="2200" dirty="0"/>
              <a:t>Government workloads</a:t>
            </a:r>
          </a:p>
          <a:p>
            <a:endParaRPr lang="en-US" sz="2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6B8DFE-A4DA-7FD0-4275-50C4605BB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98052-33D1-5D44-98AF-CFECEEF2F00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6092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D5A33F-F5E4-468B-F7F1-0FBCC17524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EDA Typical Design Flow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5BA1C4-7096-6A8F-4B0D-261466AB72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548" y="1321697"/>
            <a:ext cx="6497917" cy="5019868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1700" dirty="0">
                <a:cs typeface="Arial" panose="020B0604020202020204" pitchFamily="34" charset="0"/>
              </a:rPr>
              <a:t>Multiple stages involving different tools</a:t>
            </a:r>
          </a:p>
          <a:p>
            <a:pPr>
              <a:lnSpc>
                <a:spcPct val="100000"/>
              </a:lnSpc>
            </a:pPr>
            <a:r>
              <a:rPr lang="en-US" sz="1700" dirty="0">
                <a:cs typeface="Arial" panose="020B0604020202020204" pitchFamily="34" charset="0"/>
              </a:rPr>
              <a:t>Large storage requirement</a:t>
            </a:r>
          </a:p>
          <a:p>
            <a:pPr lvl="1">
              <a:lnSpc>
                <a:spcPct val="100000"/>
              </a:lnSpc>
            </a:pPr>
            <a:r>
              <a:rPr lang="en-US" sz="1700" dirty="0">
                <a:cs typeface="Arial" panose="020B0604020202020204" pitchFamily="34" charset="0"/>
              </a:rPr>
              <a:t>PDKs and cell libraries (&gt;1TB): read only</a:t>
            </a:r>
          </a:p>
          <a:p>
            <a:pPr lvl="1">
              <a:lnSpc>
                <a:spcPct val="100000"/>
              </a:lnSpc>
            </a:pPr>
            <a:r>
              <a:rPr lang="en-US" sz="1700" dirty="0">
                <a:cs typeface="Arial" panose="020B0604020202020204" pitchFamily="34" charset="0"/>
              </a:rPr>
              <a:t>Tool installation (~500GB or more): read only</a:t>
            </a:r>
          </a:p>
          <a:p>
            <a:pPr lvl="1">
              <a:lnSpc>
                <a:spcPct val="100000"/>
              </a:lnSpc>
            </a:pPr>
            <a:r>
              <a:rPr lang="en-US" sz="1700" dirty="0">
                <a:cs typeface="Arial" panose="020B0604020202020204" pitchFamily="34" charset="0"/>
              </a:rPr>
              <a:t>User workspace (&gt;1TB per project): read and write</a:t>
            </a:r>
          </a:p>
          <a:p>
            <a:pPr lvl="2">
              <a:lnSpc>
                <a:spcPct val="100000"/>
              </a:lnSpc>
            </a:pPr>
            <a:r>
              <a:rPr lang="en-US" sz="1700" dirty="0">
                <a:cs typeface="Arial" panose="020B0604020202020204" pitchFamily="34" charset="0"/>
              </a:rPr>
              <a:t>Different nodes read and write in the same file system</a:t>
            </a:r>
          </a:p>
          <a:p>
            <a:pPr>
              <a:lnSpc>
                <a:spcPct val="100000"/>
              </a:lnSpc>
            </a:pPr>
            <a:r>
              <a:rPr lang="en-US" sz="1700" dirty="0">
                <a:cs typeface="Arial" panose="020B0604020202020204" pitchFamily="34" charset="0"/>
              </a:rPr>
              <a:t>Single established design flow is applied to multiple macros and units</a:t>
            </a:r>
          </a:p>
          <a:p>
            <a:pPr>
              <a:lnSpc>
                <a:spcPct val="100000"/>
              </a:lnSpc>
            </a:pPr>
            <a:r>
              <a:rPr lang="en-US" sz="1700" dirty="0">
                <a:cs typeface="Arial" panose="020B0604020202020204" pitchFamily="34" charset="0"/>
              </a:rPr>
              <a:t>Characteristics of the workloads:</a:t>
            </a:r>
          </a:p>
          <a:p>
            <a:pPr lvl="1">
              <a:lnSpc>
                <a:spcPct val="100000"/>
              </a:lnSpc>
            </a:pPr>
            <a:r>
              <a:rPr lang="en-US" sz="1700" dirty="0">
                <a:cs typeface="Arial" panose="020B0604020202020204" pitchFamily="34" charset="0"/>
              </a:rPr>
              <a:t>HPC-like requirements</a:t>
            </a:r>
          </a:p>
          <a:p>
            <a:pPr lvl="2">
              <a:lnSpc>
                <a:spcPct val="100000"/>
              </a:lnSpc>
            </a:pPr>
            <a:r>
              <a:rPr lang="en-US" sz="1700" dirty="0">
                <a:cs typeface="Arial" panose="020B0604020202020204" pitchFamily="34" charset="0"/>
              </a:rPr>
              <a:t>1,000’s to 10,000’s CPUs</a:t>
            </a:r>
          </a:p>
          <a:p>
            <a:pPr lvl="2">
              <a:lnSpc>
                <a:spcPct val="100000"/>
              </a:lnSpc>
            </a:pPr>
            <a:r>
              <a:rPr lang="en-US" sz="1700" dirty="0">
                <a:cs typeface="Arial" panose="020B0604020202020204" pitchFamily="34" charset="0"/>
              </a:rPr>
              <a:t>High speed network and shared storage</a:t>
            </a:r>
          </a:p>
          <a:p>
            <a:pPr lvl="1">
              <a:lnSpc>
                <a:spcPct val="100000"/>
              </a:lnSpc>
            </a:pPr>
            <a:r>
              <a:rPr lang="en-US" sz="1700" b="1" dirty="0">
                <a:solidFill>
                  <a:srgbClr val="FF0000"/>
                </a:solidFill>
                <a:cs typeface="Arial" panose="020B0604020202020204" pitchFamily="34" charset="0"/>
              </a:rPr>
              <a:t>PDKs and (IPs) are high-value assets</a:t>
            </a:r>
            <a:endParaRPr lang="en-US" sz="1700" b="1" dirty="0"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r>
              <a:rPr lang="en-US" sz="1700" b="1" dirty="0">
                <a:solidFill>
                  <a:srgbClr val="FF0000"/>
                </a:solidFill>
                <a:cs typeface="Arial" panose="020B0604020202020204" pitchFamily="34" charset="0"/>
              </a:rPr>
              <a:t>The cost of a leaked proprietary design is measured in millions of dollars, loss of competitiveness and brand damage</a:t>
            </a:r>
          </a:p>
        </p:txBody>
      </p:sp>
      <p:sp>
        <p:nvSpPr>
          <p:cNvPr id="4" name="Rectangle 70">
            <a:extLst>
              <a:ext uri="{FF2B5EF4-FFF2-40B4-BE49-F238E27FC236}">
                <a16:creationId xmlns:a16="http://schemas.microsoft.com/office/drawing/2014/main" id="{FCAC2B64-8266-A56F-F6C7-55EF62FCFE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65754" y="301320"/>
            <a:ext cx="934354" cy="426517"/>
          </a:xfrm>
          <a:prstGeom prst="flowChartDocumen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36000" rIns="0" bIns="0" anchor="ctr" anchorCtr="0"/>
          <a:lstStyle>
            <a:lvl1pPr algn="ctr">
              <a:defRPr sz="17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defRPr sz="1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defRPr sz="17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defRPr sz="17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defRPr sz="17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zh-CN" sz="16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RTL</a:t>
            </a:r>
            <a:endParaRPr lang="en-US" altLang="zh-CN" sz="1600" dirty="0">
              <a:latin typeface="+mn-lt"/>
              <a:cs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172E017-3782-3850-24E2-3BFB2DA9D617}"/>
              </a:ext>
            </a:extLst>
          </p:cNvPr>
          <p:cNvSpPr/>
          <p:nvPr/>
        </p:nvSpPr>
        <p:spPr>
          <a:xfrm>
            <a:off x="7109194" y="805029"/>
            <a:ext cx="3513121" cy="463563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A5D4194E-9A76-FFDC-0641-51F7CBE02B32}"/>
              </a:ext>
            </a:extLst>
          </p:cNvPr>
          <p:cNvGrpSpPr>
            <a:grpSpLocks/>
          </p:cNvGrpSpPr>
          <p:nvPr/>
        </p:nvGrpSpPr>
        <p:grpSpPr bwMode="auto">
          <a:xfrm>
            <a:off x="7305994" y="962882"/>
            <a:ext cx="726353" cy="419850"/>
            <a:chOff x="617" y="1399"/>
            <a:chExt cx="687" cy="454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FB3DC752-0160-6FAA-418E-13E3CCB012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7" y="1399"/>
              <a:ext cx="687" cy="45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en-US" sz="1600">
                <a:latin typeface="+mn-lt"/>
              </a:endParaRPr>
            </a:p>
          </p:txBody>
        </p:sp>
        <p:sp>
          <p:nvSpPr>
            <p:cNvPr id="8" name="Line 7">
              <a:extLst>
                <a:ext uri="{FF2B5EF4-FFF2-40B4-BE49-F238E27FC236}">
                  <a16:creationId xmlns:a16="http://schemas.microsoft.com/office/drawing/2014/main" id="{A6971250-D3D6-B9AF-FC6D-1C5B30B80E5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76" y="1724"/>
              <a:ext cx="40" cy="2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1600"/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A1D809B8-A700-C8DE-A9E5-7A65C553781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82" y="1504"/>
              <a:ext cx="105" cy="88"/>
              <a:chOff x="328" y="1585"/>
              <a:chExt cx="145" cy="121"/>
            </a:xfrm>
          </p:grpSpPr>
          <p:sp>
            <p:nvSpPr>
              <p:cNvPr id="28" name="AutoShape 9">
                <a:extLst>
                  <a:ext uri="{FF2B5EF4-FFF2-40B4-BE49-F238E27FC236}">
                    <a16:creationId xmlns:a16="http://schemas.microsoft.com/office/drawing/2014/main" id="{CA0B466F-65C4-BB74-DBF8-66FC1C00F85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320" y="1593"/>
                <a:ext cx="121" cy="105"/>
              </a:xfrm>
              <a:prstGeom prst="triangle">
                <a:avLst>
                  <a:gd name="adj" fmla="val 50000"/>
                </a:avLst>
              </a:prstGeom>
              <a:solidFill>
                <a:srgbClr val="C0C0C0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ctr"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de-DE" altLang="en-US" sz="1600">
                  <a:latin typeface="+mn-lt"/>
                </a:endParaRPr>
              </a:p>
            </p:txBody>
          </p:sp>
          <p:sp>
            <p:nvSpPr>
              <p:cNvPr id="29" name="Oval 10">
                <a:extLst>
                  <a:ext uri="{FF2B5EF4-FFF2-40B4-BE49-F238E27FC236}">
                    <a16:creationId xmlns:a16="http://schemas.microsoft.com/office/drawing/2014/main" id="{6DC1D5CA-F486-08EE-7CC9-F043ADFFF6A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2" y="1626"/>
                <a:ext cx="41" cy="41"/>
              </a:xfrm>
              <a:prstGeom prst="ellipse">
                <a:avLst/>
              </a:prstGeom>
              <a:solidFill>
                <a:srgbClr val="C0C0C0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ctr"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de-DE" altLang="en-US" sz="1600">
                  <a:latin typeface="+mn-lt"/>
                </a:endParaRPr>
              </a:p>
            </p:txBody>
          </p:sp>
        </p:grpSp>
        <p:grpSp>
          <p:nvGrpSpPr>
            <p:cNvPr id="10" name="Group 11">
              <a:extLst>
                <a:ext uri="{FF2B5EF4-FFF2-40B4-BE49-F238E27FC236}">
                  <a16:creationId xmlns:a16="http://schemas.microsoft.com/office/drawing/2014/main" id="{62771624-EBE8-DA67-BCFC-394E24F1FB4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66" y="1679"/>
              <a:ext cx="105" cy="88"/>
              <a:chOff x="328" y="1585"/>
              <a:chExt cx="145" cy="121"/>
            </a:xfrm>
          </p:grpSpPr>
          <p:sp>
            <p:nvSpPr>
              <p:cNvPr id="26" name="AutoShape 12">
                <a:extLst>
                  <a:ext uri="{FF2B5EF4-FFF2-40B4-BE49-F238E27FC236}">
                    <a16:creationId xmlns:a16="http://schemas.microsoft.com/office/drawing/2014/main" id="{63D31701-1F39-37E7-0BB7-8FCC6DA2357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320" y="1593"/>
                <a:ext cx="121" cy="105"/>
              </a:xfrm>
              <a:prstGeom prst="triangle">
                <a:avLst>
                  <a:gd name="adj" fmla="val 50000"/>
                </a:avLst>
              </a:prstGeom>
              <a:solidFill>
                <a:srgbClr val="C0C0C0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ctr"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de-DE" altLang="en-US" sz="1600">
                  <a:latin typeface="+mn-lt"/>
                </a:endParaRPr>
              </a:p>
            </p:txBody>
          </p:sp>
          <p:sp>
            <p:nvSpPr>
              <p:cNvPr id="27" name="Oval 13">
                <a:extLst>
                  <a:ext uri="{FF2B5EF4-FFF2-40B4-BE49-F238E27FC236}">
                    <a16:creationId xmlns:a16="http://schemas.microsoft.com/office/drawing/2014/main" id="{6AE8A64D-D5AE-55D4-70C6-FF28F7D9003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2" y="1626"/>
                <a:ext cx="41" cy="41"/>
              </a:xfrm>
              <a:prstGeom prst="ellipse">
                <a:avLst/>
              </a:prstGeom>
              <a:solidFill>
                <a:srgbClr val="C0C0C0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ctr"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de-DE" altLang="en-US" sz="1600">
                  <a:latin typeface="+mn-lt"/>
                </a:endParaRPr>
              </a:p>
            </p:txBody>
          </p:sp>
        </p:grpSp>
        <p:sp>
          <p:nvSpPr>
            <p:cNvPr id="11" name="Freeform 14">
              <a:extLst>
                <a:ext uri="{FF2B5EF4-FFF2-40B4-BE49-F238E27FC236}">
                  <a16:creationId xmlns:a16="http://schemas.microsoft.com/office/drawing/2014/main" id="{CC850460-42D8-BB4E-D7A4-939B86858BF6}"/>
                </a:ext>
              </a:extLst>
            </p:cNvPr>
            <p:cNvSpPr>
              <a:spLocks/>
            </p:cNvSpPr>
            <p:nvPr/>
          </p:nvSpPr>
          <p:spPr bwMode="auto">
            <a:xfrm>
              <a:off x="639" y="1470"/>
              <a:ext cx="336" cy="60"/>
            </a:xfrm>
            <a:custGeom>
              <a:avLst/>
              <a:gdLst>
                <a:gd name="T0" fmla="*/ 0 w 288"/>
                <a:gd name="T1" fmla="*/ 0 h 60"/>
                <a:gd name="T2" fmla="*/ 291 w 288"/>
                <a:gd name="T3" fmla="*/ 0 h 60"/>
                <a:gd name="T4" fmla="*/ 291 w 288"/>
                <a:gd name="T5" fmla="*/ 60 h 60"/>
                <a:gd name="T6" fmla="*/ 336 w 288"/>
                <a:gd name="T7" fmla="*/ 60 h 6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88" h="60">
                  <a:moveTo>
                    <a:pt x="0" y="0"/>
                  </a:moveTo>
                  <a:lnTo>
                    <a:pt x="249" y="0"/>
                  </a:lnTo>
                  <a:lnTo>
                    <a:pt x="249" y="60"/>
                  </a:lnTo>
                  <a:lnTo>
                    <a:pt x="288" y="6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2" name="Line 15">
              <a:extLst>
                <a:ext uri="{FF2B5EF4-FFF2-40B4-BE49-F238E27FC236}">
                  <a16:creationId xmlns:a16="http://schemas.microsoft.com/office/drawing/2014/main" id="{43D55EA7-9562-9684-2355-A2DE493A821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39" y="1551"/>
              <a:ext cx="3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3" name="Line 16">
              <a:extLst>
                <a:ext uri="{FF2B5EF4-FFF2-40B4-BE49-F238E27FC236}">
                  <a16:creationId xmlns:a16="http://schemas.microsoft.com/office/drawing/2014/main" id="{100D6A2A-A6B2-F160-5846-C28EA7DEB79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87" y="1549"/>
              <a:ext cx="3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4" name="Line 17">
              <a:extLst>
                <a:ext uri="{FF2B5EF4-FFF2-40B4-BE49-F238E27FC236}">
                  <a16:creationId xmlns:a16="http://schemas.microsoft.com/office/drawing/2014/main" id="{D577BC59-077F-515F-E4D2-E06FFBDB8BA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09" y="1575"/>
              <a:ext cx="8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5" name="Moon 11">
              <a:extLst>
                <a:ext uri="{FF2B5EF4-FFF2-40B4-BE49-F238E27FC236}">
                  <a16:creationId xmlns:a16="http://schemas.microsoft.com/office/drawing/2014/main" id="{E985ED54-057B-AB9A-B501-4E390B0E5838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>
              <a:off x="961" y="1503"/>
              <a:ext cx="101" cy="114"/>
            </a:xfrm>
            <a:prstGeom prst="moon">
              <a:avLst>
                <a:gd name="adj" fmla="val 75500"/>
              </a:avLst>
            </a:prstGeom>
            <a:solidFill>
              <a:srgbClr val="C0C0C0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anchor="ctr"/>
            <a:lstStyle>
              <a:lvl1pPr>
                <a:lnSpc>
                  <a:spcPct val="102000"/>
                </a:lnSpc>
                <a:spcBef>
                  <a:spcPct val="50000"/>
                </a:spcBef>
                <a:buClr>
                  <a:srgbClr val="CC0000"/>
                </a:buClr>
                <a:buFont typeface="Symbol" pitchFamily="2" charset="2"/>
                <a:buChar char="·"/>
                <a:defRPr sz="1700">
                  <a:solidFill>
                    <a:schemeClr val="tx1"/>
                  </a:solidFill>
                  <a:latin typeface="Arial" panose="020B0604020202020204" pitchFamily="34" charset="0"/>
                  <a:sym typeface="Symbol" pitchFamily="2" charset="2"/>
                </a:defRPr>
              </a:lvl1pPr>
              <a:lvl2pPr marL="742950" indent="-285750">
                <a:lnSpc>
                  <a:spcPct val="102000"/>
                </a:lnSpc>
                <a:spcBef>
                  <a:spcPct val="50000"/>
                </a:spcBef>
                <a:buClr>
                  <a:srgbClr val="CC0000"/>
                </a:buClr>
                <a:buFont typeface="Symbol" pitchFamily="2" charset="2"/>
                <a:buChar char="-"/>
                <a:defRPr sz="1600">
                  <a:solidFill>
                    <a:schemeClr val="tx1"/>
                  </a:solidFill>
                  <a:latin typeface="Arial" panose="020B0604020202020204" pitchFamily="34" charset="0"/>
                  <a:sym typeface="Symbol" pitchFamily="2" charset="2"/>
                </a:defRPr>
              </a:lvl2pPr>
              <a:lvl3pPr marL="1143000" indent="-228600">
                <a:lnSpc>
                  <a:spcPts val="2350"/>
                </a:lnSpc>
                <a:defRPr sz="1500">
                  <a:solidFill>
                    <a:schemeClr val="tx1"/>
                  </a:solidFill>
                  <a:latin typeface="Arial" panose="020B0604020202020204" pitchFamily="34" charset="0"/>
                  <a:sym typeface="Symbol" pitchFamily="2" charset="2"/>
                </a:defRPr>
              </a:lvl3pPr>
              <a:lvl4pPr marL="1600200" indent="-228600">
                <a:lnSpc>
                  <a:spcPts val="2350"/>
                </a:lnSpc>
                <a:defRPr sz="1500">
                  <a:solidFill>
                    <a:schemeClr val="tx1"/>
                  </a:solidFill>
                  <a:latin typeface="Arial" panose="020B0604020202020204" pitchFamily="34" charset="0"/>
                  <a:sym typeface="Symbol" pitchFamily="2" charset="2"/>
                </a:defRPr>
              </a:lvl4pPr>
              <a:lvl5pPr marL="2057400" indent="-228600">
                <a:lnSpc>
                  <a:spcPts val="2350"/>
                </a:lnSpc>
                <a:defRPr sz="1500">
                  <a:solidFill>
                    <a:schemeClr val="tx1"/>
                  </a:solidFill>
                  <a:latin typeface="Arial" panose="020B0604020202020204" pitchFamily="34" charset="0"/>
                  <a:sym typeface="Symbol" pitchFamily="2" charset="2"/>
                </a:defRPr>
              </a:lvl5pPr>
              <a:lvl6pPr marL="2514600" indent="-228600" eaLnBrk="0" fontAlgn="base" hangingPunct="0">
                <a:lnSpc>
                  <a:spcPts val="2350"/>
                </a:lnSpc>
                <a:spcBef>
                  <a:spcPct val="0"/>
                </a:spcBef>
                <a:spcAft>
                  <a:spcPct val="0"/>
                </a:spcAft>
                <a:defRPr sz="1500">
                  <a:solidFill>
                    <a:schemeClr val="tx1"/>
                  </a:solidFill>
                  <a:latin typeface="Arial" panose="020B0604020202020204" pitchFamily="34" charset="0"/>
                  <a:sym typeface="Symbol" pitchFamily="2" charset="2"/>
                </a:defRPr>
              </a:lvl6pPr>
              <a:lvl7pPr marL="2971800" indent="-228600" eaLnBrk="0" fontAlgn="base" hangingPunct="0">
                <a:lnSpc>
                  <a:spcPts val="2350"/>
                </a:lnSpc>
                <a:spcBef>
                  <a:spcPct val="0"/>
                </a:spcBef>
                <a:spcAft>
                  <a:spcPct val="0"/>
                </a:spcAft>
                <a:defRPr sz="1500">
                  <a:solidFill>
                    <a:schemeClr val="tx1"/>
                  </a:solidFill>
                  <a:latin typeface="Arial" panose="020B0604020202020204" pitchFamily="34" charset="0"/>
                  <a:sym typeface="Symbol" pitchFamily="2" charset="2"/>
                </a:defRPr>
              </a:lvl7pPr>
              <a:lvl8pPr marL="3429000" indent="-228600" eaLnBrk="0" fontAlgn="base" hangingPunct="0">
                <a:lnSpc>
                  <a:spcPts val="2350"/>
                </a:lnSpc>
                <a:spcBef>
                  <a:spcPct val="0"/>
                </a:spcBef>
                <a:spcAft>
                  <a:spcPct val="0"/>
                </a:spcAft>
                <a:defRPr sz="1500">
                  <a:solidFill>
                    <a:schemeClr val="tx1"/>
                  </a:solidFill>
                  <a:latin typeface="Arial" panose="020B0604020202020204" pitchFamily="34" charset="0"/>
                  <a:sym typeface="Symbol" pitchFamily="2" charset="2"/>
                </a:defRPr>
              </a:lvl8pPr>
              <a:lvl9pPr marL="3886200" indent="-228600" eaLnBrk="0" fontAlgn="base" hangingPunct="0">
                <a:lnSpc>
                  <a:spcPts val="2350"/>
                </a:lnSpc>
                <a:spcBef>
                  <a:spcPct val="0"/>
                </a:spcBef>
                <a:spcAft>
                  <a:spcPct val="0"/>
                </a:spcAft>
                <a:defRPr sz="1500">
                  <a:solidFill>
                    <a:schemeClr val="tx1"/>
                  </a:solidFill>
                  <a:latin typeface="Arial" panose="020B0604020202020204" pitchFamily="34" charset="0"/>
                  <a:sym typeface="Symbol" pitchFamily="2" charset="2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endParaRPr lang="en-US" altLang="zh-TW" sz="1600">
                <a:latin typeface="+mn-lt"/>
                <a:ea typeface="新細明體" panose="02020500000000000000" pitchFamily="18" charset="-120"/>
                <a:cs typeface="Arial" panose="020B0604020202020204" pitchFamily="34" charset="0"/>
              </a:endParaRPr>
            </a:p>
          </p:txBody>
        </p:sp>
        <p:sp>
          <p:nvSpPr>
            <p:cNvPr id="16" name="AutoShape 19">
              <a:extLst>
                <a:ext uri="{FF2B5EF4-FFF2-40B4-BE49-F238E27FC236}">
                  <a16:creationId xmlns:a16="http://schemas.microsoft.com/office/drawing/2014/main" id="{F4E07F0D-D060-8188-2C29-48F0B99404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2" y="1533"/>
              <a:ext cx="87" cy="87"/>
            </a:xfrm>
            <a:prstGeom prst="flowChartDelay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en-US" sz="1600">
                <a:latin typeface="+mn-lt"/>
              </a:endParaRPr>
            </a:p>
          </p:txBody>
        </p:sp>
        <p:sp>
          <p:nvSpPr>
            <p:cNvPr id="17" name="Line 20">
              <a:extLst>
                <a:ext uri="{FF2B5EF4-FFF2-40B4-BE49-F238E27FC236}">
                  <a16:creationId xmlns:a16="http://schemas.microsoft.com/office/drawing/2014/main" id="{A23881F3-715D-618D-7A41-B4E89A5574A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39" y="1725"/>
              <a:ext cx="2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8" name="Freeform 21">
              <a:extLst>
                <a:ext uri="{FF2B5EF4-FFF2-40B4-BE49-F238E27FC236}">
                  <a16:creationId xmlns:a16="http://schemas.microsoft.com/office/drawing/2014/main" id="{B0215A54-F288-705D-A49E-25BC62604E41}"/>
                </a:ext>
              </a:extLst>
            </p:cNvPr>
            <p:cNvSpPr>
              <a:spLocks/>
            </p:cNvSpPr>
            <p:nvPr/>
          </p:nvSpPr>
          <p:spPr bwMode="auto">
            <a:xfrm>
              <a:off x="780" y="1599"/>
              <a:ext cx="42" cy="123"/>
            </a:xfrm>
            <a:custGeom>
              <a:avLst/>
              <a:gdLst>
                <a:gd name="T0" fmla="*/ 0 w 42"/>
                <a:gd name="T1" fmla="*/ 123 h 123"/>
                <a:gd name="T2" fmla="*/ 0 w 42"/>
                <a:gd name="T3" fmla="*/ 0 h 123"/>
                <a:gd name="T4" fmla="*/ 42 w 42"/>
                <a:gd name="T5" fmla="*/ 0 h 12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2" h="123">
                  <a:moveTo>
                    <a:pt x="0" y="123"/>
                  </a:moveTo>
                  <a:lnTo>
                    <a:pt x="0" y="0"/>
                  </a:lnTo>
                  <a:lnTo>
                    <a:pt x="42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9" name="Oval 22">
              <a:extLst>
                <a:ext uri="{FF2B5EF4-FFF2-40B4-BE49-F238E27FC236}">
                  <a16:creationId xmlns:a16="http://schemas.microsoft.com/office/drawing/2014/main" id="{89413433-12FF-75EC-63C3-2C7C431D10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5" y="1710"/>
              <a:ext cx="29" cy="2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en-US" sz="1600">
                <a:latin typeface="+mn-lt"/>
              </a:endParaRPr>
            </a:p>
          </p:txBody>
        </p:sp>
        <p:sp>
          <p:nvSpPr>
            <p:cNvPr id="20" name="Line 23">
              <a:extLst>
                <a:ext uri="{FF2B5EF4-FFF2-40B4-BE49-F238E27FC236}">
                  <a16:creationId xmlns:a16="http://schemas.microsoft.com/office/drawing/2014/main" id="{0375E38B-A0B6-A7E6-53E4-C390D91C995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36" y="1773"/>
              <a:ext cx="36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21" name="Freeform 24">
              <a:extLst>
                <a:ext uri="{FF2B5EF4-FFF2-40B4-BE49-F238E27FC236}">
                  <a16:creationId xmlns:a16="http://schemas.microsoft.com/office/drawing/2014/main" id="{270C3B12-21F9-DD14-C42E-B40BAEF7A972}"/>
                </a:ext>
              </a:extLst>
            </p:cNvPr>
            <p:cNvSpPr>
              <a:spLocks/>
            </p:cNvSpPr>
            <p:nvPr/>
          </p:nvSpPr>
          <p:spPr bwMode="auto">
            <a:xfrm>
              <a:off x="1062" y="1560"/>
              <a:ext cx="99" cy="147"/>
            </a:xfrm>
            <a:custGeom>
              <a:avLst/>
              <a:gdLst>
                <a:gd name="T0" fmla="*/ 0 w 99"/>
                <a:gd name="T1" fmla="*/ 0 h 126"/>
                <a:gd name="T2" fmla="*/ 60 w 99"/>
                <a:gd name="T3" fmla="*/ 0 h 126"/>
                <a:gd name="T4" fmla="*/ 60 w 99"/>
                <a:gd name="T5" fmla="*/ 147 h 126"/>
                <a:gd name="T6" fmla="*/ 99 w 99"/>
                <a:gd name="T7" fmla="*/ 147 h 126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99" h="126">
                  <a:moveTo>
                    <a:pt x="0" y="0"/>
                  </a:moveTo>
                  <a:lnTo>
                    <a:pt x="60" y="0"/>
                  </a:lnTo>
                  <a:lnTo>
                    <a:pt x="60" y="126"/>
                  </a:lnTo>
                  <a:lnTo>
                    <a:pt x="99" y="126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22" name="Line 25">
              <a:extLst>
                <a:ext uri="{FF2B5EF4-FFF2-40B4-BE49-F238E27FC236}">
                  <a16:creationId xmlns:a16="http://schemas.microsoft.com/office/drawing/2014/main" id="{1889C9D3-CBF0-2085-AB3D-21133CF50D3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92" y="1752"/>
              <a:ext cx="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23" name="AutoShape 26">
              <a:extLst>
                <a:ext uri="{FF2B5EF4-FFF2-40B4-BE49-F238E27FC236}">
                  <a16:creationId xmlns:a16="http://schemas.microsoft.com/office/drawing/2014/main" id="{77E4DF9B-12E1-9DD9-0F77-E5560D2320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9" y="1708"/>
              <a:ext cx="87" cy="87"/>
            </a:xfrm>
            <a:prstGeom prst="flowChartDelay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en-US" sz="1600">
                <a:latin typeface="+mn-lt"/>
              </a:endParaRPr>
            </a:p>
          </p:txBody>
        </p:sp>
        <p:sp>
          <p:nvSpPr>
            <p:cNvPr id="24" name="Moon 11">
              <a:extLst>
                <a:ext uri="{FF2B5EF4-FFF2-40B4-BE49-F238E27FC236}">
                  <a16:creationId xmlns:a16="http://schemas.microsoft.com/office/drawing/2014/main" id="{A96222E6-2A11-B741-A903-2A50A1C9E6DC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>
              <a:off x="1143" y="1673"/>
              <a:ext cx="101" cy="114"/>
            </a:xfrm>
            <a:prstGeom prst="moon">
              <a:avLst>
                <a:gd name="adj" fmla="val 75500"/>
              </a:avLst>
            </a:prstGeom>
            <a:solidFill>
              <a:srgbClr val="C0C0C0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anchor="ctr"/>
            <a:lstStyle>
              <a:lvl1pPr>
                <a:lnSpc>
                  <a:spcPct val="102000"/>
                </a:lnSpc>
                <a:spcBef>
                  <a:spcPct val="50000"/>
                </a:spcBef>
                <a:buClr>
                  <a:srgbClr val="CC0000"/>
                </a:buClr>
                <a:buFont typeface="Symbol" pitchFamily="2" charset="2"/>
                <a:buChar char="·"/>
                <a:defRPr sz="1700">
                  <a:solidFill>
                    <a:schemeClr val="tx1"/>
                  </a:solidFill>
                  <a:latin typeface="Arial" panose="020B0604020202020204" pitchFamily="34" charset="0"/>
                  <a:sym typeface="Symbol" pitchFamily="2" charset="2"/>
                </a:defRPr>
              </a:lvl1pPr>
              <a:lvl2pPr marL="742950" indent="-285750">
                <a:lnSpc>
                  <a:spcPct val="102000"/>
                </a:lnSpc>
                <a:spcBef>
                  <a:spcPct val="50000"/>
                </a:spcBef>
                <a:buClr>
                  <a:srgbClr val="CC0000"/>
                </a:buClr>
                <a:buFont typeface="Symbol" pitchFamily="2" charset="2"/>
                <a:buChar char="-"/>
                <a:defRPr sz="1600">
                  <a:solidFill>
                    <a:schemeClr val="tx1"/>
                  </a:solidFill>
                  <a:latin typeface="Arial" panose="020B0604020202020204" pitchFamily="34" charset="0"/>
                  <a:sym typeface="Symbol" pitchFamily="2" charset="2"/>
                </a:defRPr>
              </a:lvl2pPr>
              <a:lvl3pPr marL="1143000" indent="-228600">
                <a:lnSpc>
                  <a:spcPts val="2350"/>
                </a:lnSpc>
                <a:defRPr sz="1500">
                  <a:solidFill>
                    <a:schemeClr val="tx1"/>
                  </a:solidFill>
                  <a:latin typeface="Arial" panose="020B0604020202020204" pitchFamily="34" charset="0"/>
                  <a:sym typeface="Symbol" pitchFamily="2" charset="2"/>
                </a:defRPr>
              </a:lvl3pPr>
              <a:lvl4pPr marL="1600200" indent="-228600">
                <a:lnSpc>
                  <a:spcPts val="2350"/>
                </a:lnSpc>
                <a:defRPr sz="1500">
                  <a:solidFill>
                    <a:schemeClr val="tx1"/>
                  </a:solidFill>
                  <a:latin typeface="Arial" panose="020B0604020202020204" pitchFamily="34" charset="0"/>
                  <a:sym typeface="Symbol" pitchFamily="2" charset="2"/>
                </a:defRPr>
              </a:lvl4pPr>
              <a:lvl5pPr marL="2057400" indent="-228600">
                <a:lnSpc>
                  <a:spcPts val="2350"/>
                </a:lnSpc>
                <a:defRPr sz="1500">
                  <a:solidFill>
                    <a:schemeClr val="tx1"/>
                  </a:solidFill>
                  <a:latin typeface="Arial" panose="020B0604020202020204" pitchFamily="34" charset="0"/>
                  <a:sym typeface="Symbol" pitchFamily="2" charset="2"/>
                </a:defRPr>
              </a:lvl5pPr>
              <a:lvl6pPr marL="2514600" indent="-228600" eaLnBrk="0" fontAlgn="base" hangingPunct="0">
                <a:lnSpc>
                  <a:spcPts val="2350"/>
                </a:lnSpc>
                <a:spcBef>
                  <a:spcPct val="0"/>
                </a:spcBef>
                <a:spcAft>
                  <a:spcPct val="0"/>
                </a:spcAft>
                <a:defRPr sz="1500">
                  <a:solidFill>
                    <a:schemeClr val="tx1"/>
                  </a:solidFill>
                  <a:latin typeface="Arial" panose="020B0604020202020204" pitchFamily="34" charset="0"/>
                  <a:sym typeface="Symbol" pitchFamily="2" charset="2"/>
                </a:defRPr>
              </a:lvl6pPr>
              <a:lvl7pPr marL="2971800" indent="-228600" eaLnBrk="0" fontAlgn="base" hangingPunct="0">
                <a:lnSpc>
                  <a:spcPts val="2350"/>
                </a:lnSpc>
                <a:spcBef>
                  <a:spcPct val="0"/>
                </a:spcBef>
                <a:spcAft>
                  <a:spcPct val="0"/>
                </a:spcAft>
                <a:defRPr sz="1500">
                  <a:solidFill>
                    <a:schemeClr val="tx1"/>
                  </a:solidFill>
                  <a:latin typeface="Arial" panose="020B0604020202020204" pitchFamily="34" charset="0"/>
                  <a:sym typeface="Symbol" pitchFamily="2" charset="2"/>
                </a:defRPr>
              </a:lvl7pPr>
              <a:lvl8pPr marL="3429000" indent="-228600" eaLnBrk="0" fontAlgn="base" hangingPunct="0">
                <a:lnSpc>
                  <a:spcPts val="2350"/>
                </a:lnSpc>
                <a:spcBef>
                  <a:spcPct val="0"/>
                </a:spcBef>
                <a:spcAft>
                  <a:spcPct val="0"/>
                </a:spcAft>
                <a:defRPr sz="1500">
                  <a:solidFill>
                    <a:schemeClr val="tx1"/>
                  </a:solidFill>
                  <a:latin typeface="Arial" panose="020B0604020202020204" pitchFamily="34" charset="0"/>
                  <a:sym typeface="Symbol" pitchFamily="2" charset="2"/>
                </a:defRPr>
              </a:lvl8pPr>
              <a:lvl9pPr marL="3886200" indent="-228600" eaLnBrk="0" fontAlgn="base" hangingPunct="0">
                <a:lnSpc>
                  <a:spcPts val="2350"/>
                </a:lnSpc>
                <a:spcBef>
                  <a:spcPct val="0"/>
                </a:spcBef>
                <a:spcAft>
                  <a:spcPct val="0"/>
                </a:spcAft>
                <a:defRPr sz="1500">
                  <a:solidFill>
                    <a:schemeClr val="tx1"/>
                  </a:solidFill>
                  <a:latin typeface="Arial" panose="020B0604020202020204" pitchFamily="34" charset="0"/>
                  <a:sym typeface="Symbol" pitchFamily="2" charset="2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endParaRPr lang="en-US" altLang="zh-TW" sz="1600">
                <a:latin typeface="+mn-lt"/>
                <a:ea typeface="新細明體" panose="02020500000000000000" pitchFamily="18" charset="-120"/>
                <a:cs typeface="Arial" panose="020B0604020202020204" pitchFamily="34" charset="0"/>
              </a:endParaRPr>
            </a:p>
          </p:txBody>
        </p:sp>
        <p:sp>
          <p:nvSpPr>
            <p:cNvPr id="25" name="Line 28">
              <a:extLst>
                <a:ext uri="{FF2B5EF4-FFF2-40B4-BE49-F238E27FC236}">
                  <a16:creationId xmlns:a16="http://schemas.microsoft.com/office/drawing/2014/main" id="{31D54C97-7F0C-15AD-AB26-8C6F4D8CB96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5" y="1731"/>
              <a:ext cx="4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1600"/>
            </a:p>
          </p:txBody>
        </p:sp>
      </p:grpSp>
      <p:grpSp>
        <p:nvGrpSpPr>
          <p:cNvPr id="30" name="Group 51">
            <a:extLst>
              <a:ext uri="{FF2B5EF4-FFF2-40B4-BE49-F238E27FC236}">
                <a16:creationId xmlns:a16="http://schemas.microsoft.com/office/drawing/2014/main" id="{43754E38-995A-7DD1-F036-4E9DBA46C736}"/>
              </a:ext>
            </a:extLst>
          </p:cNvPr>
          <p:cNvGrpSpPr>
            <a:grpSpLocks/>
          </p:cNvGrpSpPr>
          <p:nvPr/>
        </p:nvGrpSpPr>
        <p:grpSpPr bwMode="auto">
          <a:xfrm>
            <a:off x="7311418" y="2265852"/>
            <a:ext cx="720569" cy="419850"/>
            <a:chOff x="3914" y="2070"/>
            <a:chExt cx="581" cy="387"/>
          </a:xfrm>
        </p:grpSpPr>
        <p:sp>
          <p:nvSpPr>
            <p:cNvPr id="31" name="Rectangle 52">
              <a:extLst>
                <a:ext uri="{FF2B5EF4-FFF2-40B4-BE49-F238E27FC236}">
                  <a16:creationId xmlns:a16="http://schemas.microsoft.com/office/drawing/2014/main" id="{DF5AB342-AD10-C53E-9746-0648F49205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14" y="2070"/>
              <a:ext cx="581" cy="387"/>
            </a:xfrm>
            <a:prstGeom prst="rect">
              <a:avLst/>
            </a:prstGeom>
            <a:solidFill>
              <a:srgbClr val="FFFFFF"/>
            </a:solidFill>
            <a:ln w="793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en-US" sz="1600">
                <a:latin typeface="+mn-lt"/>
              </a:endParaRPr>
            </a:p>
          </p:txBody>
        </p:sp>
        <p:sp>
          <p:nvSpPr>
            <p:cNvPr id="32" name="Rectangle 53">
              <a:extLst>
                <a:ext uri="{FF2B5EF4-FFF2-40B4-BE49-F238E27FC236}">
                  <a16:creationId xmlns:a16="http://schemas.microsoft.com/office/drawing/2014/main" id="{8C0CDA65-FA4E-E024-055E-762D8B1BAE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14" y="2070"/>
              <a:ext cx="581" cy="387"/>
            </a:xfrm>
            <a:prstGeom prst="rect">
              <a:avLst/>
            </a:prstGeom>
            <a:solidFill>
              <a:srgbClr val="F8F8F8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en-US" sz="1600">
                <a:latin typeface="+mn-lt"/>
              </a:endParaRPr>
            </a:p>
          </p:txBody>
        </p:sp>
        <p:sp>
          <p:nvSpPr>
            <p:cNvPr id="33" name="Rectangle 54">
              <a:extLst>
                <a:ext uri="{FF2B5EF4-FFF2-40B4-BE49-F238E27FC236}">
                  <a16:creationId xmlns:a16="http://schemas.microsoft.com/office/drawing/2014/main" id="{52BB22DB-E63C-B2C9-A5D3-8C1AC04E48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79" y="2103"/>
              <a:ext cx="31" cy="32"/>
            </a:xfrm>
            <a:prstGeom prst="rect">
              <a:avLst/>
            </a:prstGeom>
            <a:solidFill>
              <a:srgbClr val="000000"/>
            </a:solidFill>
            <a:ln w="793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en-US" sz="1600">
                <a:latin typeface="+mn-lt"/>
              </a:endParaRPr>
            </a:p>
          </p:txBody>
        </p:sp>
        <p:sp>
          <p:nvSpPr>
            <p:cNvPr id="34" name="Rectangle 55">
              <a:extLst>
                <a:ext uri="{FF2B5EF4-FFF2-40B4-BE49-F238E27FC236}">
                  <a16:creationId xmlns:a16="http://schemas.microsoft.com/office/drawing/2014/main" id="{34BFE426-2923-890A-1619-75376E7360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8" y="2103"/>
              <a:ext cx="32" cy="32"/>
            </a:xfrm>
            <a:prstGeom prst="rect">
              <a:avLst/>
            </a:prstGeom>
            <a:solidFill>
              <a:srgbClr val="000000"/>
            </a:solidFill>
            <a:ln w="793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en-US" sz="1600">
                <a:latin typeface="+mn-lt"/>
              </a:endParaRPr>
            </a:p>
          </p:txBody>
        </p:sp>
        <p:sp>
          <p:nvSpPr>
            <p:cNvPr id="35" name="Rectangle 56">
              <a:extLst>
                <a:ext uri="{FF2B5EF4-FFF2-40B4-BE49-F238E27FC236}">
                  <a16:creationId xmlns:a16="http://schemas.microsoft.com/office/drawing/2014/main" id="{DD1F3DA3-777D-FEF0-B8F0-2F7EBD0FF1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8" y="2103"/>
              <a:ext cx="32" cy="32"/>
            </a:xfrm>
            <a:prstGeom prst="rect">
              <a:avLst/>
            </a:prstGeom>
            <a:solidFill>
              <a:srgbClr val="000000"/>
            </a:solidFill>
            <a:ln w="793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en-US" sz="1600">
                <a:latin typeface="+mn-lt"/>
              </a:endParaRPr>
            </a:p>
          </p:txBody>
        </p:sp>
        <p:sp>
          <p:nvSpPr>
            <p:cNvPr id="36" name="Rectangle 57">
              <a:extLst>
                <a:ext uri="{FF2B5EF4-FFF2-40B4-BE49-F238E27FC236}">
                  <a16:creationId xmlns:a16="http://schemas.microsoft.com/office/drawing/2014/main" id="{60996950-DC91-F69E-EE6A-64A8558A3C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93" y="2103"/>
              <a:ext cx="32" cy="32"/>
            </a:xfrm>
            <a:prstGeom prst="rect">
              <a:avLst/>
            </a:prstGeom>
            <a:solidFill>
              <a:srgbClr val="000000"/>
            </a:solidFill>
            <a:ln w="793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en-US" sz="1600">
                <a:latin typeface="+mn-lt"/>
              </a:endParaRPr>
            </a:p>
          </p:txBody>
        </p:sp>
        <p:sp>
          <p:nvSpPr>
            <p:cNvPr id="37" name="Rectangle 58">
              <a:extLst>
                <a:ext uri="{FF2B5EF4-FFF2-40B4-BE49-F238E27FC236}">
                  <a16:creationId xmlns:a16="http://schemas.microsoft.com/office/drawing/2014/main" id="{A1A71E54-D7CE-A8BD-B374-E3EF74DF43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84" y="2103"/>
              <a:ext cx="31" cy="32"/>
            </a:xfrm>
            <a:prstGeom prst="rect">
              <a:avLst/>
            </a:prstGeom>
            <a:solidFill>
              <a:srgbClr val="000000"/>
            </a:solidFill>
            <a:ln w="793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en-US" sz="1600">
                <a:latin typeface="+mn-lt"/>
              </a:endParaRPr>
            </a:p>
          </p:txBody>
        </p:sp>
        <p:sp>
          <p:nvSpPr>
            <p:cNvPr id="38" name="Rectangle 59">
              <a:extLst>
                <a:ext uri="{FF2B5EF4-FFF2-40B4-BE49-F238E27FC236}">
                  <a16:creationId xmlns:a16="http://schemas.microsoft.com/office/drawing/2014/main" id="{49341552-0DF3-BCEA-1931-8C566D71EB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79" y="2393"/>
              <a:ext cx="31" cy="32"/>
            </a:xfrm>
            <a:prstGeom prst="rect">
              <a:avLst/>
            </a:prstGeom>
            <a:solidFill>
              <a:srgbClr val="000000"/>
            </a:solidFill>
            <a:ln w="793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en-US" sz="1600">
                <a:latin typeface="+mn-lt"/>
              </a:endParaRPr>
            </a:p>
          </p:txBody>
        </p:sp>
        <p:sp>
          <p:nvSpPr>
            <p:cNvPr id="39" name="Rectangle 60">
              <a:extLst>
                <a:ext uri="{FF2B5EF4-FFF2-40B4-BE49-F238E27FC236}">
                  <a16:creationId xmlns:a16="http://schemas.microsoft.com/office/drawing/2014/main" id="{70C08706-3EF1-C0D0-541D-638DF0281D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8" y="2393"/>
              <a:ext cx="32" cy="32"/>
            </a:xfrm>
            <a:prstGeom prst="rect">
              <a:avLst/>
            </a:prstGeom>
            <a:solidFill>
              <a:srgbClr val="000000"/>
            </a:solidFill>
            <a:ln w="793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en-US" sz="1600">
                <a:latin typeface="+mn-lt"/>
              </a:endParaRPr>
            </a:p>
          </p:txBody>
        </p:sp>
        <p:sp>
          <p:nvSpPr>
            <p:cNvPr id="40" name="Rectangle 61">
              <a:extLst>
                <a:ext uri="{FF2B5EF4-FFF2-40B4-BE49-F238E27FC236}">
                  <a16:creationId xmlns:a16="http://schemas.microsoft.com/office/drawing/2014/main" id="{3FECFBF8-6A0C-AFC3-0C9B-E9CF49843A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8" y="2393"/>
              <a:ext cx="32" cy="32"/>
            </a:xfrm>
            <a:prstGeom prst="rect">
              <a:avLst/>
            </a:prstGeom>
            <a:solidFill>
              <a:srgbClr val="000000"/>
            </a:solidFill>
            <a:ln w="793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en-US" sz="1600">
                <a:latin typeface="+mn-lt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9B9842A8-A446-A48C-B41E-070BD9DD89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93" y="2393"/>
              <a:ext cx="32" cy="32"/>
            </a:xfrm>
            <a:prstGeom prst="rect">
              <a:avLst/>
            </a:prstGeom>
            <a:solidFill>
              <a:srgbClr val="000000"/>
            </a:solidFill>
            <a:ln w="793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en-US" sz="1600">
                <a:latin typeface="+mn-lt"/>
              </a:endParaRPr>
            </a:p>
          </p:txBody>
        </p:sp>
        <p:sp>
          <p:nvSpPr>
            <p:cNvPr id="42" name="Rectangle 63">
              <a:extLst>
                <a:ext uri="{FF2B5EF4-FFF2-40B4-BE49-F238E27FC236}">
                  <a16:creationId xmlns:a16="http://schemas.microsoft.com/office/drawing/2014/main" id="{F0224522-60D7-07E9-8AE2-7FC626DC70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84" y="2393"/>
              <a:ext cx="31" cy="32"/>
            </a:xfrm>
            <a:prstGeom prst="rect">
              <a:avLst/>
            </a:prstGeom>
            <a:solidFill>
              <a:srgbClr val="000000"/>
            </a:solidFill>
            <a:ln w="793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en-US" sz="1600">
                <a:latin typeface="+mn-lt"/>
              </a:endParaRPr>
            </a:p>
          </p:txBody>
        </p:sp>
        <p:sp>
          <p:nvSpPr>
            <p:cNvPr id="43" name="Rectangle 64">
              <a:extLst>
                <a:ext uri="{FF2B5EF4-FFF2-40B4-BE49-F238E27FC236}">
                  <a16:creationId xmlns:a16="http://schemas.microsoft.com/office/drawing/2014/main" id="{6DA8D304-D2F0-EB05-99D1-4578895FF2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8" y="2247"/>
              <a:ext cx="32" cy="33"/>
            </a:xfrm>
            <a:prstGeom prst="rect">
              <a:avLst/>
            </a:prstGeom>
            <a:solidFill>
              <a:srgbClr val="000000"/>
            </a:solidFill>
            <a:ln w="793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en-US" sz="1600">
                <a:latin typeface="+mn-lt"/>
              </a:endParaRPr>
            </a:p>
          </p:txBody>
        </p:sp>
        <p:sp>
          <p:nvSpPr>
            <p:cNvPr id="44" name="Rectangle 65">
              <a:extLst>
                <a:ext uri="{FF2B5EF4-FFF2-40B4-BE49-F238E27FC236}">
                  <a16:creationId xmlns:a16="http://schemas.microsoft.com/office/drawing/2014/main" id="{742D41AB-40D6-358E-231F-C0BB3C249E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79" y="2247"/>
              <a:ext cx="31" cy="33"/>
            </a:xfrm>
            <a:prstGeom prst="rect">
              <a:avLst/>
            </a:prstGeom>
            <a:solidFill>
              <a:srgbClr val="000000"/>
            </a:solidFill>
            <a:ln w="793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en-US" sz="1600">
                <a:latin typeface="+mn-lt"/>
              </a:endParaRPr>
            </a:p>
          </p:txBody>
        </p:sp>
        <p:sp>
          <p:nvSpPr>
            <p:cNvPr id="45" name="Rectangle 66">
              <a:extLst>
                <a:ext uri="{FF2B5EF4-FFF2-40B4-BE49-F238E27FC236}">
                  <a16:creationId xmlns:a16="http://schemas.microsoft.com/office/drawing/2014/main" id="{3134DBE7-1F5E-4B65-D8A3-45F562D91E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67" y="2183"/>
              <a:ext cx="65" cy="178"/>
            </a:xfrm>
            <a:prstGeom prst="rect">
              <a:avLst/>
            </a:prstGeom>
            <a:solidFill>
              <a:srgbClr val="B3B3B3"/>
            </a:solidFill>
            <a:ln w="793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en-US" sz="1600">
                <a:latin typeface="+mn-lt"/>
              </a:endParaRPr>
            </a:p>
          </p:txBody>
        </p:sp>
        <p:sp>
          <p:nvSpPr>
            <p:cNvPr id="46" name="Rectangle 67">
              <a:extLst>
                <a:ext uri="{FF2B5EF4-FFF2-40B4-BE49-F238E27FC236}">
                  <a16:creationId xmlns:a16="http://schemas.microsoft.com/office/drawing/2014/main" id="{55F4C328-B754-606D-03AE-C5193EF3C4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0" y="2159"/>
              <a:ext cx="129" cy="97"/>
            </a:xfrm>
            <a:prstGeom prst="rect">
              <a:avLst/>
            </a:prstGeom>
            <a:solidFill>
              <a:srgbClr val="B3B3B3"/>
            </a:solidFill>
            <a:ln w="793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en-US" sz="1600">
                <a:latin typeface="+mn-lt"/>
              </a:endParaRPr>
            </a:p>
          </p:txBody>
        </p:sp>
        <p:sp>
          <p:nvSpPr>
            <p:cNvPr id="47" name="Rectangle 68">
              <a:extLst>
                <a:ext uri="{FF2B5EF4-FFF2-40B4-BE49-F238E27FC236}">
                  <a16:creationId xmlns:a16="http://schemas.microsoft.com/office/drawing/2014/main" id="{39B08C1E-77F6-2CA6-B7BC-1516ABF809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0" y="2304"/>
              <a:ext cx="81" cy="57"/>
            </a:xfrm>
            <a:prstGeom prst="rect">
              <a:avLst/>
            </a:prstGeom>
            <a:solidFill>
              <a:srgbClr val="B3B3B3"/>
            </a:solidFill>
            <a:ln w="793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en-US" sz="1600">
                <a:latin typeface="+mn-lt"/>
              </a:endParaRPr>
            </a:p>
          </p:txBody>
        </p:sp>
      </p:grpSp>
      <p:sp>
        <p:nvSpPr>
          <p:cNvPr id="48" name="Rectangle 70">
            <a:extLst>
              <a:ext uri="{FF2B5EF4-FFF2-40B4-BE49-F238E27FC236}">
                <a16:creationId xmlns:a16="http://schemas.microsoft.com/office/drawing/2014/main" id="{DC886CB2-9D3A-0850-1499-983F7410C2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11893" y="223499"/>
            <a:ext cx="934354" cy="426517"/>
          </a:xfrm>
          <a:prstGeom prst="flowChartDocumen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36000" rIns="0" bIns="0" anchor="ctr" anchorCtr="0"/>
          <a:lstStyle>
            <a:lvl1pPr algn="ctr">
              <a:defRPr sz="17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defRPr sz="1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defRPr sz="17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defRPr sz="17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defRPr sz="17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zh-CN" sz="16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RTL</a:t>
            </a:r>
            <a:endParaRPr lang="en-US" altLang="zh-CN" sz="1600" dirty="0">
              <a:latin typeface="+mn-lt"/>
              <a:cs typeface="Arial" panose="020B0604020202020204" pitchFamily="34" charset="0"/>
            </a:endParaRPr>
          </a:p>
        </p:txBody>
      </p:sp>
      <p:grpSp>
        <p:nvGrpSpPr>
          <p:cNvPr id="49" name="Group 48">
            <a:extLst>
              <a:ext uri="{FF2B5EF4-FFF2-40B4-BE49-F238E27FC236}">
                <a16:creationId xmlns:a16="http://schemas.microsoft.com/office/drawing/2014/main" id="{6C2123CA-BDA7-3190-0CC4-F3535C39D51F}"/>
              </a:ext>
            </a:extLst>
          </p:cNvPr>
          <p:cNvGrpSpPr/>
          <p:nvPr/>
        </p:nvGrpSpPr>
        <p:grpSpPr>
          <a:xfrm>
            <a:off x="7306353" y="2919923"/>
            <a:ext cx="720569" cy="419850"/>
            <a:chOff x="7004050" y="3446463"/>
            <a:chExt cx="989013" cy="576262"/>
          </a:xfrm>
        </p:grpSpPr>
        <p:sp>
          <p:nvSpPr>
            <p:cNvPr id="50" name="Rectangle 123">
              <a:extLst>
                <a:ext uri="{FF2B5EF4-FFF2-40B4-BE49-F238E27FC236}">
                  <a16:creationId xmlns:a16="http://schemas.microsoft.com/office/drawing/2014/main" id="{17BF31AE-3D5B-742B-7575-861A2C36B9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04050" y="3446463"/>
              <a:ext cx="989013" cy="576262"/>
            </a:xfrm>
            <a:prstGeom prst="rect">
              <a:avLst/>
            </a:prstGeom>
            <a:solidFill>
              <a:srgbClr val="FFFFFF"/>
            </a:solidFill>
            <a:ln w="793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en-US" sz="1600">
                <a:latin typeface="+mn-lt"/>
              </a:endParaRPr>
            </a:p>
          </p:txBody>
        </p:sp>
        <p:sp>
          <p:nvSpPr>
            <p:cNvPr id="51" name="Rectangle 124">
              <a:extLst>
                <a:ext uri="{FF2B5EF4-FFF2-40B4-BE49-F238E27FC236}">
                  <a16:creationId xmlns:a16="http://schemas.microsoft.com/office/drawing/2014/main" id="{D857760C-6E71-71A2-3F80-F73F8E3560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04050" y="3446463"/>
              <a:ext cx="989013" cy="576262"/>
            </a:xfrm>
            <a:prstGeom prst="rect">
              <a:avLst/>
            </a:prstGeom>
            <a:solidFill>
              <a:srgbClr val="F8F8F8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en-US" sz="1600">
                <a:latin typeface="+mn-lt"/>
              </a:endParaRPr>
            </a:p>
          </p:txBody>
        </p:sp>
        <p:sp>
          <p:nvSpPr>
            <p:cNvPr id="52" name="Rectangle 125">
              <a:extLst>
                <a:ext uri="{FF2B5EF4-FFF2-40B4-BE49-F238E27FC236}">
                  <a16:creationId xmlns:a16="http://schemas.microsoft.com/office/drawing/2014/main" id="{BDF97657-ABCD-6C2C-9C7B-B7ADA15717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14697" y="3495602"/>
              <a:ext cx="52770" cy="47650"/>
            </a:xfrm>
            <a:prstGeom prst="rect">
              <a:avLst/>
            </a:prstGeom>
            <a:solidFill>
              <a:srgbClr val="000000"/>
            </a:solidFill>
            <a:ln w="793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en-US" sz="1600">
                <a:latin typeface="+mn-lt"/>
              </a:endParaRPr>
            </a:p>
          </p:txBody>
        </p:sp>
        <p:sp>
          <p:nvSpPr>
            <p:cNvPr id="53" name="Rectangle 126">
              <a:extLst>
                <a:ext uri="{FF2B5EF4-FFF2-40B4-BE49-F238E27FC236}">
                  <a16:creationId xmlns:a16="http://schemas.microsoft.com/office/drawing/2014/main" id="{F8299660-F531-DE7E-5B5A-D24D77A6E6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27944" y="3495602"/>
              <a:ext cx="54472" cy="47650"/>
            </a:xfrm>
            <a:prstGeom prst="rect">
              <a:avLst/>
            </a:prstGeom>
            <a:solidFill>
              <a:srgbClr val="000000"/>
            </a:solidFill>
            <a:ln w="793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en-US" sz="1600">
                <a:latin typeface="+mn-lt"/>
              </a:endParaRPr>
            </a:p>
          </p:txBody>
        </p:sp>
        <p:sp>
          <p:nvSpPr>
            <p:cNvPr id="54" name="Rectangle 127">
              <a:extLst>
                <a:ext uri="{FF2B5EF4-FFF2-40B4-BE49-F238E27FC236}">
                  <a16:creationId xmlns:a16="http://schemas.microsoft.com/office/drawing/2014/main" id="{655AD7A5-32DE-39CF-B97B-6B4D74396F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70469" y="3495602"/>
              <a:ext cx="54472" cy="47650"/>
            </a:xfrm>
            <a:prstGeom prst="rect">
              <a:avLst/>
            </a:prstGeom>
            <a:solidFill>
              <a:srgbClr val="000000"/>
            </a:solidFill>
            <a:ln w="793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en-US" sz="1600">
                <a:latin typeface="+mn-lt"/>
              </a:endParaRPr>
            </a:p>
          </p:txBody>
        </p:sp>
        <p:sp>
          <p:nvSpPr>
            <p:cNvPr id="55" name="Rectangle 128">
              <a:extLst>
                <a:ext uri="{FF2B5EF4-FFF2-40B4-BE49-F238E27FC236}">
                  <a16:creationId xmlns:a16="http://schemas.microsoft.com/office/drawing/2014/main" id="{EED08387-7B7D-E5EF-0A53-E3853FDC14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49207" y="3495602"/>
              <a:ext cx="54472" cy="47650"/>
            </a:xfrm>
            <a:prstGeom prst="rect">
              <a:avLst/>
            </a:prstGeom>
            <a:solidFill>
              <a:srgbClr val="000000"/>
            </a:solidFill>
            <a:ln w="793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en-US" sz="1600">
                <a:latin typeface="+mn-lt"/>
              </a:endParaRPr>
            </a:p>
          </p:txBody>
        </p:sp>
        <p:sp>
          <p:nvSpPr>
            <p:cNvPr id="56" name="Rectangle 129">
              <a:extLst>
                <a:ext uri="{FF2B5EF4-FFF2-40B4-BE49-F238E27FC236}">
                  <a16:creationId xmlns:a16="http://schemas.microsoft.com/office/drawing/2014/main" id="{5502ACA7-5AA0-6420-EFBB-FADD2A62D1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93434" y="3495602"/>
              <a:ext cx="52770" cy="47650"/>
            </a:xfrm>
            <a:prstGeom prst="rect">
              <a:avLst/>
            </a:prstGeom>
            <a:solidFill>
              <a:srgbClr val="000000"/>
            </a:solidFill>
            <a:ln w="793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en-US" sz="1600">
                <a:latin typeface="+mn-lt"/>
              </a:endParaRPr>
            </a:p>
          </p:txBody>
        </p:sp>
        <p:sp>
          <p:nvSpPr>
            <p:cNvPr id="57" name="Rectangle 130">
              <a:extLst>
                <a:ext uri="{FF2B5EF4-FFF2-40B4-BE49-F238E27FC236}">
                  <a16:creationId xmlns:a16="http://schemas.microsoft.com/office/drawing/2014/main" id="{23B4744F-C895-DE87-A457-46F7322A77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14697" y="3927426"/>
              <a:ext cx="52770" cy="47650"/>
            </a:xfrm>
            <a:prstGeom prst="rect">
              <a:avLst/>
            </a:prstGeom>
            <a:solidFill>
              <a:srgbClr val="000000"/>
            </a:solidFill>
            <a:ln w="793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en-US" sz="1600">
                <a:latin typeface="+mn-lt"/>
              </a:endParaRPr>
            </a:p>
          </p:txBody>
        </p:sp>
        <p:sp>
          <p:nvSpPr>
            <p:cNvPr id="58" name="Rectangle 131">
              <a:extLst>
                <a:ext uri="{FF2B5EF4-FFF2-40B4-BE49-F238E27FC236}">
                  <a16:creationId xmlns:a16="http://schemas.microsoft.com/office/drawing/2014/main" id="{FC5B600B-4B10-5EAB-DD8F-C66366E8DA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27944" y="3927426"/>
              <a:ext cx="54472" cy="47650"/>
            </a:xfrm>
            <a:prstGeom prst="rect">
              <a:avLst/>
            </a:prstGeom>
            <a:solidFill>
              <a:srgbClr val="000000"/>
            </a:solidFill>
            <a:ln w="793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en-US" sz="1600">
                <a:latin typeface="+mn-lt"/>
              </a:endParaRPr>
            </a:p>
          </p:txBody>
        </p:sp>
        <p:sp>
          <p:nvSpPr>
            <p:cNvPr id="59" name="Rectangle 132">
              <a:extLst>
                <a:ext uri="{FF2B5EF4-FFF2-40B4-BE49-F238E27FC236}">
                  <a16:creationId xmlns:a16="http://schemas.microsoft.com/office/drawing/2014/main" id="{7F023662-D9D4-5CEB-F3EA-3F236AD4C6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70469" y="3927426"/>
              <a:ext cx="54472" cy="47650"/>
            </a:xfrm>
            <a:prstGeom prst="rect">
              <a:avLst/>
            </a:prstGeom>
            <a:solidFill>
              <a:srgbClr val="000000"/>
            </a:solidFill>
            <a:ln w="793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en-US" sz="1600">
                <a:latin typeface="+mn-lt"/>
              </a:endParaRPr>
            </a:p>
          </p:txBody>
        </p:sp>
        <p:sp>
          <p:nvSpPr>
            <p:cNvPr id="60" name="Rectangle 133">
              <a:extLst>
                <a:ext uri="{FF2B5EF4-FFF2-40B4-BE49-F238E27FC236}">
                  <a16:creationId xmlns:a16="http://schemas.microsoft.com/office/drawing/2014/main" id="{9B4ED180-6684-D2C1-AF92-C02AA0B253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49207" y="3927426"/>
              <a:ext cx="54472" cy="47650"/>
            </a:xfrm>
            <a:prstGeom prst="rect">
              <a:avLst/>
            </a:prstGeom>
            <a:solidFill>
              <a:srgbClr val="000000"/>
            </a:solidFill>
            <a:ln w="793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en-US" sz="1600">
                <a:latin typeface="+mn-lt"/>
              </a:endParaRPr>
            </a:p>
          </p:txBody>
        </p:sp>
        <p:sp>
          <p:nvSpPr>
            <p:cNvPr id="61" name="Rectangle 134">
              <a:extLst>
                <a:ext uri="{FF2B5EF4-FFF2-40B4-BE49-F238E27FC236}">
                  <a16:creationId xmlns:a16="http://schemas.microsoft.com/office/drawing/2014/main" id="{2C6F1FF4-18A3-2AD9-E764-4028ED5C30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93434" y="3927426"/>
              <a:ext cx="52770" cy="47650"/>
            </a:xfrm>
            <a:prstGeom prst="rect">
              <a:avLst/>
            </a:prstGeom>
            <a:solidFill>
              <a:srgbClr val="000000"/>
            </a:solidFill>
            <a:ln w="793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en-US" sz="1600">
                <a:latin typeface="+mn-lt"/>
              </a:endParaRPr>
            </a:p>
          </p:txBody>
        </p:sp>
        <p:sp>
          <p:nvSpPr>
            <p:cNvPr id="62" name="Rectangle 135">
              <a:extLst>
                <a:ext uri="{FF2B5EF4-FFF2-40B4-BE49-F238E27FC236}">
                  <a16:creationId xmlns:a16="http://schemas.microsoft.com/office/drawing/2014/main" id="{A6932B3A-A9BF-17F1-437F-E6073F5C8F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27944" y="3710025"/>
              <a:ext cx="54472" cy="49139"/>
            </a:xfrm>
            <a:prstGeom prst="rect">
              <a:avLst/>
            </a:prstGeom>
            <a:solidFill>
              <a:srgbClr val="000000"/>
            </a:solidFill>
            <a:ln w="793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en-US" sz="1600">
                <a:latin typeface="+mn-lt"/>
              </a:endParaRPr>
            </a:p>
          </p:txBody>
        </p:sp>
        <p:sp>
          <p:nvSpPr>
            <p:cNvPr id="63" name="Rectangle 136">
              <a:extLst>
                <a:ext uri="{FF2B5EF4-FFF2-40B4-BE49-F238E27FC236}">
                  <a16:creationId xmlns:a16="http://schemas.microsoft.com/office/drawing/2014/main" id="{AE8600E7-5086-A3F0-489A-8E47494757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14697" y="3710025"/>
              <a:ext cx="52770" cy="49139"/>
            </a:xfrm>
            <a:prstGeom prst="rect">
              <a:avLst/>
            </a:prstGeom>
            <a:solidFill>
              <a:srgbClr val="000000"/>
            </a:solidFill>
            <a:ln w="793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en-US" sz="1600">
                <a:latin typeface="+mn-lt"/>
              </a:endParaRPr>
            </a:p>
          </p:txBody>
        </p:sp>
        <p:sp>
          <p:nvSpPr>
            <p:cNvPr id="64" name="Rectangle 137">
              <a:extLst>
                <a:ext uri="{FF2B5EF4-FFF2-40B4-BE49-F238E27FC236}">
                  <a16:creationId xmlns:a16="http://schemas.microsoft.com/office/drawing/2014/main" id="{BAA9E7D4-12F9-5750-ACDB-A9D6218425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64496" y="3614726"/>
              <a:ext cx="110647" cy="265051"/>
            </a:xfrm>
            <a:prstGeom prst="rect">
              <a:avLst/>
            </a:prstGeom>
            <a:solidFill>
              <a:srgbClr val="B3B3B3"/>
            </a:solidFill>
            <a:ln w="793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en-US" sz="1600">
                <a:latin typeface="+mn-lt"/>
              </a:endParaRPr>
            </a:p>
          </p:txBody>
        </p:sp>
        <p:sp>
          <p:nvSpPr>
            <p:cNvPr id="65" name="Rectangle 138">
              <a:extLst>
                <a:ext uri="{FF2B5EF4-FFF2-40B4-BE49-F238E27FC236}">
                  <a16:creationId xmlns:a16="http://schemas.microsoft.com/office/drawing/2014/main" id="{2278B4BD-2D15-FBDD-27A9-BCB9DBFC01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24942" y="3578988"/>
              <a:ext cx="219592" cy="144438"/>
            </a:xfrm>
            <a:prstGeom prst="rect">
              <a:avLst/>
            </a:prstGeom>
            <a:solidFill>
              <a:srgbClr val="B3B3B3"/>
            </a:solidFill>
            <a:ln w="793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en-US" sz="1600">
                <a:latin typeface="+mn-lt"/>
              </a:endParaRPr>
            </a:p>
          </p:txBody>
        </p:sp>
        <p:sp>
          <p:nvSpPr>
            <p:cNvPr id="66" name="Rectangle 139">
              <a:extLst>
                <a:ext uri="{FF2B5EF4-FFF2-40B4-BE49-F238E27FC236}">
                  <a16:creationId xmlns:a16="http://schemas.microsoft.com/office/drawing/2014/main" id="{55CD39C7-EB57-1EF9-A078-07F58B209D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24942" y="3794900"/>
              <a:ext cx="137883" cy="84876"/>
            </a:xfrm>
            <a:prstGeom prst="rect">
              <a:avLst/>
            </a:prstGeom>
            <a:solidFill>
              <a:srgbClr val="B3B3B3"/>
            </a:solidFill>
            <a:ln w="793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en-US" sz="1600">
                <a:latin typeface="+mn-lt"/>
              </a:endParaRPr>
            </a:p>
          </p:txBody>
        </p:sp>
        <p:sp>
          <p:nvSpPr>
            <p:cNvPr id="67" name="AutoShape 141">
              <a:extLst>
                <a:ext uri="{FF2B5EF4-FFF2-40B4-BE49-F238E27FC236}">
                  <a16:creationId xmlns:a16="http://schemas.microsoft.com/office/drawing/2014/main" id="{34D2B5FB-FA1C-C0FC-1A37-605E410C61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87894" y="3949762"/>
              <a:ext cx="95327" cy="71474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en-US" sz="1600">
                <a:latin typeface="+mn-lt"/>
              </a:endParaRPr>
            </a:p>
          </p:txBody>
        </p:sp>
        <p:sp>
          <p:nvSpPr>
            <p:cNvPr id="68" name="Freeform 142">
              <a:extLst>
                <a:ext uri="{FF2B5EF4-FFF2-40B4-BE49-F238E27FC236}">
                  <a16:creationId xmlns:a16="http://schemas.microsoft.com/office/drawing/2014/main" id="{36E7074F-0EA2-6E87-EC81-C8FEDE2C98F4}"/>
                </a:ext>
              </a:extLst>
            </p:cNvPr>
            <p:cNvSpPr>
              <a:spLocks/>
            </p:cNvSpPr>
            <p:nvPr/>
          </p:nvSpPr>
          <p:spPr bwMode="auto">
            <a:xfrm>
              <a:off x="7233855" y="3750229"/>
              <a:ext cx="224699" cy="201022"/>
            </a:xfrm>
            <a:custGeom>
              <a:avLst/>
              <a:gdLst>
                <a:gd name="T0" fmla="*/ 0 w 132"/>
                <a:gd name="T1" fmla="*/ 135 h 135"/>
                <a:gd name="T2" fmla="*/ 0 w 132"/>
                <a:gd name="T3" fmla="*/ 105 h 135"/>
                <a:gd name="T4" fmla="*/ 132 w 132"/>
                <a:gd name="T5" fmla="*/ 105 h 135"/>
                <a:gd name="T6" fmla="*/ 132 w 132"/>
                <a:gd name="T7" fmla="*/ 0 h 135"/>
                <a:gd name="T8" fmla="*/ 84 w 132"/>
                <a:gd name="T9" fmla="*/ 0 h 13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2" h="135">
                  <a:moveTo>
                    <a:pt x="0" y="135"/>
                  </a:moveTo>
                  <a:lnTo>
                    <a:pt x="0" y="105"/>
                  </a:lnTo>
                  <a:lnTo>
                    <a:pt x="132" y="105"/>
                  </a:lnTo>
                  <a:lnTo>
                    <a:pt x="132" y="0"/>
                  </a:lnTo>
                  <a:lnTo>
                    <a:pt x="84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69" name="Line 143">
              <a:extLst>
                <a:ext uri="{FF2B5EF4-FFF2-40B4-BE49-F238E27FC236}">
                  <a16:creationId xmlns:a16="http://schemas.microsoft.com/office/drawing/2014/main" id="{37CE0670-5A31-35C4-8827-D78586A4FE0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458554" y="3839572"/>
              <a:ext cx="6128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70" name="Freeform 144">
              <a:extLst>
                <a:ext uri="{FF2B5EF4-FFF2-40B4-BE49-F238E27FC236}">
                  <a16:creationId xmlns:a16="http://schemas.microsoft.com/office/drawing/2014/main" id="{F8F22A11-E189-B389-5AD1-D0CE7E9E7319}"/>
                </a:ext>
              </a:extLst>
            </p:cNvPr>
            <p:cNvSpPr>
              <a:spLocks/>
            </p:cNvSpPr>
            <p:nvPr/>
          </p:nvSpPr>
          <p:spPr bwMode="auto">
            <a:xfrm>
              <a:off x="7458554" y="3656419"/>
              <a:ext cx="61281" cy="93810"/>
            </a:xfrm>
            <a:custGeom>
              <a:avLst/>
              <a:gdLst>
                <a:gd name="T0" fmla="*/ 0 w 36"/>
                <a:gd name="T1" fmla="*/ 63 h 63"/>
                <a:gd name="T2" fmla="*/ 0 w 36"/>
                <a:gd name="T3" fmla="*/ 0 h 63"/>
                <a:gd name="T4" fmla="*/ 36 w 36"/>
                <a:gd name="T5" fmla="*/ 0 h 6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6" h="63">
                  <a:moveTo>
                    <a:pt x="0" y="63"/>
                  </a:moveTo>
                  <a:lnTo>
                    <a:pt x="0" y="0"/>
                  </a:lnTo>
                  <a:lnTo>
                    <a:pt x="36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71" name="AutoShape 146">
              <a:extLst>
                <a:ext uri="{FF2B5EF4-FFF2-40B4-BE49-F238E27FC236}">
                  <a16:creationId xmlns:a16="http://schemas.microsoft.com/office/drawing/2014/main" id="{02040864-86B9-7C4D-6411-062D303330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94550" y="3949603"/>
              <a:ext cx="95283" cy="71535"/>
            </a:xfrm>
            <a:prstGeom prst="triangle">
              <a:avLst>
                <a:gd name="adj" fmla="val 50000"/>
              </a:avLst>
            </a:prstGeom>
            <a:solidFill>
              <a:schemeClr val="accent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en-US" sz="1600">
                <a:latin typeface="+mn-lt"/>
              </a:endParaRPr>
            </a:p>
          </p:txBody>
        </p:sp>
        <p:sp>
          <p:nvSpPr>
            <p:cNvPr id="72" name="Freeform 147">
              <a:extLst>
                <a:ext uri="{FF2B5EF4-FFF2-40B4-BE49-F238E27FC236}">
                  <a16:creationId xmlns:a16="http://schemas.microsoft.com/office/drawing/2014/main" id="{DE3098CB-C6BE-C63D-224C-DB77D0F60A26}"/>
                </a:ext>
              </a:extLst>
            </p:cNvPr>
            <p:cNvSpPr>
              <a:spLocks/>
            </p:cNvSpPr>
            <p:nvPr/>
          </p:nvSpPr>
          <p:spPr bwMode="auto">
            <a:xfrm>
              <a:off x="7240490" y="3749902"/>
              <a:ext cx="224595" cy="201191"/>
            </a:xfrm>
            <a:custGeom>
              <a:avLst/>
              <a:gdLst>
                <a:gd name="T0" fmla="*/ 0 w 132"/>
                <a:gd name="T1" fmla="*/ 135 h 135"/>
                <a:gd name="T2" fmla="*/ 0 w 132"/>
                <a:gd name="T3" fmla="*/ 105 h 135"/>
                <a:gd name="T4" fmla="*/ 132 w 132"/>
                <a:gd name="T5" fmla="*/ 105 h 135"/>
                <a:gd name="T6" fmla="*/ 132 w 132"/>
                <a:gd name="T7" fmla="*/ 0 h 135"/>
                <a:gd name="T8" fmla="*/ 84 w 132"/>
                <a:gd name="T9" fmla="*/ 0 h 13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2" h="135">
                  <a:moveTo>
                    <a:pt x="0" y="135"/>
                  </a:moveTo>
                  <a:lnTo>
                    <a:pt x="0" y="105"/>
                  </a:lnTo>
                  <a:lnTo>
                    <a:pt x="132" y="105"/>
                  </a:lnTo>
                  <a:lnTo>
                    <a:pt x="132" y="0"/>
                  </a:lnTo>
                  <a:lnTo>
                    <a:pt x="84" y="0"/>
                  </a:lnTo>
                </a:path>
              </a:pathLst>
            </a:custGeom>
            <a:noFill/>
            <a:ln w="1905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73" name="Line 148">
              <a:extLst>
                <a:ext uri="{FF2B5EF4-FFF2-40B4-BE49-F238E27FC236}">
                  <a16:creationId xmlns:a16="http://schemas.microsoft.com/office/drawing/2014/main" id="{F772D5C1-CF9D-F841-E52D-3D797BCCD60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465085" y="3839321"/>
              <a:ext cx="61253" cy="0"/>
            </a:xfrm>
            <a:prstGeom prst="line">
              <a:avLst/>
            </a:prstGeom>
            <a:noFill/>
            <a:ln w="1905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74" name="Freeform 149">
              <a:extLst>
                <a:ext uri="{FF2B5EF4-FFF2-40B4-BE49-F238E27FC236}">
                  <a16:creationId xmlns:a16="http://schemas.microsoft.com/office/drawing/2014/main" id="{64F25A65-5A7D-B902-1899-94A15F80E05E}"/>
                </a:ext>
              </a:extLst>
            </p:cNvPr>
            <p:cNvSpPr>
              <a:spLocks/>
            </p:cNvSpPr>
            <p:nvPr/>
          </p:nvSpPr>
          <p:spPr bwMode="auto">
            <a:xfrm>
              <a:off x="7465085" y="3656013"/>
              <a:ext cx="61253" cy="93889"/>
            </a:xfrm>
            <a:custGeom>
              <a:avLst/>
              <a:gdLst>
                <a:gd name="T0" fmla="*/ 0 w 36"/>
                <a:gd name="T1" fmla="*/ 63 h 63"/>
                <a:gd name="T2" fmla="*/ 0 w 36"/>
                <a:gd name="T3" fmla="*/ 0 h 63"/>
                <a:gd name="T4" fmla="*/ 36 w 36"/>
                <a:gd name="T5" fmla="*/ 0 h 6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6" h="63">
                  <a:moveTo>
                    <a:pt x="0" y="63"/>
                  </a:moveTo>
                  <a:lnTo>
                    <a:pt x="0" y="0"/>
                  </a:lnTo>
                  <a:lnTo>
                    <a:pt x="36" y="0"/>
                  </a:lnTo>
                </a:path>
              </a:pathLst>
            </a:custGeom>
            <a:noFill/>
            <a:ln w="1905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1600"/>
            </a:p>
          </p:txBody>
        </p:sp>
      </p:grpSp>
      <p:grpSp>
        <p:nvGrpSpPr>
          <p:cNvPr id="75" name="Group 150">
            <a:extLst>
              <a:ext uri="{FF2B5EF4-FFF2-40B4-BE49-F238E27FC236}">
                <a16:creationId xmlns:a16="http://schemas.microsoft.com/office/drawing/2014/main" id="{E800466F-6B36-FC28-BF9D-B9A9A13B01C6}"/>
              </a:ext>
            </a:extLst>
          </p:cNvPr>
          <p:cNvGrpSpPr>
            <a:grpSpLocks/>
          </p:cNvGrpSpPr>
          <p:nvPr/>
        </p:nvGrpSpPr>
        <p:grpSpPr bwMode="auto">
          <a:xfrm>
            <a:off x="7311418" y="3573993"/>
            <a:ext cx="720569" cy="419850"/>
            <a:chOff x="3914" y="2587"/>
            <a:chExt cx="581" cy="387"/>
          </a:xfrm>
        </p:grpSpPr>
        <p:sp>
          <p:nvSpPr>
            <p:cNvPr id="76" name="Rectangle 151">
              <a:extLst>
                <a:ext uri="{FF2B5EF4-FFF2-40B4-BE49-F238E27FC236}">
                  <a16:creationId xmlns:a16="http://schemas.microsoft.com/office/drawing/2014/main" id="{46785DC1-0DD3-EC22-C43E-89D5F6A6A9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14" y="2587"/>
              <a:ext cx="581" cy="387"/>
            </a:xfrm>
            <a:prstGeom prst="rect">
              <a:avLst/>
            </a:prstGeom>
            <a:solidFill>
              <a:srgbClr val="FFFFFF"/>
            </a:solidFill>
            <a:ln w="793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en-US" sz="1600">
                <a:latin typeface="+mn-lt"/>
              </a:endParaRPr>
            </a:p>
          </p:txBody>
        </p:sp>
        <p:sp>
          <p:nvSpPr>
            <p:cNvPr id="77" name="Rectangle 152">
              <a:extLst>
                <a:ext uri="{FF2B5EF4-FFF2-40B4-BE49-F238E27FC236}">
                  <a16:creationId xmlns:a16="http://schemas.microsoft.com/office/drawing/2014/main" id="{FBF7F2EA-E471-D6C8-19C3-500D8D451A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14" y="2587"/>
              <a:ext cx="581" cy="387"/>
            </a:xfrm>
            <a:prstGeom prst="rect">
              <a:avLst/>
            </a:prstGeom>
            <a:solidFill>
              <a:srgbClr val="F8F8F8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en-US" sz="1600">
                <a:latin typeface="+mn-lt"/>
              </a:endParaRPr>
            </a:p>
          </p:txBody>
        </p:sp>
        <p:sp>
          <p:nvSpPr>
            <p:cNvPr id="78" name="Rectangle 153">
              <a:extLst>
                <a:ext uri="{FF2B5EF4-FFF2-40B4-BE49-F238E27FC236}">
                  <a16:creationId xmlns:a16="http://schemas.microsoft.com/office/drawing/2014/main" id="{0D16336B-5B15-AD2D-82B9-F4A9D359B1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79" y="2620"/>
              <a:ext cx="31" cy="32"/>
            </a:xfrm>
            <a:prstGeom prst="rect">
              <a:avLst/>
            </a:prstGeom>
            <a:solidFill>
              <a:srgbClr val="000000"/>
            </a:solidFill>
            <a:ln w="793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en-US" sz="1600">
                <a:latin typeface="+mn-lt"/>
              </a:endParaRPr>
            </a:p>
          </p:txBody>
        </p:sp>
        <p:sp>
          <p:nvSpPr>
            <p:cNvPr id="79" name="Rectangle 154">
              <a:extLst>
                <a:ext uri="{FF2B5EF4-FFF2-40B4-BE49-F238E27FC236}">
                  <a16:creationId xmlns:a16="http://schemas.microsoft.com/office/drawing/2014/main" id="{CECEAC0B-9479-03DE-F9E9-75848787C7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8" y="2620"/>
              <a:ext cx="32" cy="32"/>
            </a:xfrm>
            <a:prstGeom prst="rect">
              <a:avLst/>
            </a:prstGeom>
            <a:solidFill>
              <a:srgbClr val="000000"/>
            </a:solidFill>
            <a:ln w="793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en-US" sz="1600">
                <a:latin typeface="+mn-lt"/>
              </a:endParaRPr>
            </a:p>
          </p:txBody>
        </p:sp>
        <p:sp>
          <p:nvSpPr>
            <p:cNvPr id="80" name="Rectangle 155">
              <a:extLst>
                <a:ext uri="{FF2B5EF4-FFF2-40B4-BE49-F238E27FC236}">
                  <a16:creationId xmlns:a16="http://schemas.microsoft.com/office/drawing/2014/main" id="{80992CC3-8E96-668B-4177-5371BEFAC7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8" y="2620"/>
              <a:ext cx="32" cy="32"/>
            </a:xfrm>
            <a:prstGeom prst="rect">
              <a:avLst/>
            </a:prstGeom>
            <a:solidFill>
              <a:srgbClr val="000000"/>
            </a:solidFill>
            <a:ln w="793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en-US" sz="1600">
                <a:latin typeface="+mn-lt"/>
              </a:endParaRPr>
            </a:p>
          </p:txBody>
        </p:sp>
        <p:sp>
          <p:nvSpPr>
            <p:cNvPr id="81" name="Rectangle 156">
              <a:extLst>
                <a:ext uri="{FF2B5EF4-FFF2-40B4-BE49-F238E27FC236}">
                  <a16:creationId xmlns:a16="http://schemas.microsoft.com/office/drawing/2014/main" id="{B2981CC4-EFC8-57F8-3469-9E4814CDA3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93" y="2620"/>
              <a:ext cx="32" cy="32"/>
            </a:xfrm>
            <a:prstGeom prst="rect">
              <a:avLst/>
            </a:prstGeom>
            <a:solidFill>
              <a:srgbClr val="000000"/>
            </a:solidFill>
            <a:ln w="793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en-US" sz="1600">
                <a:latin typeface="+mn-lt"/>
              </a:endParaRPr>
            </a:p>
          </p:txBody>
        </p:sp>
        <p:sp>
          <p:nvSpPr>
            <p:cNvPr id="82" name="Rectangle 157">
              <a:extLst>
                <a:ext uri="{FF2B5EF4-FFF2-40B4-BE49-F238E27FC236}">
                  <a16:creationId xmlns:a16="http://schemas.microsoft.com/office/drawing/2014/main" id="{7C01FD94-CEF6-8582-BD03-A4FFA706B5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84" y="2620"/>
              <a:ext cx="31" cy="32"/>
            </a:xfrm>
            <a:prstGeom prst="rect">
              <a:avLst/>
            </a:prstGeom>
            <a:solidFill>
              <a:srgbClr val="000000"/>
            </a:solidFill>
            <a:ln w="793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en-US" sz="1600">
                <a:latin typeface="+mn-lt"/>
              </a:endParaRPr>
            </a:p>
          </p:txBody>
        </p:sp>
        <p:sp>
          <p:nvSpPr>
            <p:cNvPr id="83" name="Rectangle 158">
              <a:extLst>
                <a:ext uri="{FF2B5EF4-FFF2-40B4-BE49-F238E27FC236}">
                  <a16:creationId xmlns:a16="http://schemas.microsoft.com/office/drawing/2014/main" id="{66A2199F-4D29-147D-309D-0A9DA68896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79" y="2910"/>
              <a:ext cx="31" cy="32"/>
            </a:xfrm>
            <a:prstGeom prst="rect">
              <a:avLst/>
            </a:prstGeom>
            <a:solidFill>
              <a:srgbClr val="000000"/>
            </a:solidFill>
            <a:ln w="793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en-US" sz="1600">
                <a:latin typeface="+mn-lt"/>
              </a:endParaRPr>
            </a:p>
          </p:txBody>
        </p:sp>
        <p:sp>
          <p:nvSpPr>
            <p:cNvPr id="84" name="Rectangle 159">
              <a:extLst>
                <a:ext uri="{FF2B5EF4-FFF2-40B4-BE49-F238E27FC236}">
                  <a16:creationId xmlns:a16="http://schemas.microsoft.com/office/drawing/2014/main" id="{35E9FDDC-64EA-E201-A231-DC9FD49550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8" y="2910"/>
              <a:ext cx="32" cy="32"/>
            </a:xfrm>
            <a:prstGeom prst="rect">
              <a:avLst/>
            </a:prstGeom>
            <a:solidFill>
              <a:srgbClr val="000000"/>
            </a:solidFill>
            <a:ln w="793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en-US" sz="1600">
                <a:latin typeface="+mn-lt"/>
              </a:endParaRPr>
            </a:p>
          </p:txBody>
        </p:sp>
        <p:sp>
          <p:nvSpPr>
            <p:cNvPr id="85" name="Rectangle 160">
              <a:extLst>
                <a:ext uri="{FF2B5EF4-FFF2-40B4-BE49-F238E27FC236}">
                  <a16:creationId xmlns:a16="http://schemas.microsoft.com/office/drawing/2014/main" id="{9CF9F58B-3B86-BB74-13BB-E368417E39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8" y="2910"/>
              <a:ext cx="32" cy="32"/>
            </a:xfrm>
            <a:prstGeom prst="rect">
              <a:avLst/>
            </a:prstGeom>
            <a:solidFill>
              <a:srgbClr val="000000"/>
            </a:solidFill>
            <a:ln w="793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en-US" sz="1600">
                <a:latin typeface="+mn-lt"/>
              </a:endParaRPr>
            </a:p>
          </p:txBody>
        </p:sp>
        <p:sp>
          <p:nvSpPr>
            <p:cNvPr id="86" name="Rectangle 161">
              <a:extLst>
                <a:ext uri="{FF2B5EF4-FFF2-40B4-BE49-F238E27FC236}">
                  <a16:creationId xmlns:a16="http://schemas.microsoft.com/office/drawing/2014/main" id="{A6760ED5-9BB2-7010-7DE7-27130FA894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93" y="2910"/>
              <a:ext cx="32" cy="32"/>
            </a:xfrm>
            <a:prstGeom prst="rect">
              <a:avLst/>
            </a:prstGeom>
            <a:solidFill>
              <a:srgbClr val="000000"/>
            </a:solidFill>
            <a:ln w="793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en-US" sz="1600">
                <a:latin typeface="+mn-lt"/>
              </a:endParaRPr>
            </a:p>
          </p:txBody>
        </p:sp>
        <p:sp>
          <p:nvSpPr>
            <p:cNvPr id="87" name="Rectangle 162">
              <a:extLst>
                <a:ext uri="{FF2B5EF4-FFF2-40B4-BE49-F238E27FC236}">
                  <a16:creationId xmlns:a16="http://schemas.microsoft.com/office/drawing/2014/main" id="{CB9E7E93-B16D-F7D7-92AD-F35795CEF3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84" y="2910"/>
              <a:ext cx="31" cy="32"/>
            </a:xfrm>
            <a:prstGeom prst="rect">
              <a:avLst/>
            </a:prstGeom>
            <a:solidFill>
              <a:srgbClr val="000000"/>
            </a:solidFill>
            <a:ln w="793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en-US" sz="1600">
                <a:latin typeface="+mn-lt"/>
              </a:endParaRPr>
            </a:p>
          </p:txBody>
        </p:sp>
        <p:sp>
          <p:nvSpPr>
            <p:cNvPr id="88" name="Rectangle 163">
              <a:extLst>
                <a:ext uri="{FF2B5EF4-FFF2-40B4-BE49-F238E27FC236}">
                  <a16:creationId xmlns:a16="http://schemas.microsoft.com/office/drawing/2014/main" id="{0CF87C1F-A187-9627-1509-6D01828A3A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8" y="2764"/>
              <a:ext cx="32" cy="33"/>
            </a:xfrm>
            <a:prstGeom prst="rect">
              <a:avLst/>
            </a:prstGeom>
            <a:solidFill>
              <a:srgbClr val="000000"/>
            </a:solidFill>
            <a:ln w="793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en-US" sz="1600">
                <a:latin typeface="+mn-lt"/>
              </a:endParaRPr>
            </a:p>
          </p:txBody>
        </p:sp>
        <p:sp>
          <p:nvSpPr>
            <p:cNvPr id="89" name="Rectangle 164">
              <a:extLst>
                <a:ext uri="{FF2B5EF4-FFF2-40B4-BE49-F238E27FC236}">
                  <a16:creationId xmlns:a16="http://schemas.microsoft.com/office/drawing/2014/main" id="{0CEB863C-67CC-057A-5442-6290E7F4F7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79" y="2764"/>
              <a:ext cx="31" cy="33"/>
            </a:xfrm>
            <a:prstGeom prst="rect">
              <a:avLst/>
            </a:prstGeom>
            <a:solidFill>
              <a:srgbClr val="000000"/>
            </a:solidFill>
            <a:ln w="793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en-US" sz="1600">
                <a:latin typeface="+mn-lt"/>
              </a:endParaRPr>
            </a:p>
          </p:txBody>
        </p:sp>
        <p:sp>
          <p:nvSpPr>
            <p:cNvPr id="90" name="Rectangle 165">
              <a:extLst>
                <a:ext uri="{FF2B5EF4-FFF2-40B4-BE49-F238E27FC236}">
                  <a16:creationId xmlns:a16="http://schemas.microsoft.com/office/drawing/2014/main" id="{55CD4F9F-5967-699C-7A97-16889A11C5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67" y="2700"/>
              <a:ext cx="65" cy="178"/>
            </a:xfrm>
            <a:prstGeom prst="rect">
              <a:avLst/>
            </a:prstGeom>
            <a:solidFill>
              <a:srgbClr val="B3B3B3"/>
            </a:solidFill>
            <a:ln w="793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en-US" sz="1600" dirty="0">
                <a:latin typeface="+mn-lt"/>
              </a:endParaRPr>
            </a:p>
          </p:txBody>
        </p:sp>
        <p:sp>
          <p:nvSpPr>
            <p:cNvPr id="91" name="Rectangle 166">
              <a:extLst>
                <a:ext uri="{FF2B5EF4-FFF2-40B4-BE49-F238E27FC236}">
                  <a16:creationId xmlns:a16="http://schemas.microsoft.com/office/drawing/2014/main" id="{D149887C-0ADE-E45B-36A0-9B866A42D9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0" y="2676"/>
              <a:ext cx="129" cy="97"/>
            </a:xfrm>
            <a:prstGeom prst="rect">
              <a:avLst/>
            </a:prstGeom>
            <a:solidFill>
              <a:srgbClr val="B3B3B3"/>
            </a:solidFill>
            <a:ln w="793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en-US" sz="1600">
                <a:latin typeface="+mn-lt"/>
              </a:endParaRPr>
            </a:p>
          </p:txBody>
        </p:sp>
        <p:sp>
          <p:nvSpPr>
            <p:cNvPr id="92" name="Rectangle 167">
              <a:extLst>
                <a:ext uri="{FF2B5EF4-FFF2-40B4-BE49-F238E27FC236}">
                  <a16:creationId xmlns:a16="http://schemas.microsoft.com/office/drawing/2014/main" id="{B787D6C6-B9B4-5C53-7368-73A4124138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0" y="2821"/>
              <a:ext cx="81" cy="57"/>
            </a:xfrm>
            <a:prstGeom prst="rect">
              <a:avLst/>
            </a:prstGeom>
            <a:solidFill>
              <a:srgbClr val="B3B3B3"/>
            </a:solidFill>
            <a:ln w="793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en-US" sz="1600">
                <a:latin typeface="+mn-lt"/>
              </a:endParaRPr>
            </a:p>
          </p:txBody>
        </p:sp>
        <p:sp>
          <p:nvSpPr>
            <p:cNvPr id="93" name="Line 168">
              <a:extLst>
                <a:ext uri="{FF2B5EF4-FFF2-40B4-BE49-F238E27FC236}">
                  <a16:creationId xmlns:a16="http://schemas.microsoft.com/office/drawing/2014/main" id="{A6FC6643-A546-A2EB-0CD8-8B1EDC022D4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10" y="2781"/>
              <a:ext cx="57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94" name="Line 169">
              <a:extLst>
                <a:ext uri="{FF2B5EF4-FFF2-40B4-BE49-F238E27FC236}">
                  <a16:creationId xmlns:a16="http://schemas.microsoft.com/office/drawing/2014/main" id="{70AC1491-03C4-5737-5020-ADE929F1B61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09" y="2652"/>
              <a:ext cx="1" cy="2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95" name="Freeform 170">
              <a:extLst>
                <a:ext uri="{FF2B5EF4-FFF2-40B4-BE49-F238E27FC236}">
                  <a16:creationId xmlns:a16="http://schemas.microsoft.com/office/drawing/2014/main" id="{051805D5-0C05-5CFE-55D4-5E2459481009}"/>
                </a:ext>
              </a:extLst>
            </p:cNvPr>
            <p:cNvSpPr>
              <a:spLocks/>
            </p:cNvSpPr>
            <p:nvPr/>
          </p:nvSpPr>
          <p:spPr bwMode="auto">
            <a:xfrm>
              <a:off x="4301" y="2773"/>
              <a:ext cx="16" cy="80"/>
            </a:xfrm>
            <a:custGeom>
              <a:avLst/>
              <a:gdLst>
                <a:gd name="T0" fmla="*/ 0 w 16"/>
                <a:gd name="T1" fmla="*/ 80 h 80"/>
                <a:gd name="T2" fmla="*/ 16 w 16"/>
                <a:gd name="T3" fmla="*/ 80 h 80"/>
                <a:gd name="T4" fmla="*/ 16 w 16"/>
                <a:gd name="T5" fmla="*/ 0 h 8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6" h="80">
                  <a:moveTo>
                    <a:pt x="0" y="80"/>
                  </a:moveTo>
                  <a:lnTo>
                    <a:pt x="16" y="80"/>
                  </a:lnTo>
                  <a:lnTo>
                    <a:pt x="16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96" name="Freeform 171">
              <a:extLst>
                <a:ext uri="{FF2B5EF4-FFF2-40B4-BE49-F238E27FC236}">
                  <a16:creationId xmlns:a16="http://schemas.microsoft.com/office/drawing/2014/main" id="{6B53FCF0-6B6C-E1A2-2D87-9E24831CFF24}"/>
                </a:ext>
              </a:extLst>
            </p:cNvPr>
            <p:cNvSpPr>
              <a:spLocks/>
            </p:cNvSpPr>
            <p:nvPr/>
          </p:nvSpPr>
          <p:spPr bwMode="auto">
            <a:xfrm>
              <a:off x="4349" y="2724"/>
              <a:ext cx="65" cy="186"/>
            </a:xfrm>
            <a:custGeom>
              <a:avLst/>
              <a:gdLst>
                <a:gd name="T0" fmla="*/ 0 w 65"/>
                <a:gd name="T1" fmla="*/ 0 h 186"/>
                <a:gd name="T2" fmla="*/ 17 w 65"/>
                <a:gd name="T3" fmla="*/ 0 h 186"/>
                <a:gd name="T4" fmla="*/ 17 w 65"/>
                <a:gd name="T5" fmla="*/ 129 h 186"/>
                <a:gd name="T6" fmla="*/ 65 w 65"/>
                <a:gd name="T7" fmla="*/ 129 h 186"/>
                <a:gd name="T8" fmla="*/ 65 w 65"/>
                <a:gd name="T9" fmla="*/ 186 h 18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5" h="186">
                  <a:moveTo>
                    <a:pt x="0" y="0"/>
                  </a:moveTo>
                  <a:lnTo>
                    <a:pt x="17" y="0"/>
                  </a:lnTo>
                  <a:lnTo>
                    <a:pt x="17" y="129"/>
                  </a:lnTo>
                  <a:lnTo>
                    <a:pt x="65" y="129"/>
                  </a:lnTo>
                  <a:lnTo>
                    <a:pt x="65" y="186"/>
                  </a:lnTo>
                </a:path>
              </a:pathLst>
            </a:cu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97" name="Freeform 172">
              <a:extLst>
                <a:ext uri="{FF2B5EF4-FFF2-40B4-BE49-F238E27FC236}">
                  <a16:creationId xmlns:a16="http://schemas.microsoft.com/office/drawing/2014/main" id="{5B32FB86-AA12-4D93-1A62-9EC740774409}"/>
                </a:ext>
              </a:extLst>
            </p:cNvPr>
            <p:cNvSpPr>
              <a:spLocks/>
            </p:cNvSpPr>
            <p:nvPr/>
          </p:nvSpPr>
          <p:spPr bwMode="auto">
            <a:xfrm>
              <a:off x="4220" y="2878"/>
              <a:ext cx="38" cy="48"/>
            </a:xfrm>
            <a:custGeom>
              <a:avLst/>
              <a:gdLst>
                <a:gd name="T0" fmla="*/ 38 w 40"/>
                <a:gd name="T1" fmla="*/ 0 h 50"/>
                <a:gd name="T2" fmla="*/ 38 w 40"/>
                <a:gd name="T3" fmla="*/ 48 h 50"/>
                <a:gd name="T4" fmla="*/ 0 w 40"/>
                <a:gd name="T5" fmla="*/ 48 h 5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0" h="50">
                  <a:moveTo>
                    <a:pt x="40" y="0"/>
                  </a:moveTo>
                  <a:lnTo>
                    <a:pt x="40" y="50"/>
                  </a:lnTo>
                  <a:lnTo>
                    <a:pt x="0" y="5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1600"/>
            </a:p>
          </p:txBody>
        </p:sp>
        <p:grpSp>
          <p:nvGrpSpPr>
            <p:cNvPr id="98" name="Group 173">
              <a:extLst>
                <a:ext uri="{FF2B5EF4-FFF2-40B4-BE49-F238E27FC236}">
                  <a16:creationId xmlns:a16="http://schemas.microsoft.com/office/drawing/2014/main" id="{7DCFF8B3-D9DA-FA57-CC3E-798428A287E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024" y="2728"/>
              <a:ext cx="195" cy="245"/>
              <a:chOff x="4023" y="2262"/>
              <a:chExt cx="195" cy="245"/>
            </a:xfrm>
          </p:grpSpPr>
          <p:sp>
            <p:nvSpPr>
              <p:cNvPr id="100" name="AutoShape 174">
                <a:extLst>
                  <a:ext uri="{FF2B5EF4-FFF2-40B4-BE49-F238E27FC236}">
                    <a16:creationId xmlns:a16="http://schemas.microsoft.com/office/drawing/2014/main" id="{0FF4614B-1B70-DBF1-255D-AD6B15CAEAD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23" y="2459"/>
                <a:ext cx="56" cy="48"/>
              </a:xfrm>
              <a:prstGeom prst="triangle">
                <a:avLst>
                  <a:gd name="adj" fmla="val 50000"/>
                </a:avLst>
              </a:prstGeom>
              <a:solidFill>
                <a:schemeClr val="accent3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ctr"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de-DE" altLang="en-US" sz="1600">
                  <a:latin typeface="+mn-lt"/>
                </a:endParaRPr>
              </a:p>
            </p:txBody>
          </p:sp>
          <p:sp>
            <p:nvSpPr>
              <p:cNvPr id="101" name="Freeform 175">
                <a:extLst>
                  <a:ext uri="{FF2B5EF4-FFF2-40B4-BE49-F238E27FC236}">
                    <a16:creationId xmlns:a16="http://schemas.microsoft.com/office/drawing/2014/main" id="{56C80AFA-D916-3E60-45E6-A6DCA147D58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50" y="2325"/>
                <a:ext cx="132" cy="135"/>
              </a:xfrm>
              <a:custGeom>
                <a:avLst/>
                <a:gdLst>
                  <a:gd name="T0" fmla="*/ 0 w 132"/>
                  <a:gd name="T1" fmla="*/ 135 h 135"/>
                  <a:gd name="T2" fmla="*/ 0 w 132"/>
                  <a:gd name="T3" fmla="*/ 105 h 135"/>
                  <a:gd name="T4" fmla="*/ 132 w 132"/>
                  <a:gd name="T5" fmla="*/ 105 h 135"/>
                  <a:gd name="T6" fmla="*/ 132 w 132"/>
                  <a:gd name="T7" fmla="*/ 0 h 135"/>
                  <a:gd name="T8" fmla="*/ 84 w 132"/>
                  <a:gd name="T9" fmla="*/ 0 h 13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32" h="135">
                    <a:moveTo>
                      <a:pt x="0" y="135"/>
                    </a:moveTo>
                    <a:lnTo>
                      <a:pt x="0" y="105"/>
                    </a:lnTo>
                    <a:lnTo>
                      <a:pt x="132" y="105"/>
                    </a:lnTo>
                    <a:lnTo>
                      <a:pt x="132" y="0"/>
                    </a:lnTo>
                    <a:lnTo>
                      <a:pt x="84" y="0"/>
                    </a:lnTo>
                  </a:path>
                </a:pathLst>
              </a:custGeom>
              <a:noFill/>
              <a:ln w="19050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1600"/>
              </a:p>
            </p:txBody>
          </p:sp>
          <p:sp>
            <p:nvSpPr>
              <p:cNvPr id="102" name="Line 176">
                <a:extLst>
                  <a:ext uri="{FF2B5EF4-FFF2-40B4-BE49-F238E27FC236}">
                    <a16:creationId xmlns:a16="http://schemas.microsoft.com/office/drawing/2014/main" id="{FE522DF9-FBA9-7CB2-4C4C-C7D05822DE2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82" y="2385"/>
                <a:ext cx="36" cy="0"/>
              </a:xfrm>
              <a:prstGeom prst="line">
                <a:avLst/>
              </a:prstGeom>
              <a:noFill/>
              <a:ln w="19050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1600"/>
              </a:p>
            </p:txBody>
          </p:sp>
          <p:sp>
            <p:nvSpPr>
              <p:cNvPr id="103" name="Freeform 177">
                <a:extLst>
                  <a:ext uri="{FF2B5EF4-FFF2-40B4-BE49-F238E27FC236}">
                    <a16:creationId xmlns:a16="http://schemas.microsoft.com/office/drawing/2014/main" id="{A113ACE3-A5B8-2D4D-5EB5-4AA895AA9F2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82" y="2262"/>
                <a:ext cx="36" cy="63"/>
              </a:xfrm>
              <a:custGeom>
                <a:avLst/>
                <a:gdLst>
                  <a:gd name="T0" fmla="*/ 0 w 36"/>
                  <a:gd name="T1" fmla="*/ 63 h 63"/>
                  <a:gd name="T2" fmla="*/ 0 w 36"/>
                  <a:gd name="T3" fmla="*/ 0 h 63"/>
                  <a:gd name="T4" fmla="*/ 36 w 36"/>
                  <a:gd name="T5" fmla="*/ 0 h 63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6" h="63">
                    <a:moveTo>
                      <a:pt x="0" y="63"/>
                    </a:moveTo>
                    <a:lnTo>
                      <a:pt x="0" y="0"/>
                    </a:lnTo>
                    <a:lnTo>
                      <a:pt x="36" y="0"/>
                    </a:lnTo>
                  </a:path>
                </a:pathLst>
              </a:custGeom>
              <a:noFill/>
              <a:ln w="19050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1600"/>
              </a:p>
            </p:txBody>
          </p:sp>
        </p:grpSp>
        <p:sp>
          <p:nvSpPr>
            <p:cNvPr id="99" name="Line 178">
              <a:extLst>
                <a:ext uri="{FF2B5EF4-FFF2-40B4-BE49-F238E27FC236}">
                  <a16:creationId xmlns:a16="http://schemas.microsoft.com/office/drawing/2014/main" id="{F414C984-5438-5A39-7401-758A3F78CD6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32" y="2710"/>
              <a:ext cx="8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1600"/>
            </a:p>
          </p:txBody>
        </p:sp>
      </p:grpSp>
      <p:grpSp>
        <p:nvGrpSpPr>
          <p:cNvPr id="104" name="Group 211">
            <a:extLst>
              <a:ext uri="{FF2B5EF4-FFF2-40B4-BE49-F238E27FC236}">
                <a16:creationId xmlns:a16="http://schemas.microsoft.com/office/drawing/2014/main" id="{5BA16DB9-F80F-C091-A6FB-962F79CCAC9F}"/>
              </a:ext>
            </a:extLst>
          </p:cNvPr>
          <p:cNvGrpSpPr>
            <a:grpSpLocks/>
          </p:cNvGrpSpPr>
          <p:nvPr/>
        </p:nvGrpSpPr>
        <p:grpSpPr bwMode="auto">
          <a:xfrm>
            <a:off x="7318173" y="4228003"/>
            <a:ext cx="720567" cy="421005"/>
            <a:chOff x="3914" y="2587"/>
            <a:chExt cx="581" cy="387"/>
          </a:xfrm>
        </p:grpSpPr>
        <p:sp>
          <p:nvSpPr>
            <p:cNvPr id="105" name="Rectangle 212">
              <a:extLst>
                <a:ext uri="{FF2B5EF4-FFF2-40B4-BE49-F238E27FC236}">
                  <a16:creationId xmlns:a16="http://schemas.microsoft.com/office/drawing/2014/main" id="{08550430-F740-EABF-BA7B-3244B4C7CF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14" y="2587"/>
              <a:ext cx="581" cy="387"/>
            </a:xfrm>
            <a:prstGeom prst="rect">
              <a:avLst/>
            </a:prstGeom>
            <a:solidFill>
              <a:srgbClr val="FFFFFF"/>
            </a:solidFill>
            <a:ln w="793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en-US" sz="1600">
                <a:latin typeface="+mn-lt"/>
              </a:endParaRPr>
            </a:p>
          </p:txBody>
        </p:sp>
        <p:sp>
          <p:nvSpPr>
            <p:cNvPr id="106" name="Rectangle 213">
              <a:extLst>
                <a:ext uri="{FF2B5EF4-FFF2-40B4-BE49-F238E27FC236}">
                  <a16:creationId xmlns:a16="http://schemas.microsoft.com/office/drawing/2014/main" id="{441A4D20-4E87-3A4A-0CEC-6A026BD295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14" y="2587"/>
              <a:ext cx="581" cy="387"/>
            </a:xfrm>
            <a:prstGeom prst="rect">
              <a:avLst/>
            </a:prstGeom>
            <a:solidFill>
              <a:srgbClr val="F8F8F8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en-US" sz="1600">
                <a:latin typeface="+mn-lt"/>
              </a:endParaRPr>
            </a:p>
          </p:txBody>
        </p:sp>
        <p:sp>
          <p:nvSpPr>
            <p:cNvPr id="107" name="Rectangle 214">
              <a:extLst>
                <a:ext uri="{FF2B5EF4-FFF2-40B4-BE49-F238E27FC236}">
                  <a16:creationId xmlns:a16="http://schemas.microsoft.com/office/drawing/2014/main" id="{E692A819-7532-D607-A77D-8E778BDF4F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79" y="2620"/>
              <a:ext cx="31" cy="32"/>
            </a:xfrm>
            <a:prstGeom prst="rect">
              <a:avLst/>
            </a:prstGeom>
            <a:solidFill>
              <a:srgbClr val="000000"/>
            </a:solidFill>
            <a:ln w="793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en-US" sz="1600">
                <a:latin typeface="+mn-lt"/>
              </a:endParaRPr>
            </a:p>
          </p:txBody>
        </p:sp>
        <p:sp>
          <p:nvSpPr>
            <p:cNvPr id="108" name="Rectangle 215">
              <a:extLst>
                <a:ext uri="{FF2B5EF4-FFF2-40B4-BE49-F238E27FC236}">
                  <a16:creationId xmlns:a16="http://schemas.microsoft.com/office/drawing/2014/main" id="{D7D6E1AC-9531-6BE2-D5CC-D8A750DC5B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8" y="2620"/>
              <a:ext cx="32" cy="32"/>
            </a:xfrm>
            <a:prstGeom prst="rect">
              <a:avLst/>
            </a:prstGeom>
            <a:solidFill>
              <a:srgbClr val="000000"/>
            </a:solidFill>
            <a:ln w="793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en-US" sz="1600">
                <a:latin typeface="+mn-lt"/>
              </a:endParaRPr>
            </a:p>
          </p:txBody>
        </p:sp>
        <p:sp>
          <p:nvSpPr>
            <p:cNvPr id="109" name="Rectangle 216">
              <a:extLst>
                <a:ext uri="{FF2B5EF4-FFF2-40B4-BE49-F238E27FC236}">
                  <a16:creationId xmlns:a16="http://schemas.microsoft.com/office/drawing/2014/main" id="{EBFF3FC2-1CAB-BBFE-C5E5-A9CE772A92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8" y="2620"/>
              <a:ext cx="32" cy="32"/>
            </a:xfrm>
            <a:prstGeom prst="rect">
              <a:avLst/>
            </a:prstGeom>
            <a:solidFill>
              <a:srgbClr val="000000"/>
            </a:solidFill>
            <a:ln w="793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en-US" sz="1600">
                <a:latin typeface="+mn-lt"/>
              </a:endParaRPr>
            </a:p>
          </p:txBody>
        </p:sp>
        <p:sp>
          <p:nvSpPr>
            <p:cNvPr id="110" name="Rectangle 217">
              <a:extLst>
                <a:ext uri="{FF2B5EF4-FFF2-40B4-BE49-F238E27FC236}">
                  <a16:creationId xmlns:a16="http://schemas.microsoft.com/office/drawing/2014/main" id="{F5480D48-EB5A-B569-4815-B5710C5A66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93" y="2620"/>
              <a:ext cx="32" cy="32"/>
            </a:xfrm>
            <a:prstGeom prst="rect">
              <a:avLst/>
            </a:prstGeom>
            <a:solidFill>
              <a:srgbClr val="000000"/>
            </a:solidFill>
            <a:ln w="793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en-US" sz="1600">
                <a:latin typeface="+mn-lt"/>
              </a:endParaRPr>
            </a:p>
          </p:txBody>
        </p:sp>
        <p:sp>
          <p:nvSpPr>
            <p:cNvPr id="111" name="Rectangle 218">
              <a:extLst>
                <a:ext uri="{FF2B5EF4-FFF2-40B4-BE49-F238E27FC236}">
                  <a16:creationId xmlns:a16="http://schemas.microsoft.com/office/drawing/2014/main" id="{C67612B1-8123-E53B-DC65-CA2D6CE5BB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84" y="2620"/>
              <a:ext cx="31" cy="32"/>
            </a:xfrm>
            <a:prstGeom prst="rect">
              <a:avLst/>
            </a:prstGeom>
            <a:solidFill>
              <a:srgbClr val="000000"/>
            </a:solidFill>
            <a:ln w="793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en-US" sz="1600">
                <a:latin typeface="+mn-lt"/>
              </a:endParaRPr>
            </a:p>
          </p:txBody>
        </p:sp>
        <p:sp>
          <p:nvSpPr>
            <p:cNvPr id="112" name="Rectangle 219">
              <a:extLst>
                <a:ext uri="{FF2B5EF4-FFF2-40B4-BE49-F238E27FC236}">
                  <a16:creationId xmlns:a16="http://schemas.microsoft.com/office/drawing/2014/main" id="{3FC0442F-F923-22D7-FE19-ACE240BC85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79" y="2910"/>
              <a:ext cx="31" cy="32"/>
            </a:xfrm>
            <a:prstGeom prst="rect">
              <a:avLst/>
            </a:prstGeom>
            <a:solidFill>
              <a:srgbClr val="000000"/>
            </a:solidFill>
            <a:ln w="793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en-US" sz="1600">
                <a:latin typeface="+mn-lt"/>
              </a:endParaRPr>
            </a:p>
          </p:txBody>
        </p:sp>
        <p:sp>
          <p:nvSpPr>
            <p:cNvPr id="113" name="Rectangle 220">
              <a:extLst>
                <a:ext uri="{FF2B5EF4-FFF2-40B4-BE49-F238E27FC236}">
                  <a16:creationId xmlns:a16="http://schemas.microsoft.com/office/drawing/2014/main" id="{89A3EABB-B0B8-644F-4D7A-70A64C4AF0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8" y="2910"/>
              <a:ext cx="32" cy="32"/>
            </a:xfrm>
            <a:prstGeom prst="rect">
              <a:avLst/>
            </a:prstGeom>
            <a:solidFill>
              <a:srgbClr val="000000"/>
            </a:solidFill>
            <a:ln w="793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en-US" sz="1600">
                <a:latin typeface="+mn-lt"/>
              </a:endParaRPr>
            </a:p>
          </p:txBody>
        </p:sp>
        <p:sp>
          <p:nvSpPr>
            <p:cNvPr id="114" name="Rectangle 221">
              <a:extLst>
                <a:ext uri="{FF2B5EF4-FFF2-40B4-BE49-F238E27FC236}">
                  <a16:creationId xmlns:a16="http://schemas.microsoft.com/office/drawing/2014/main" id="{AE055096-3B0A-07F0-C5C6-145E0ADC46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8" y="2910"/>
              <a:ext cx="32" cy="32"/>
            </a:xfrm>
            <a:prstGeom prst="rect">
              <a:avLst/>
            </a:prstGeom>
            <a:solidFill>
              <a:srgbClr val="000000"/>
            </a:solidFill>
            <a:ln w="793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en-US" sz="1600">
                <a:latin typeface="+mn-lt"/>
              </a:endParaRPr>
            </a:p>
          </p:txBody>
        </p:sp>
        <p:sp>
          <p:nvSpPr>
            <p:cNvPr id="115" name="Rectangle 222">
              <a:extLst>
                <a:ext uri="{FF2B5EF4-FFF2-40B4-BE49-F238E27FC236}">
                  <a16:creationId xmlns:a16="http://schemas.microsoft.com/office/drawing/2014/main" id="{E09B576D-F634-962E-F64A-B0CC4B3553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93" y="2910"/>
              <a:ext cx="32" cy="32"/>
            </a:xfrm>
            <a:prstGeom prst="rect">
              <a:avLst/>
            </a:prstGeom>
            <a:solidFill>
              <a:srgbClr val="000000"/>
            </a:solidFill>
            <a:ln w="793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en-US" sz="1600">
                <a:latin typeface="+mn-lt"/>
              </a:endParaRPr>
            </a:p>
          </p:txBody>
        </p:sp>
        <p:sp>
          <p:nvSpPr>
            <p:cNvPr id="116" name="Rectangle 223">
              <a:extLst>
                <a:ext uri="{FF2B5EF4-FFF2-40B4-BE49-F238E27FC236}">
                  <a16:creationId xmlns:a16="http://schemas.microsoft.com/office/drawing/2014/main" id="{829F98BD-EED0-7770-4B04-A935D99568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84" y="2910"/>
              <a:ext cx="31" cy="32"/>
            </a:xfrm>
            <a:prstGeom prst="rect">
              <a:avLst/>
            </a:prstGeom>
            <a:solidFill>
              <a:srgbClr val="000000"/>
            </a:solidFill>
            <a:ln w="793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en-US" sz="1600">
                <a:latin typeface="+mn-lt"/>
              </a:endParaRPr>
            </a:p>
          </p:txBody>
        </p:sp>
        <p:sp>
          <p:nvSpPr>
            <p:cNvPr id="117" name="Rectangle 224">
              <a:extLst>
                <a:ext uri="{FF2B5EF4-FFF2-40B4-BE49-F238E27FC236}">
                  <a16:creationId xmlns:a16="http://schemas.microsoft.com/office/drawing/2014/main" id="{E2FDAA21-1D96-BF8D-3D45-EC77B75EA4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8" y="2764"/>
              <a:ext cx="32" cy="33"/>
            </a:xfrm>
            <a:prstGeom prst="rect">
              <a:avLst/>
            </a:prstGeom>
            <a:solidFill>
              <a:srgbClr val="000000"/>
            </a:solidFill>
            <a:ln w="793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en-US" sz="1600">
                <a:latin typeface="+mn-lt"/>
              </a:endParaRPr>
            </a:p>
          </p:txBody>
        </p:sp>
        <p:sp>
          <p:nvSpPr>
            <p:cNvPr id="118" name="Rectangle 225">
              <a:extLst>
                <a:ext uri="{FF2B5EF4-FFF2-40B4-BE49-F238E27FC236}">
                  <a16:creationId xmlns:a16="http://schemas.microsoft.com/office/drawing/2014/main" id="{A471EB26-1CB1-2358-BD39-AC7B74A0D3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79" y="2764"/>
              <a:ext cx="31" cy="33"/>
            </a:xfrm>
            <a:prstGeom prst="rect">
              <a:avLst/>
            </a:prstGeom>
            <a:solidFill>
              <a:srgbClr val="000000"/>
            </a:solidFill>
            <a:ln w="793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en-US" sz="1600">
                <a:latin typeface="+mn-lt"/>
              </a:endParaRPr>
            </a:p>
          </p:txBody>
        </p:sp>
        <p:sp>
          <p:nvSpPr>
            <p:cNvPr id="119" name="Rectangle 226">
              <a:extLst>
                <a:ext uri="{FF2B5EF4-FFF2-40B4-BE49-F238E27FC236}">
                  <a16:creationId xmlns:a16="http://schemas.microsoft.com/office/drawing/2014/main" id="{81ECC6A5-61DD-F4DB-CCE7-082047BE97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67" y="2700"/>
              <a:ext cx="65" cy="178"/>
            </a:xfrm>
            <a:prstGeom prst="rect">
              <a:avLst/>
            </a:prstGeom>
            <a:solidFill>
              <a:srgbClr val="B3B3B3"/>
            </a:solidFill>
            <a:ln w="793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en-US" sz="1600">
                <a:latin typeface="+mn-lt"/>
              </a:endParaRPr>
            </a:p>
          </p:txBody>
        </p:sp>
        <p:sp>
          <p:nvSpPr>
            <p:cNvPr id="120" name="Rectangle 227">
              <a:extLst>
                <a:ext uri="{FF2B5EF4-FFF2-40B4-BE49-F238E27FC236}">
                  <a16:creationId xmlns:a16="http://schemas.microsoft.com/office/drawing/2014/main" id="{E918E9AA-216C-18D1-0B10-67567BE30B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0" y="2676"/>
              <a:ext cx="129" cy="97"/>
            </a:xfrm>
            <a:prstGeom prst="rect">
              <a:avLst/>
            </a:prstGeom>
            <a:solidFill>
              <a:srgbClr val="B3B3B3"/>
            </a:solidFill>
            <a:ln w="793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en-US" sz="1600">
                <a:latin typeface="+mn-lt"/>
              </a:endParaRPr>
            </a:p>
          </p:txBody>
        </p:sp>
        <p:sp>
          <p:nvSpPr>
            <p:cNvPr id="121" name="Rectangle 228">
              <a:extLst>
                <a:ext uri="{FF2B5EF4-FFF2-40B4-BE49-F238E27FC236}">
                  <a16:creationId xmlns:a16="http://schemas.microsoft.com/office/drawing/2014/main" id="{108C15FE-2192-9EEE-844C-FB52554ABB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0" y="2821"/>
              <a:ext cx="81" cy="57"/>
            </a:xfrm>
            <a:prstGeom prst="rect">
              <a:avLst/>
            </a:prstGeom>
            <a:solidFill>
              <a:srgbClr val="B3B3B3"/>
            </a:solidFill>
            <a:ln w="793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en-US" sz="1600">
                <a:latin typeface="+mn-lt"/>
              </a:endParaRPr>
            </a:p>
          </p:txBody>
        </p:sp>
        <p:sp>
          <p:nvSpPr>
            <p:cNvPr id="122" name="Line 229">
              <a:extLst>
                <a:ext uri="{FF2B5EF4-FFF2-40B4-BE49-F238E27FC236}">
                  <a16:creationId xmlns:a16="http://schemas.microsoft.com/office/drawing/2014/main" id="{D62DE076-2722-0041-6469-708FF88782E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10" y="2781"/>
              <a:ext cx="57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23" name="Line 230">
              <a:extLst>
                <a:ext uri="{FF2B5EF4-FFF2-40B4-BE49-F238E27FC236}">
                  <a16:creationId xmlns:a16="http://schemas.microsoft.com/office/drawing/2014/main" id="{2D46711E-23B1-6F14-73D3-58BDCC0E68E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09" y="2652"/>
              <a:ext cx="1" cy="2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24" name="Freeform 231">
              <a:extLst>
                <a:ext uri="{FF2B5EF4-FFF2-40B4-BE49-F238E27FC236}">
                  <a16:creationId xmlns:a16="http://schemas.microsoft.com/office/drawing/2014/main" id="{D772D0DB-9D4F-CDE4-992A-A37F732D3182}"/>
                </a:ext>
              </a:extLst>
            </p:cNvPr>
            <p:cNvSpPr>
              <a:spLocks/>
            </p:cNvSpPr>
            <p:nvPr/>
          </p:nvSpPr>
          <p:spPr bwMode="auto">
            <a:xfrm>
              <a:off x="4301" y="2773"/>
              <a:ext cx="16" cy="80"/>
            </a:xfrm>
            <a:custGeom>
              <a:avLst/>
              <a:gdLst>
                <a:gd name="T0" fmla="*/ 0 w 16"/>
                <a:gd name="T1" fmla="*/ 80 h 80"/>
                <a:gd name="T2" fmla="*/ 16 w 16"/>
                <a:gd name="T3" fmla="*/ 80 h 80"/>
                <a:gd name="T4" fmla="*/ 16 w 16"/>
                <a:gd name="T5" fmla="*/ 0 h 8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6" h="80">
                  <a:moveTo>
                    <a:pt x="0" y="80"/>
                  </a:moveTo>
                  <a:lnTo>
                    <a:pt x="16" y="80"/>
                  </a:lnTo>
                  <a:lnTo>
                    <a:pt x="16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25" name="Freeform 232">
              <a:extLst>
                <a:ext uri="{FF2B5EF4-FFF2-40B4-BE49-F238E27FC236}">
                  <a16:creationId xmlns:a16="http://schemas.microsoft.com/office/drawing/2014/main" id="{8F3F7919-7585-A91E-5171-B81D59D4C9A2}"/>
                </a:ext>
              </a:extLst>
            </p:cNvPr>
            <p:cNvSpPr>
              <a:spLocks/>
            </p:cNvSpPr>
            <p:nvPr/>
          </p:nvSpPr>
          <p:spPr bwMode="auto">
            <a:xfrm>
              <a:off x="4349" y="2724"/>
              <a:ext cx="65" cy="186"/>
            </a:xfrm>
            <a:custGeom>
              <a:avLst/>
              <a:gdLst>
                <a:gd name="T0" fmla="*/ 0 w 65"/>
                <a:gd name="T1" fmla="*/ 0 h 186"/>
                <a:gd name="T2" fmla="*/ 17 w 65"/>
                <a:gd name="T3" fmla="*/ 0 h 186"/>
                <a:gd name="T4" fmla="*/ 17 w 65"/>
                <a:gd name="T5" fmla="*/ 129 h 186"/>
                <a:gd name="T6" fmla="*/ 65 w 65"/>
                <a:gd name="T7" fmla="*/ 129 h 186"/>
                <a:gd name="T8" fmla="*/ 65 w 65"/>
                <a:gd name="T9" fmla="*/ 186 h 18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5" h="186">
                  <a:moveTo>
                    <a:pt x="0" y="0"/>
                  </a:moveTo>
                  <a:lnTo>
                    <a:pt x="17" y="0"/>
                  </a:lnTo>
                  <a:lnTo>
                    <a:pt x="17" y="129"/>
                  </a:lnTo>
                  <a:lnTo>
                    <a:pt x="65" y="129"/>
                  </a:lnTo>
                  <a:lnTo>
                    <a:pt x="65" y="186"/>
                  </a:lnTo>
                </a:path>
              </a:pathLst>
            </a:cu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26" name="Freeform 233">
              <a:extLst>
                <a:ext uri="{FF2B5EF4-FFF2-40B4-BE49-F238E27FC236}">
                  <a16:creationId xmlns:a16="http://schemas.microsoft.com/office/drawing/2014/main" id="{A0A01B1C-3B6C-5599-909E-D7D020B6856E}"/>
                </a:ext>
              </a:extLst>
            </p:cNvPr>
            <p:cNvSpPr>
              <a:spLocks/>
            </p:cNvSpPr>
            <p:nvPr/>
          </p:nvSpPr>
          <p:spPr bwMode="auto">
            <a:xfrm>
              <a:off x="4220" y="2878"/>
              <a:ext cx="38" cy="48"/>
            </a:xfrm>
            <a:custGeom>
              <a:avLst/>
              <a:gdLst>
                <a:gd name="T0" fmla="*/ 38 w 40"/>
                <a:gd name="T1" fmla="*/ 0 h 50"/>
                <a:gd name="T2" fmla="*/ 38 w 40"/>
                <a:gd name="T3" fmla="*/ 48 h 50"/>
                <a:gd name="T4" fmla="*/ 0 w 40"/>
                <a:gd name="T5" fmla="*/ 48 h 5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0" h="50">
                  <a:moveTo>
                    <a:pt x="40" y="0"/>
                  </a:moveTo>
                  <a:lnTo>
                    <a:pt x="40" y="50"/>
                  </a:lnTo>
                  <a:lnTo>
                    <a:pt x="0" y="5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1600"/>
            </a:p>
          </p:txBody>
        </p:sp>
        <p:grpSp>
          <p:nvGrpSpPr>
            <p:cNvPr id="127" name="Group 234">
              <a:extLst>
                <a:ext uri="{FF2B5EF4-FFF2-40B4-BE49-F238E27FC236}">
                  <a16:creationId xmlns:a16="http://schemas.microsoft.com/office/drawing/2014/main" id="{B5064C73-E907-FF17-E0F6-851354132EE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024" y="2728"/>
              <a:ext cx="195" cy="245"/>
              <a:chOff x="4023" y="2262"/>
              <a:chExt cx="195" cy="245"/>
            </a:xfrm>
          </p:grpSpPr>
          <p:sp>
            <p:nvSpPr>
              <p:cNvPr id="134" name="AutoShape 235">
                <a:extLst>
                  <a:ext uri="{FF2B5EF4-FFF2-40B4-BE49-F238E27FC236}">
                    <a16:creationId xmlns:a16="http://schemas.microsoft.com/office/drawing/2014/main" id="{9CBBC196-A526-AAB8-AC2C-96C52CCE5A2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23" y="2459"/>
                <a:ext cx="56" cy="48"/>
              </a:xfrm>
              <a:prstGeom prst="triangle">
                <a:avLst>
                  <a:gd name="adj" fmla="val 50000"/>
                </a:avLst>
              </a:prstGeom>
              <a:solidFill>
                <a:schemeClr val="accent3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ctr"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de-DE" altLang="en-US" sz="1600">
                  <a:latin typeface="+mn-lt"/>
                </a:endParaRPr>
              </a:p>
            </p:txBody>
          </p:sp>
          <p:sp>
            <p:nvSpPr>
              <p:cNvPr id="135" name="Freeform 236">
                <a:extLst>
                  <a:ext uri="{FF2B5EF4-FFF2-40B4-BE49-F238E27FC236}">
                    <a16:creationId xmlns:a16="http://schemas.microsoft.com/office/drawing/2014/main" id="{20AA9FC1-CC8D-7C35-3158-7813A28C470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50" y="2325"/>
                <a:ext cx="132" cy="135"/>
              </a:xfrm>
              <a:custGeom>
                <a:avLst/>
                <a:gdLst>
                  <a:gd name="T0" fmla="*/ 0 w 132"/>
                  <a:gd name="T1" fmla="*/ 135 h 135"/>
                  <a:gd name="T2" fmla="*/ 0 w 132"/>
                  <a:gd name="T3" fmla="*/ 105 h 135"/>
                  <a:gd name="T4" fmla="*/ 132 w 132"/>
                  <a:gd name="T5" fmla="*/ 105 h 135"/>
                  <a:gd name="T6" fmla="*/ 132 w 132"/>
                  <a:gd name="T7" fmla="*/ 0 h 135"/>
                  <a:gd name="T8" fmla="*/ 84 w 132"/>
                  <a:gd name="T9" fmla="*/ 0 h 13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32" h="135">
                    <a:moveTo>
                      <a:pt x="0" y="135"/>
                    </a:moveTo>
                    <a:lnTo>
                      <a:pt x="0" y="105"/>
                    </a:lnTo>
                    <a:lnTo>
                      <a:pt x="132" y="105"/>
                    </a:lnTo>
                    <a:lnTo>
                      <a:pt x="132" y="0"/>
                    </a:lnTo>
                    <a:lnTo>
                      <a:pt x="84" y="0"/>
                    </a:lnTo>
                  </a:path>
                </a:pathLst>
              </a:custGeom>
              <a:noFill/>
              <a:ln w="19050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1600"/>
              </a:p>
            </p:txBody>
          </p:sp>
          <p:sp>
            <p:nvSpPr>
              <p:cNvPr id="136" name="Line 237">
                <a:extLst>
                  <a:ext uri="{FF2B5EF4-FFF2-40B4-BE49-F238E27FC236}">
                    <a16:creationId xmlns:a16="http://schemas.microsoft.com/office/drawing/2014/main" id="{AA17DF58-A503-BAEE-8BFF-A019A635E18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82" y="2385"/>
                <a:ext cx="36" cy="0"/>
              </a:xfrm>
              <a:prstGeom prst="line">
                <a:avLst/>
              </a:prstGeom>
              <a:noFill/>
              <a:ln w="19050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1600"/>
              </a:p>
            </p:txBody>
          </p:sp>
          <p:sp>
            <p:nvSpPr>
              <p:cNvPr id="137" name="Freeform 238">
                <a:extLst>
                  <a:ext uri="{FF2B5EF4-FFF2-40B4-BE49-F238E27FC236}">
                    <a16:creationId xmlns:a16="http://schemas.microsoft.com/office/drawing/2014/main" id="{3ED8566A-FD73-BFE4-B596-F0E33C60F4F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82" y="2262"/>
                <a:ext cx="36" cy="63"/>
              </a:xfrm>
              <a:custGeom>
                <a:avLst/>
                <a:gdLst>
                  <a:gd name="T0" fmla="*/ 0 w 36"/>
                  <a:gd name="T1" fmla="*/ 63 h 63"/>
                  <a:gd name="T2" fmla="*/ 0 w 36"/>
                  <a:gd name="T3" fmla="*/ 0 h 63"/>
                  <a:gd name="T4" fmla="*/ 36 w 36"/>
                  <a:gd name="T5" fmla="*/ 0 h 63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6" h="63">
                    <a:moveTo>
                      <a:pt x="0" y="63"/>
                    </a:moveTo>
                    <a:lnTo>
                      <a:pt x="0" y="0"/>
                    </a:lnTo>
                    <a:lnTo>
                      <a:pt x="36" y="0"/>
                    </a:lnTo>
                  </a:path>
                </a:pathLst>
              </a:custGeom>
              <a:noFill/>
              <a:ln w="19050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1600"/>
              </a:p>
            </p:txBody>
          </p:sp>
        </p:grpSp>
        <p:sp>
          <p:nvSpPr>
            <p:cNvPr id="128" name="Line 239">
              <a:extLst>
                <a:ext uri="{FF2B5EF4-FFF2-40B4-BE49-F238E27FC236}">
                  <a16:creationId xmlns:a16="http://schemas.microsoft.com/office/drawing/2014/main" id="{FBB3EFBA-A1E5-0156-26A1-C36595ED702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32" y="2710"/>
              <a:ext cx="8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29" name="AutoShape 240">
              <a:extLst>
                <a:ext uri="{FF2B5EF4-FFF2-40B4-BE49-F238E27FC236}">
                  <a16:creationId xmlns:a16="http://schemas.microsoft.com/office/drawing/2014/main" id="{8C0845C4-0F78-2B03-4234-6A586197DD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00" y="2788"/>
              <a:ext cx="33" cy="28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en-US" sz="1600">
                <a:latin typeface="+mn-lt"/>
              </a:endParaRPr>
            </a:p>
          </p:txBody>
        </p:sp>
        <p:sp>
          <p:nvSpPr>
            <p:cNvPr id="130" name="AutoShape 241">
              <a:extLst>
                <a:ext uri="{FF2B5EF4-FFF2-40B4-BE49-F238E27FC236}">
                  <a16:creationId xmlns:a16="http://schemas.microsoft.com/office/drawing/2014/main" id="{55E17A04-7234-8C91-BF60-0EC57F9FE3CF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4348" y="2812"/>
              <a:ext cx="33" cy="28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en-US" sz="1600">
                <a:latin typeface="+mn-lt"/>
              </a:endParaRPr>
            </a:p>
          </p:txBody>
        </p:sp>
        <p:sp>
          <p:nvSpPr>
            <p:cNvPr id="131" name="AutoShape 242">
              <a:extLst>
                <a:ext uri="{FF2B5EF4-FFF2-40B4-BE49-F238E27FC236}">
                  <a16:creationId xmlns:a16="http://schemas.microsoft.com/office/drawing/2014/main" id="{03B71FE9-7F61-0BB3-4F6E-0A1C6CC42FF8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5400000">
              <a:off x="4144" y="2696"/>
              <a:ext cx="33" cy="28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en-US" sz="1600">
                <a:latin typeface="+mn-lt"/>
              </a:endParaRPr>
            </a:p>
          </p:txBody>
        </p:sp>
        <p:sp>
          <p:nvSpPr>
            <p:cNvPr id="132" name="AutoShape 242">
              <a:extLst>
                <a:ext uri="{FF2B5EF4-FFF2-40B4-BE49-F238E27FC236}">
                  <a16:creationId xmlns:a16="http://schemas.microsoft.com/office/drawing/2014/main" id="{128A9DE1-69C7-4E74-516A-476B0A8158B9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>
              <a:off x="4023" y="2766"/>
              <a:ext cx="33" cy="28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en-US" sz="1600">
                <a:latin typeface="+mn-lt"/>
              </a:endParaRPr>
            </a:p>
          </p:txBody>
        </p:sp>
        <p:sp>
          <p:nvSpPr>
            <p:cNvPr id="133" name="AutoShape 241">
              <a:extLst>
                <a:ext uri="{FF2B5EF4-FFF2-40B4-BE49-F238E27FC236}">
                  <a16:creationId xmlns:a16="http://schemas.microsoft.com/office/drawing/2014/main" id="{70FED073-862C-347B-D222-1EA07F091227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4348" y="2773"/>
              <a:ext cx="33" cy="28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en-US" sz="1600">
                <a:latin typeface="+mn-lt"/>
              </a:endParaRPr>
            </a:p>
          </p:txBody>
        </p:sp>
      </p:grpSp>
      <p:grpSp>
        <p:nvGrpSpPr>
          <p:cNvPr id="138" name="Group 137">
            <a:extLst>
              <a:ext uri="{FF2B5EF4-FFF2-40B4-BE49-F238E27FC236}">
                <a16:creationId xmlns:a16="http://schemas.microsoft.com/office/drawing/2014/main" id="{E8264A80-CCD6-4348-18E6-C5822CB5C5A6}"/>
              </a:ext>
            </a:extLst>
          </p:cNvPr>
          <p:cNvGrpSpPr/>
          <p:nvPr/>
        </p:nvGrpSpPr>
        <p:grpSpPr>
          <a:xfrm>
            <a:off x="11019428" y="5941994"/>
            <a:ext cx="725327" cy="479671"/>
            <a:chOff x="5910027" y="5974543"/>
            <a:chExt cx="682034" cy="451040"/>
          </a:xfrm>
        </p:grpSpPr>
        <p:sp>
          <p:nvSpPr>
            <p:cNvPr id="139" name="Rectangle 290">
              <a:extLst>
                <a:ext uri="{FF2B5EF4-FFF2-40B4-BE49-F238E27FC236}">
                  <a16:creationId xmlns:a16="http://schemas.microsoft.com/office/drawing/2014/main" id="{F641E4D0-7692-1441-854F-861CFC182E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08328" y="6245517"/>
              <a:ext cx="308468" cy="59439"/>
            </a:xfrm>
            <a:prstGeom prst="rect">
              <a:avLst/>
            </a:prstGeom>
            <a:solidFill>
              <a:srgbClr val="C0C0C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en-US" sz="1600">
                <a:latin typeface="+mn-lt"/>
              </a:endParaRPr>
            </a:p>
          </p:txBody>
        </p:sp>
        <p:sp>
          <p:nvSpPr>
            <p:cNvPr id="140" name="Rectangle 291">
              <a:extLst>
                <a:ext uri="{FF2B5EF4-FFF2-40B4-BE49-F238E27FC236}">
                  <a16:creationId xmlns:a16="http://schemas.microsoft.com/office/drawing/2014/main" id="{01A617EF-112A-DB42-9FFC-4DC2516BFB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32212" y="6179084"/>
              <a:ext cx="384583" cy="59439"/>
            </a:xfrm>
            <a:prstGeom prst="rect">
              <a:avLst/>
            </a:prstGeom>
            <a:solidFill>
              <a:srgbClr val="C0C0C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en-US" sz="1600">
                <a:latin typeface="+mn-lt"/>
              </a:endParaRPr>
            </a:p>
          </p:txBody>
        </p:sp>
        <p:sp>
          <p:nvSpPr>
            <p:cNvPr id="141" name="Rectangle 292">
              <a:extLst>
                <a:ext uri="{FF2B5EF4-FFF2-40B4-BE49-F238E27FC236}">
                  <a16:creationId xmlns:a16="http://schemas.microsoft.com/office/drawing/2014/main" id="{48E1CBC1-5589-F88F-89A5-4444711D4D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08328" y="6112652"/>
              <a:ext cx="310471" cy="59439"/>
            </a:xfrm>
            <a:prstGeom prst="rect">
              <a:avLst/>
            </a:prstGeom>
            <a:solidFill>
              <a:srgbClr val="C0C0C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en-US" sz="1600">
                <a:latin typeface="+mn-lt"/>
              </a:endParaRPr>
            </a:p>
          </p:txBody>
        </p:sp>
        <p:sp>
          <p:nvSpPr>
            <p:cNvPr id="142" name="Rectangle 293">
              <a:extLst>
                <a:ext uri="{FF2B5EF4-FFF2-40B4-BE49-F238E27FC236}">
                  <a16:creationId xmlns:a16="http://schemas.microsoft.com/office/drawing/2014/main" id="{03919F7B-26F2-2BBE-D6E7-CBABA27101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08328" y="6046220"/>
              <a:ext cx="230349" cy="59439"/>
            </a:xfrm>
            <a:prstGeom prst="rect">
              <a:avLst/>
            </a:prstGeom>
            <a:solidFill>
              <a:srgbClr val="C0C0C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en-US" sz="1600">
                <a:latin typeface="+mn-lt"/>
              </a:endParaRPr>
            </a:p>
          </p:txBody>
        </p:sp>
        <p:grpSp>
          <p:nvGrpSpPr>
            <p:cNvPr id="143" name="Group 294">
              <a:extLst>
                <a:ext uri="{FF2B5EF4-FFF2-40B4-BE49-F238E27FC236}">
                  <a16:creationId xmlns:a16="http://schemas.microsoft.com/office/drawing/2014/main" id="{C9B3A33D-81EA-2B3F-3FC1-B797EB9B646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012182" y="5999018"/>
              <a:ext cx="462701" cy="426565"/>
              <a:chOff x="696" y="3170"/>
              <a:chExt cx="462" cy="488"/>
            </a:xfrm>
          </p:grpSpPr>
          <p:sp>
            <p:nvSpPr>
              <p:cNvPr id="156" name="Oval 295">
                <a:extLst>
                  <a:ext uri="{FF2B5EF4-FFF2-40B4-BE49-F238E27FC236}">
                    <a16:creationId xmlns:a16="http://schemas.microsoft.com/office/drawing/2014/main" id="{E710C6AE-9986-3971-9156-DA23DE101DF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96" y="3170"/>
                <a:ext cx="462" cy="462"/>
              </a:xfrm>
              <a:prstGeom prst="ellips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ctr"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de-DE" altLang="en-US" sz="1600">
                  <a:latin typeface="+mn-lt"/>
                </a:endParaRPr>
              </a:p>
            </p:txBody>
          </p:sp>
          <p:sp>
            <p:nvSpPr>
              <p:cNvPr id="157" name="Rectangle 296">
                <a:extLst>
                  <a:ext uri="{FF2B5EF4-FFF2-40B4-BE49-F238E27FC236}">
                    <a16:creationId xmlns:a16="http://schemas.microsoft.com/office/drawing/2014/main" id="{50BBE259-03E3-BAAB-B6A9-F7C98DA3C15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98" y="3550"/>
                <a:ext cx="450" cy="10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ctr"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de-DE" altLang="en-US" sz="1600">
                  <a:latin typeface="+mn-lt"/>
                </a:endParaRPr>
              </a:p>
            </p:txBody>
          </p:sp>
          <p:sp>
            <p:nvSpPr>
              <p:cNvPr id="158" name="Line 297">
                <a:extLst>
                  <a:ext uri="{FF2B5EF4-FFF2-40B4-BE49-F238E27FC236}">
                    <a16:creationId xmlns:a16="http://schemas.microsoft.com/office/drawing/2014/main" id="{D6BE4750-46E4-B2D3-7F92-B1D175D80ED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50" y="3552"/>
                <a:ext cx="354" cy="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1600"/>
              </a:p>
            </p:txBody>
          </p:sp>
        </p:grpSp>
        <p:sp>
          <p:nvSpPr>
            <p:cNvPr id="144" name="Rectangle 298">
              <a:extLst>
                <a:ext uri="{FF2B5EF4-FFF2-40B4-BE49-F238E27FC236}">
                  <a16:creationId xmlns:a16="http://schemas.microsoft.com/office/drawing/2014/main" id="{BE1DA59E-37C8-64F0-7CED-C4FAB0EEE8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10027" y="5974543"/>
              <a:ext cx="682034" cy="397719"/>
            </a:xfrm>
            <a:prstGeom prst="rect">
              <a:avLst/>
            </a:prstGeom>
            <a:noFill/>
            <a:ln w="12700">
              <a:solidFill>
                <a:schemeClr val="accent3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en-US" sz="1600">
                <a:latin typeface="+mn-lt"/>
              </a:endParaRPr>
            </a:p>
          </p:txBody>
        </p:sp>
        <p:sp>
          <p:nvSpPr>
            <p:cNvPr id="145" name="Line 299">
              <a:extLst>
                <a:ext uri="{FF2B5EF4-FFF2-40B4-BE49-F238E27FC236}">
                  <a16:creationId xmlns:a16="http://schemas.microsoft.com/office/drawing/2014/main" id="{7B50527B-7A56-FAA6-3FBB-F00F9571031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00315" y="6042723"/>
              <a:ext cx="288437" cy="0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46" name="Line 300">
              <a:extLst>
                <a:ext uri="{FF2B5EF4-FFF2-40B4-BE49-F238E27FC236}">
                  <a16:creationId xmlns:a16="http://schemas.microsoft.com/office/drawing/2014/main" id="{B8B611CB-6A7B-C6A5-6263-B4CBCCC73C0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038221" y="6109156"/>
              <a:ext cx="410623" cy="0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47" name="Line 301">
              <a:extLst>
                <a:ext uri="{FF2B5EF4-FFF2-40B4-BE49-F238E27FC236}">
                  <a16:creationId xmlns:a16="http://schemas.microsoft.com/office/drawing/2014/main" id="{E496216B-A56F-A38B-495B-1E5CBC9A378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018191" y="6175588"/>
              <a:ext cx="452686" cy="0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48" name="Line 302">
              <a:extLst>
                <a:ext uri="{FF2B5EF4-FFF2-40B4-BE49-F238E27FC236}">
                  <a16:creationId xmlns:a16="http://schemas.microsoft.com/office/drawing/2014/main" id="{BFBE2DDE-7290-FE37-7497-F01434D5BC4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020194" y="6242020"/>
              <a:ext cx="446677" cy="0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49" name="Line 303">
              <a:extLst>
                <a:ext uri="{FF2B5EF4-FFF2-40B4-BE49-F238E27FC236}">
                  <a16:creationId xmlns:a16="http://schemas.microsoft.com/office/drawing/2014/main" id="{E46707B2-8328-B209-8CEB-37FDA455FDB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050240" y="6308452"/>
              <a:ext cx="384583" cy="0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50" name="Line 304">
              <a:extLst>
                <a:ext uri="{FF2B5EF4-FFF2-40B4-BE49-F238E27FC236}">
                  <a16:creationId xmlns:a16="http://schemas.microsoft.com/office/drawing/2014/main" id="{2928B374-4541-4131-C060-F703DA54809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06325" y="6042723"/>
              <a:ext cx="0" cy="288456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51" name="Line 305">
              <a:extLst>
                <a:ext uri="{FF2B5EF4-FFF2-40B4-BE49-F238E27FC236}">
                  <a16:creationId xmlns:a16="http://schemas.microsoft.com/office/drawing/2014/main" id="{10E54B24-6973-A022-9BAF-4AC31D02603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030209" y="6123141"/>
              <a:ext cx="0" cy="152095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52" name="Line 306">
              <a:extLst>
                <a:ext uri="{FF2B5EF4-FFF2-40B4-BE49-F238E27FC236}">
                  <a16:creationId xmlns:a16="http://schemas.microsoft.com/office/drawing/2014/main" id="{407E54B6-F91A-4126-DB91-7E02BB7B538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184443" y="6007759"/>
              <a:ext cx="0" cy="325168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53" name="Line 307">
              <a:extLst>
                <a:ext uri="{FF2B5EF4-FFF2-40B4-BE49-F238E27FC236}">
                  <a16:creationId xmlns:a16="http://schemas.microsoft.com/office/drawing/2014/main" id="{87F91A2A-63BF-EAEB-27E1-04D986656F7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262561" y="6002514"/>
              <a:ext cx="0" cy="330413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54" name="Line 308">
              <a:extLst>
                <a:ext uri="{FF2B5EF4-FFF2-40B4-BE49-F238E27FC236}">
                  <a16:creationId xmlns:a16="http://schemas.microsoft.com/office/drawing/2014/main" id="{DBE30AAC-BC7B-5E60-DE67-22D1EEFAF00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340680" y="6018248"/>
              <a:ext cx="0" cy="314679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55" name="Line 309">
              <a:extLst>
                <a:ext uri="{FF2B5EF4-FFF2-40B4-BE49-F238E27FC236}">
                  <a16:creationId xmlns:a16="http://schemas.microsoft.com/office/drawing/2014/main" id="{60028DC4-76B3-7CD0-70E6-AC82EB75D48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418798" y="6070695"/>
              <a:ext cx="0" cy="258736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1600"/>
            </a:p>
          </p:txBody>
        </p:sp>
      </p:grpSp>
      <p:grpSp>
        <p:nvGrpSpPr>
          <p:cNvPr id="159" name="Group 158">
            <a:extLst>
              <a:ext uri="{FF2B5EF4-FFF2-40B4-BE49-F238E27FC236}">
                <a16:creationId xmlns:a16="http://schemas.microsoft.com/office/drawing/2014/main" id="{48FE926E-862A-A3EF-BD03-18BE9CC2D906}"/>
              </a:ext>
            </a:extLst>
          </p:cNvPr>
          <p:cNvGrpSpPr/>
          <p:nvPr/>
        </p:nvGrpSpPr>
        <p:grpSpPr>
          <a:xfrm>
            <a:off x="7314263" y="1617259"/>
            <a:ext cx="718255" cy="414067"/>
            <a:chOff x="7008813" y="2103438"/>
            <a:chExt cx="985837" cy="568325"/>
          </a:xfrm>
        </p:grpSpPr>
        <p:sp>
          <p:nvSpPr>
            <p:cNvPr id="160" name="Rectangle 311">
              <a:extLst>
                <a:ext uri="{FF2B5EF4-FFF2-40B4-BE49-F238E27FC236}">
                  <a16:creationId xmlns:a16="http://schemas.microsoft.com/office/drawing/2014/main" id="{D2A260C4-F4F3-3781-B9EC-8369140F1D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13600" y="2424113"/>
              <a:ext cx="388938" cy="246062"/>
            </a:xfrm>
            <a:prstGeom prst="rect">
              <a:avLst/>
            </a:prstGeom>
            <a:solidFill>
              <a:srgbClr val="F8F8F8"/>
            </a:solidFill>
            <a:ln w="28575">
              <a:solidFill>
                <a:srgbClr val="969696"/>
              </a:solidFill>
              <a:miter lim="800000"/>
              <a:headEnd/>
              <a:tailEnd/>
            </a:ln>
          </p:spPr>
          <p:txBody>
            <a:bodyPr/>
            <a:lstStyle>
              <a:lvl1pPr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en-US" sz="1600">
                <a:latin typeface="+mn-lt"/>
              </a:endParaRPr>
            </a:p>
          </p:txBody>
        </p:sp>
        <p:sp>
          <p:nvSpPr>
            <p:cNvPr id="161" name="Rectangle 312" descr="Diagonal weit nach unten">
              <a:extLst>
                <a:ext uri="{FF2B5EF4-FFF2-40B4-BE49-F238E27FC236}">
                  <a16:creationId xmlns:a16="http://schemas.microsoft.com/office/drawing/2014/main" id="{30D7F3FF-507B-65BB-62C0-2A54BE0898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05713" y="2425700"/>
              <a:ext cx="388937" cy="246063"/>
            </a:xfrm>
            <a:prstGeom prst="rect">
              <a:avLst/>
            </a:prstGeom>
            <a:blipFill dpi="0" rotWithShape="0">
              <a:blip r:embed="rId2"/>
              <a:srcRect/>
              <a:tile tx="0" ty="0" sx="100000" sy="100000" flip="none" algn="tl"/>
            </a:blipFill>
            <a:ln w="28575">
              <a:solidFill>
                <a:srgbClr val="969696"/>
              </a:solidFill>
              <a:miter lim="800000"/>
              <a:headEnd/>
              <a:tailEnd/>
            </a:ln>
          </p:spPr>
          <p:txBody>
            <a:bodyPr/>
            <a:lstStyle>
              <a:lvl1pPr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en-US" sz="1600">
                <a:latin typeface="+mn-lt"/>
              </a:endParaRPr>
            </a:p>
          </p:txBody>
        </p:sp>
        <p:sp>
          <p:nvSpPr>
            <p:cNvPr id="162" name="Rectangle 313" descr="Konturierte Raute">
              <a:extLst>
                <a:ext uri="{FF2B5EF4-FFF2-40B4-BE49-F238E27FC236}">
                  <a16:creationId xmlns:a16="http://schemas.microsoft.com/office/drawing/2014/main" id="{5255EEE8-5A19-F7FE-EA06-E53533C0C6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00900" y="2103438"/>
              <a:ext cx="793750" cy="307975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 w="28575">
              <a:solidFill>
                <a:srgbClr val="969696"/>
              </a:solidFill>
              <a:miter lim="800000"/>
              <a:headEnd/>
              <a:tailEnd/>
            </a:ln>
          </p:spPr>
          <p:txBody>
            <a:bodyPr/>
            <a:lstStyle>
              <a:lvl1pPr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en-US" sz="1600">
                <a:latin typeface="+mn-lt"/>
              </a:endParaRPr>
            </a:p>
          </p:txBody>
        </p:sp>
        <p:sp>
          <p:nvSpPr>
            <p:cNvPr id="163" name="Rectangle 314" descr="Gepunktetes Gitternetz">
              <a:extLst>
                <a:ext uri="{FF2B5EF4-FFF2-40B4-BE49-F238E27FC236}">
                  <a16:creationId xmlns:a16="http://schemas.microsoft.com/office/drawing/2014/main" id="{0F3CCECB-8FDF-4335-186B-5ECAA6D17E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08813" y="2103438"/>
              <a:ext cx="192087" cy="568325"/>
            </a:xfrm>
            <a:prstGeom prst="rect">
              <a:avLst/>
            </a:prstGeom>
            <a:blipFill dpi="0" rotWithShape="0">
              <a:blip r:embed="rId4"/>
              <a:srcRect/>
              <a:tile tx="0" ty="0" sx="100000" sy="100000" flip="none" algn="tl"/>
            </a:blipFill>
            <a:ln w="28575">
              <a:solidFill>
                <a:srgbClr val="969696"/>
              </a:solidFill>
              <a:miter lim="800000"/>
              <a:headEnd/>
              <a:tailEnd/>
            </a:ln>
          </p:spPr>
          <p:txBody>
            <a:bodyPr/>
            <a:lstStyle>
              <a:lvl1pPr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en-US" sz="1600">
                <a:latin typeface="+mn-lt"/>
              </a:endParaRPr>
            </a:p>
          </p:txBody>
        </p:sp>
      </p:grpSp>
      <p:sp>
        <p:nvSpPr>
          <p:cNvPr id="164" name="Rectangle 163">
            <a:extLst>
              <a:ext uri="{FF2B5EF4-FFF2-40B4-BE49-F238E27FC236}">
                <a16:creationId xmlns:a16="http://schemas.microsoft.com/office/drawing/2014/main" id="{396A92C6-6987-E034-6C93-8BFD3B87E78A}"/>
              </a:ext>
            </a:extLst>
          </p:cNvPr>
          <p:cNvSpPr/>
          <p:nvPr/>
        </p:nvSpPr>
        <p:spPr>
          <a:xfrm>
            <a:off x="8217957" y="1000524"/>
            <a:ext cx="2122228" cy="34456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>
                <a:cs typeface="Arial" panose="020B0604020202020204" pitchFamily="34" charset="0"/>
              </a:rPr>
              <a:t>Synthesis</a:t>
            </a:r>
          </a:p>
        </p:txBody>
      </p:sp>
      <p:sp>
        <p:nvSpPr>
          <p:cNvPr id="165" name="Rectangle 164">
            <a:extLst>
              <a:ext uri="{FF2B5EF4-FFF2-40B4-BE49-F238E27FC236}">
                <a16:creationId xmlns:a16="http://schemas.microsoft.com/office/drawing/2014/main" id="{AE06600E-2E3E-1949-AB45-03548DD1C270}"/>
              </a:ext>
            </a:extLst>
          </p:cNvPr>
          <p:cNvSpPr/>
          <p:nvPr/>
        </p:nvSpPr>
        <p:spPr>
          <a:xfrm>
            <a:off x="8217957" y="1651463"/>
            <a:ext cx="2122228" cy="34456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err="1">
                <a:cs typeface="Arial" panose="020B0604020202020204" pitchFamily="34" charset="0"/>
              </a:rPr>
              <a:t>Floorplanning</a:t>
            </a:r>
            <a:endParaRPr lang="en-US" sz="1600" dirty="0">
              <a:cs typeface="Arial" panose="020B0604020202020204" pitchFamily="34" charset="0"/>
            </a:endParaRPr>
          </a:p>
        </p:txBody>
      </p:sp>
      <p:sp>
        <p:nvSpPr>
          <p:cNvPr id="166" name="Rectangle 165">
            <a:extLst>
              <a:ext uri="{FF2B5EF4-FFF2-40B4-BE49-F238E27FC236}">
                <a16:creationId xmlns:a16="http://schemas.microsoft.com/office/drawing/2014/main" id="{55AD9216-1360-BA0F-AE41-C463037CA560}"/>
              </a:ext>
            </a:extLst>
          </p:cNvPr>
          <p:cNvSpPr/>
          <p:nvPr/>
        </p:nvSpPr>
        <p:spPr>
          <a:xfrm>
            <a:off x="8217957" y="2306055"/>
            <a:ext cx="2122228" cy="34456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>
                <a:cs typeface="Arial" panose="020B0604020202020204" pitchFamily="34" charset="0"/>
              </a:rPr>
              <a:t>Placement</a:t>
            </a:r>
          </a:p>
        </p:txBody>
      </p:sp>
      <p:sp>
        <p:nvSpPr>
          <p:cNvPr id="167" name="Rectangle 166">
            <a:extLst>
              <a:ext uri="{FF2B5EF4-FFF2-40B4-BE49-F238E27FC236}">
                <a16:creationId xmlns:a16="http://schemas.microsoft.com/office/drawing/2014/main" id="{1876201C-8473-275E-CD04-B548961F2569}"/>
              </a:ext>
            </a:extLst>
          </p:cNvPr>
          <p:cNvSpPr/>
          <p:nvPr/>
        </p:nvSpPr>
        <p:spPr>
          <a:xfrm>
            <a:off x="8217957" y="2960647"/>
            <a:ext cx="2122228" cy="34456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>
                <a:cs typeface="Arial" panose="020B0604020202020204" pitchFamily="34" charset="0"/>
              </a:rPr>
              <a:t>Clock Tree Synthesis</a:t>
            </a:r>
          </a:p>
        </p:txBody>
      </p:sp>
      <p:sp>
        <p:nvSpPr>
          <p:cNvPr id="168" name="Rectangle 167">
            <a:extLst>
              <a:ext uri="{FF2B5EF4-FFF2-40B4-BE49-F238E27FC236}">
                <a16:creationId xmlns:a16="http://schemas.microsoft.com/office/drawing/2014/main" id="{938D3739-EA73-17DD-9925-13B2C9F97431}"/>
              </a:ext>
            </a:extLst>
          </p:cNvPr>
          <p:cNvSpPr/>
          <p:nvPr/>
        </p:nvSpPr>
        <p:spPr>
          <a:xfrm>
            <a:off x="8217957" y="3615240"/>
            <a:ext cx="2122228" cy="34456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>
                <a:cs typeface="Arial" panose="020B0604020202020204" pitchFamily="34" charset="0"/>
              </a:rPr>
              <a:t>Routing</a:t>
            </a:r>
          </a:p>
        </p:txBody>
      </p:sp>
      <p:sp>
        <p:nvSpPr>
          <p:cNvPr id="169" name="Rectangle 168">
            <a:extLst>
              <a:ext uri="{FF2B5EF4-FFF2-40B4-BE49-F238E27FC236}">
                <a16:creationId xmlns:a16="http://schemas.microsoft.com/office/drawing/2014/main" id="{42211881-63DA-1DE4-ADC3-999B785C50D8}"/>
              </a:ext>
            </a:extLst>
          </p:cNvPr>
          <p:cNvSpPr/>
          <p:nvPr/>
        </p:nvSpPr>
        <p:spPr>
          <a:xfrm>
            <a:off x="8217957" y="4920294"/>
            <a:ext cx="2122228" cy="34456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>
                <a:cs typeface="Arial" panose="020B0604020202020204" pitchFamily="34" charset="0"/>
              </a:rPr>
              <a:t>Physical Verification</a:t>
            </a:r>
          </a:p>
        </p:txBody>
      </p:sp>
      <p:sp>
        <p:nvSpPr>
          <p:cNvPr id="170" name="Rectangle 245">
            <a:extLst>
              <a:ext uri="{FF2B5EF4-FFF2-40B4-BE49-F238E27FC236}">
                <a16:creationId xmlns:a16="http://schemas.microsoft.com/office/drawing/2014/main" id="{AF0E8A5C-5D22-D6EE-786A-926C153563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4529" y="4883231"/>
            <a:ext cx="719412" cy="418693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 anchorCtr="0"/>
          <a:lstStyle>
            <a:lvl1pPr algn="ctr">
              <a:defRPr sz="17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defRPr sz="1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defRPr sz="17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defRPr sz="17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defRPr sz="17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en-US" sz="800" dirty="0">
                <a:latin typeface="+mn-lt"/>
              </a:rPr>
              <a:t>DFM, </a:t>
            </a:r>
            <a:r>
              <a:rPr lang="de-DE" altLang="en-US" sz="800" dirty="0" err="1">
                <a:latin typeface="+mn-lt"/>
              </a:rPr>
              <a:t>Fill</a:t>
            </a:r>
            <a:endParaRPr lang="de-DE" altLang="en-US" sz="800" dirty="0">
              <a:latin typeface="+mn-lt"/>
            </a:endParaRPr>
          </a:p>
          <a:p>
            <a:r>
              <a:rPr lang="de-DE" altLang="en-US" sz="800" dirty="0">
                <a:latin typeface="+mn-lt"/>
              </a:rPr>
              <a:t>DRC/LVS</a:t>
            </a:r>
          </a:p>
          <a:p>
            <a:r>
              <a:rPr lang="de-DE" altLang="en-US" sz="800" dirty="0">
                <a:latin typeface="+mn-lt"/>
              </a:rPr>
              <a:t>ERC</a:t>
            </a:r>
          </a:p>
        </p:txBody>
      </p:sp>
      <p:sp>
        <p:nvSpPr>
          <p:cNvPr id="171" name="Rectangle 170">
            <a:extLst>
              <a:ext uri="{FF2B5EF4-FFF2-40B4-BE49-F238E27FC236}">
                <a16:creationId xmlns:a16="http://schemas.microsoft.com/office/drawing/2014/main" id="{B18D6D5C-0797-1D15-0D35-71B2075D39AB}"/>
              </a:ext>
            </a:extLst>
          </p:cNvPr>
          <p:cNvSpPr/>
          <p:nvPr/>
        </p:nvSpPr>
        <p:spPr>
          <a:xfrm>
            <a:off x="8217957" y="4269832"/>
            <a:ext cx="2122228" cy="34456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>
                <a:cs typeface="Arial" panose="020B0604020202020204" pitchFamily="34" charset="0"/>
              </a:rPr>
              <a:t>Timing Closure</a:t>
            </a:r>
          </a:p>
        </p:txBody>
      </p:sp>
      <p:grpSp>
        <p:nvGrpSpPr>
          <p:cNvPr id="172" name="Group 171">
            <a:extLst>
              <a:ext uri="{FF2B5EF4-FFF2-40B4-BE49-F238E27FC236}">
                <a16:creationId xmlns:a16="http://schemas.microsoft.com/office/drawing/2014/main" id="{E0C23FEF-3FEF-FF4B-E91E-F614ACCE973F}"/>
              </a:ext>
            </a:extLst>
          </p:cNvPr>
          <p:cNvGrpSpPr/>
          <p:nvPr/>
        </p:nvGrpSpPr>
        <p:grpSpPr>
          <a:xfrm>
            <a:off x="10941686" y="1406508"/>
            <a:ext cx="864000" cy="1600388"/>
            <a:chOff x="9574644" y="2702148"/>
            <a:chExt cx="928776" cy="1156390"/>
          </a:xfrm>
          <a:solidFill>
            <a:schemeClr val="bg1">
              <a:lumMod val="95000"/>
            </a:schemeClr>
          </a:solidFill>
        </p:grpSpPr>
        <p:sp>
          <p:nvSpPr>
            <p:cNvPr id="173" name="Can 172">
              <a:extLst>
                <a:ext uri="{FF2B5EF4-FFF2-40B4-BE49-F238E27FC236}">
                  <a16:creationId xmlns:a16="http://schemas.microsoft.com/office/drawing/2014/main" id="{8A5B83AF-ADD9-6AB7-AFFA-6B8F12C6F08A}"/>
                </a:ext>
              </a:extLst>
            </p:cNvPr>
            <p:cNvSpPr/>
            <p:nvPr/>
          </p:nvSpPr>
          <p:spPr>
            <a:xfrm>
              <a:off x="9640817" y="3341974"/>
              <a:ext cx="862603" cy="516564"/>
            </a:xfrm>
            <a:prstGeom prst="can">
              <a:avLst>
                <a:gd name="adj" fmla="val 16601"/>
              </a:avLst>
            </a:prstGeom>
            <a:grpFill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cs typeface="Arial" panose="020B0604020202020204" pitchFamily="34" charset="0"/>
                </a:rPr>
                <a:t>Library</a:t>
              </a:r>
            </a:p>
          </p:txBody>
        </p:sp>
        <p:sp>
          <p:nvSpPr>
            <p:cNvPr id="174" name="Can 173">
              <a:extLst>
                <a:ext uri="{FF2B5EF4-FFF2-40B4-BE49-F238E27FC236}">
                  <a16:creationId xmlns:a16="http://schemas.microsoft.com/office/drawing/2014/main" id="{D42CD5C2-C702-1DB1-91C7-F68A2EF12C1C}"/>
                </a:ext>
              </a:extLst>
            </p:cNvPr>
            <p:cNvSpPr/>
            <p:nvPr/>
          </p:nvSpPr>
          <p:spPr>
            <a:xfrm>
              <a:off x="9574644" y="2702148"/>
              <a:ext cx="862603" cy="516564"/>
            </a:xfrm>
            <a:prstGeom prst="can">
              <a:avLst>
                <a:gd name="adj" fmla="val 16601"/>
              </a:avLst>
            </a:prstGeom>
            <a:grpFill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cs typeface="Arial" panose="020B0604020202020204" pitchFamily="34" charset="0"/>
                </a:rPr>
                <a:t>PDKs</a:t>
              </a:r>
            </a:p>
          </p:txBody>
        </p:sp>
        <p:sp>
          <p:nvSpPr>
            <p:cNvPr id="175" name="Can 174">
              <a:extLst>
                <a:ext uri="{FF2B5EF4-FFF2-40B4-BE49-F238E27FC236}">
                  <a16:creationId xmlns:a16="http://schemas.microsoft.com/office/drawing/2014/main" id="{4B812D3A-C90C-9D59-5E83-FA31FB6C02D0}"/>
                </a:ext>
              </a:extLst>
            </p:cNvPr>
            <p:cNvSpPr/>
            <p:nvPr/>
          </p:nvSpPr>
          <p:spPr>
            <a:xfrm>
              <a:off x="9592102" y="3305554"/>
              <a:ext cx="845144" cy="437474"/>
            </a:xfrm>
            <a:prstGeom prst="can">
              <a:avLst>
                <a:gd name="adj" fmla="val 16601"/>
              </a:avLst>
            </a:prstGeom>
            <a:grpFill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cs typeface="Arial" panose="020B0604020202020204" pitchFamily="34" charset="0"/>
                </a:rPr>
                <a:t>Libraries</a:t>
              </a:r>
            </a:p>
          </p:txBody>
        </p:sp>
      </p:grpSp>
      <p:cxnSp>
        <p:nvCxnSpPr>
          <p:cNvPr id="176" name="Straight Arrow Connector 175">
            <a:extLst>
              <a:ext uri="{FF2B5EF4-FFF2-40B4-BE49-F238E27FC236}">
                <a16:creationId xmlns:a16="http://schemas.microsoft.com/office/drawing/2014/main" id="{23BDD706-FF30-404D-158A-5A82448B2F48}"/>
              </a:ext>
            </a:extLst>
          </p:cNvPr>
          <p:cNvCxnSpPr>
            <a:stCxn id="164" idx="2"/>
            <a:endCxn id="165" idx="0"/>
          </p:cNvCxnSpPr>
          <p:nvPr/>
        </p:nvCxnSpPr>
        <p:spPr>
          <a:xfrm>
            <a:off x="9279071" y="1345091"/>
            <a:ext cx="0" cy="3063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7" name="Straight Arrow Connector 176">
            <a:extLst>
              <a:ext uri="{FF2B5EF4-FFF2-40B4-BE49-F238E27FC236}">
                <a16:creationId xmlns:a16="http://schemas.microsoft.com/office/drawing/2014/main" id="{FF964A55-12AA-12F3-DC55-3A16A6E0FC02}"/>
              </a:ext>
            </a:extLst>
          </p:cNvPr>
          <p:cNvCxnSpPr>
            <a:cxnSpLocks/>
            <a:stCxn id="165" idx="2"/>
            <a:endCxn id="166" idx="0"/>
          </p:cNvCxnSpPr>
          <p:nvPr/>
        </p:nvCxnSpPr>
        <p:spPr>
          <a:xfrm>
            <a:off x="9279071" y="1996029"/>
            <a:ext cx="0" cy="3100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8" name="Straight Arrow Connector 177">
            <a:extLst>
              <a:ext uri="{FF2B5EF4-FFF2-40B4-BE49-F238E27FC236}">
                <a16:creationId xmlns:a16="http://schemas.microsoft.com/office/drawing/2014/main" id="{815E9EAD-A25F-7D6A-89DE-02698DA9199B}"/>
              </a:ext>
            </a:extLst>
          </p:cNvPr>
          <p:cNvCxnSpPr>
            <a:cxnSpLocks/>
            <a:stCxn id="166" idx="2"/>
            <a:endCxn id="167" idx="0"/>
          </p:cNvCxnSpPr>
          <p:nvPr/>
        </p:nvCxnSpPr>
        <p:spPr>
          <a:xfrm>
            <a:off x="9279071" y="2650622"/>
            <a:ext cx="0" cy="3100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9" name="Straight Arrow Connector 178">
            <a:extLst>
              <a:ext uri="{FF2B5EF4-FFF2-40B4-BE49-F238E27FC236}">
                <a16:creationId xmlns:a16="http://schemas.microsoft.com/office/drawing/2014/main" id="{6C04A959-8D82-9A41-685E-27207DBD6BBE}"/>
              </a:ext>
            </a:extLst>
          </p:cNvPr>
          <p:cNvCxnSpPr>
            <a:cxnSpLocks/>
            <a:stCxn id="167" idx="2"/>
            <a:endCxn id="168" idx="0"/>
          </p:cNvCxnSpPr>
          <p:nvPr/>
        </p:nvCxnSpPr>
        <p:spPr>
          <a:xfrm>
            <a:off x="9279071" y="3305214"/>
            <a:ext cx="0" cy="3100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0" name="Straight Arrow Connector 179">
            <a:extLst>
              <a:ext uri="{FF2B5EF4-FFF2-40B4-BE49-F238E27FC236}">
                <a16:creationId xmlns:a16="http://schemas.microsoft.com/office/drawing/2014/main" id="{9604AD36-A868-8925-6DA3-03F04C3EE8F3}"/>
              </a:ext>
            </a:extLst>
          </p:cNvPr>
          <p:cNvCxnSpPr>
            <a:cxnSpLocks/>
            <a:stCxn id="168" idx="2"/>
            <a:endCxn id="171" idx="0"/>
          </p:cNvCxnSpPr>
          <p:nvPr/>
        </p:nvCxnSpPr>
        <p:spPr>
          <a:xfrm>
            <a:off x="9279071" y="3959806"/>
            <a:ext cx="0" cy="3100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1" name="Straight Arrow Connector 180">
            <a:extLst>
              <a:ext uri="{FF2B5EF4-FFF2-40B4-BE49-F238E27FC236}">
                <a16:creationId xmlns:a16="http://schemas.microsoft.com/office/drawing/2014/main" id="{12F7FC9D-E97A-C711-D600-B2208B01841D}"/>
              </a:ext>
            </a:extLst>
          </p:cNvPr>
          <p:cNvCxnSpPr>
            <a:cxnSpLocks/>
            <a:stCxn id="171" idx="2"/>
            <a:endCxn id="169" idx="0"/>
          </p:cNvCxnSpPr>
          <p:nvPr/>
        </p:nvCxnSpPr>
        <p:spPr>
          <a:xfrm>
            <a:off x="9279071" y="4614399"/>
            <a:ext cx="0" cy="3058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2" name="Straight Arrow Connector 181">
            <a:extLst>
              <a:ext uri="{FF2B5EF4-FFF2-40B4-BE49-F238E27FC236}">
                <a16:creationId xmlns:a16="http://schemas.microsoft.com/office/drawing/2014/main" id="{29BE79B3-8ACD-7A19-F4D2-09BFC8747549}"/>
              </a:ext>
            </a:extLst>
          </p:cNvPr>
          <p:cNvCxnSpPr>
            <a:cxnSpLocks/>
          </p:cNvCxnSpPr>
          <p:nvPr/>
        </p:nvCxnSpPr>
        <p:spPr>
          <a:xfrm>
            <a:off x="9266192" y="5264861"/>
            <a:ext cx="0" cy="7007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3" name="Straight Arrow Connector 182">
            <a:extLst>
              <a:ext uri="{FF2B5EF4-FFF2-40B4-BE49-F238E27FC236}">
                <a16:creationId xmlns:a16="http://schemas.microsoft.com/office/drawing/2014/main" id="{D4A4F01E-76A8-322F-BABA-3434CB167CD5}"/>
              </a:ext>
            </a:extLst>
          </p:cNvPr>
          <p:cNvCxnSpPr>
            <a:cxnSpLocks/>
            <a:stCxn id="48" idx="2"/>
            <a:endCxn id="164" idx="0"/>
          </p:cNvCxnSpPr>
          <p:nvPr/>
        </p:nvCxnSpPr>
        <p:spPr>
          <a:xfrm>
            <a:off x="9279070" y="621818"/>
            <a:ext cx="1" cy="3787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4" name="Straight Arrow Connector 183">
            <a:extLst>
              <a:ext uri="{FF2B5EF4-FFF2-40B4-BE49-F238E27FC236}">
                <a16:creationId xmlns:a16="http://schemas.microsoft.com/office/drawing/2014/main" id="{D3A65B4F-0CEA-A719-28CB-DEA397C9DBFB}"/>
              </a:ext>
            </a:extLst>
          </p:cNvPr>
          <p:cNvCxnSpPr>
            <a:cxnSpLocks/>
          </p:cNvCxnSpPr>
          <p:nvPr/>
        </p:nvCxnSpPr>
        <p:spPr>
          <a:xfrm flipH="1" flipV="1">
            <a:off x="10680680" y="2703573"/>
            <a:ext cx="288000" cy="549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5" name="Straight Arrow Connector 184">
            <a:extLst>
              <a:ext uri="{FF2B5EF4-FFF2-40B4-BE49-F238E27FC236}">
                <a16:creationId xmlns:a16="http://schemas.microsoft.com/office/drawing/2014/main" id="{8788E7B0-9283-5CF6-61E0-E3C45727499A}"/>
              </a:ext>
            </a:extLst>
          </p:cNvPr>
          <p:cNvCxnSpPr>
            <a:cxnSpLocks/>
          </p:cNvCxnSpPr>
          <p:nvPr/>
        </p:nvCxnSpPr>
        <p:spPr>
          <a:xfrm flipH="1" flipV="1">
            <a:off x="10680680" y="3526533"/>
            <a:ext cx="288000" cy="549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87" name="Graphic 186" descr="Factory with solid fill">
            <a:extLst>
              <a:ext uri="{FF2B5EF4-FFF2-40B4-BE49-F238E27FC236}">
                <a16:creationId xmlns:a16="http://schemas.microsoft.com/office/drawing/2014/main" id="{EC997726-F464-EE70-A0AF-7E291E6FB8E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1545636" y="5825175"/>
            <a:ext cx="288587" cy="288587"/>
          </a:xfrm>
          <a:prstGeom prst="rect">
            <a:avLst/>
          </a:prstGeom>
        </p:spPr>
      </p:pic>
      <p:sp>
        <p:nvSpPr>
          <p:cNvPr id="188" name="TextBox 187">
            <a:extLst>
              <a:ext uri="{FF2B5EF4-FFF2-40B4-BE49-F238E27FC236}">
                <a16:creationId xmlns:a16="http://schemas.microsoft.com/office/drawing/2014/main" id="{8FF02026-1A86-B86F-FC38-3D6B34542124}"/>
              </a:ext>
            </a:extLst>
          </p:cNvPr>
          <p:cNvSpPr txBox="1"/>
          <p:nvPr/>
        </p:nvSpPr>
        <p:spPr>
          <a:xfrm>
            <a:off x="10294067" y="5904277"/>
            <a:ext cx="60946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cs typeface="Arial" panose="020B0604020202020204" pitchFamily="34" charset="0"/>
              </a:rPr>
              <a:t>Tape-out</a:t>
            </a:r>
          </a:p>
        </p:txBody>
      </p:sp>
      <p:sp>
        <p:nvSpPr>
          <p:cNvPr id="190" name="Rectangle 189">
            <a:extLst>
              <a:ext uri="{FF2B5EF4-FFF2-40B4-BE49-F238E27FC236}">
                <a16:creationId xmlns:a16="http://schemas.microsoft.com/office/drawing/2014/main" id="{E59FCF7D-485A-2A1F-6B11-835D08242F51}"/>
              </a:ext>
            </a:extLst>
          </p:cNvPr>
          <p:cNvSpPr/>
          <p:nvPr/>
        </p:nvSpPr>
        <p:spPr>
          <a:xfrm>
            <a:off x="8200536" y="6007949"/>
            <a:ext cx="2122228" cy="34456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>
                <a:cs typeface="Arial" panose="020B0604020202020204" pitchFamily="34" charset="0"/>
              </a:rPr>
              <a:t>OPC/ORC</a:t>
            </a:r>
          </a:p>
        </p:txBody>
      </p:sp>
      <p:cxnSp>
        <p:nvCxnSpPr>
          <p:cNvPr id="191" name="Straight Arrow Connector 190">
            <a:extLst>
              <a:ext uri="{FF2B5EF4-FFF2-40B4-BE49-F238E27FC236}">
                <a16:creationId xmlns:a16="http://schemas.microsoft.com/office/drawing/2014/main" id="{B7D979EF-BB54-124A-EFD4-61E21768E932}"/>
              </a:ext>
            </a:extLst>
          </p:cNvPr>
          <p:cNvCxnSpPr>
            <a:cxnSpLocks/>
          </p:cNvCxnSpPr>
          <p:nvPr/>
        </p:nvCxnSpPr>
        <p:spPr>
          <a:xfrm>
            <a:off x="10324808" y="6180232"/>
            <a:ext cx="61559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2" name="Rectangle 191">
            <a:extLst>
              <a:ext uri="{FF2B5EF4-FFF2-40B4-BE49-F238E27FC236}">
                <a16:creationId xmlns:a16="http://schemas.microsoft.com/office/drawing/2014/main" id="{0ECB2532-778E-B458-DDFE-AB0C5B59660B}"/>
              </a:ext>
            </a:extLst>
          </p:cNvPr>
          <p:cNvSpPr/>
          <p:nvPr/>
        </p:nvSpPr>
        <p:spPr>
          <a:xfrm>
            <a:off x="10789745" y="969474"/>
            <a:ext cx="1198179" cy="5677957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3" name="TextBox 192">
            <a:extLst>
              <a:ext uri="{FF2B5EF4-FFF2-40B4-BE49-F238E27FC236}">
                <a16:creationId xmlns:a16="http://schemas.microsoft.com/office/drawing/2014/main" id="{476A40EB-343D-3E22-D9AC-CB4B811ED5C6}"/>
              </a:ext>
            </a:extLst>
          </p:cNvPr>
          <p:cNvSpPr txBox="1"/>
          <p:nvPr/>
        </p:nvSpPr>
        <p:spPr>
          <a:xfrm>
            <a:off x="10799140" y="927142"/>
            <a:ext cx="11887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rgbClr val="C00000"/>
                </a:solidFill>
              </a:rPr>
              <a:t>High-value</a:t>
            </a:r>
          </a:p>
          <a:p>
            <a:pPr algn="ctr"/>
            <a:r>
              <a:rPr lang="en-US" sz="1200" b="1" dirty="0">
                <a:solidFill>
                  <a:srgbClr val="C00000"/>
                </a:solidFill>
              </a:rPr>
              <a:t>Assets &amp; Data</a:t>
            </a:r>
          </a:p>
        </p:txBody>
      </p:sp>
      <p:sp>
        <p:nvSpPr>
          <p:cNvPr id="194" name="Can 490">
            <a:extLst>
              <a:ext uri="{FF2B5EF4-FFF2-40B4-BE49-F238E27FC236}">
                <a16:creationId xmlns:a16="http://schemas.microsoft.com/office/drawing/2014/main" id="{8874042A-F603-465F-D173-AA34B9ED010F}"/>
              </a:ext>
            </a:extLst>
          </p:cNvPr>
          <p:cNvSpPr/>
          <p:nvPr/>
        </p:nvSpPr>
        <p:spPr>
          <a:xfrm>
            <a:off x="11041348" y="4177276"/>
            <a:ext cx="802442" cy="714900"/>
          </a:xfrm>
          <a:prstGeom prst="can">
            <a:avLst>
              <a:gd name="adj" fmla="val 16601"/>
            </a:avLst>
          </a:prstGeom>
          <a:solidFill>
            <a:schemeClr val="bg1">
              <a:lumMod val="95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>
                <a:cs typeface="Arial" panose="020B0604020202020204" pitchFamily="34" charset="0"/>
              </a:rPr>
              <a:t>Library</a:t>
            </a:r>
          </a:p>
        </p:txBody>
      </p:sp>
      <p:sp>
        <p:nvSpPr>
          <p:cNvPr id="195" name="Can 489">
            <a:extLst>
              <a:ext uri="{FF2B5EF4-FFF2-40B4-BE49-F238E27FC236}">
                <a16:creationId xmlns:a16="http://schemas.microsoft.com/office/drawing/2014/main" id="{4FCBC320-783A-B70F-9B53-1725F1903824}"/>
              </a:ext>
            </a:extLst>
          </p:cNvPr>
          <p:cNvSpPr/>
          <p:nvPr/>
        </p:nvSpPr>
        <p:spPr>
          <a:xfrm>
            <a:off x="10979790" y="4054429"/>
            <a:ext cx="802442" cy="714900"/>
          </a:xfrm>
          <a:prstGeom prst="can">
            <a:avLst>
              <a:gd name="adj" fmla="val 16601"/>
            </a:avLst>
          </a:prstGeom>
          <a:solidFill>
            <a:schemeClr val="bg1">
              <a:lumMod val="95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>
                <a:cs typeface="Arial" panose="020B0604020202020204" pitchFamily="34" charset="0"/>
              </a:rPr>
              <a:t>Product</a:t>
            </a:r>
          </a:p>
          <a:p>
            <a:pPr algn="ctr"/>
            <a:r>
              <a:rPr lang="en-US" sz="1200" dirty="0">
                <a:cs typeface="Arial" panose="020B0604020202020204" pitchFamily="34" charset="0"/>
              </a:rPr>
              <a:t>Designs</a:t>
            </a:r>
          </a:p>
        </p:txBody>
      </p:sp>
      <p:sp>
        <p:nvSpPr>
          <p:cNvPr id="196" name="Can 490">
            <a:extLst>
              <a:ext uri="{FF2B5EF4-FFF2-40B4-BE49-F238E27FC236}">
                <a16:creationId xmlns:a16="http://schemas.microsoft.com/office/drawing/2014/main" id="{DAD31E54-F2DA-7127-7141-B532ED45845C}"/>
              </a:ext>
            </a:extLst>
          </p:cNvPr>
          <p:cNvSpPr/>
          <p:nvPr/>
        </p:nvSpPr>
        <p:spPr>
          <a:xfrm>
            <a:off x="11047140" y="3194902"/>
            <a:ext cx="802442" cy="714900"/>
          </a:xfrm>
          <a:prstGeom prst="can">
            <a:avLst>
              <a:gd name="adj" fmla="val 16601"/>
            </a:avLst>
          </a:prstGeom>
          <a:solidFill>
            <a:schemeClr val="bg1">
              <a:lumMod val="95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>
                <a:cs typeface="Arial" panose="020B0604020202020204" pitchFamily="34" charset="0"/>
              </a:rPr>
              <a:t>Library</a:t>
            </a:r>
          </a:p>
        </p:txBody>
      </p:sp>
      <p:sp>
        <p:nvSpPr>
          <p:cNvPr id="197" name="Can 489">
            <a:extLst>
              <a:ext uri="{FF2B5EF4-FFF2-40B4-BE49-F238E27FC236}">
                <a16:creationId xmlns:a16="http://schemas.microsoft.com/office/drawing/2014/main" id="{845E909E-AA05-2186-F87D-97A57462FF5B}"/>
              </a:ext>
            </a:extLst>
          </p:cNvPr>
          <p:cNvSpPr/>
          <p:nvPr/>
        </p:nvSpPr>
        <p:spPr>
          <a:xfrm>
            <a:off x="10985582" y="3072055"/>
            <a:ext cx="802442" cy="714900"/>
          </a:xfrm>
          <a:prstGeom prst="can">
            <a:avLst>
              <a:gd name="adj" fmla="val 16601"/>
            </a:avLst>
          </a:prstGeom>
          <a:solidFill>
            <a:schemeClr val="bg1">
              <a:lumMod val="95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b="1" dirty="0">
                <a:cs typeface="Arial" panose="020B0604020202020204" pitchFamily="34" charset="0"/>
              </a:rPr>
              <a:t>Intermediate Design Products</a:t>
            </a:r>
          </a:p>
        </p:txBody>
      </p:sp>
      <p:cxnSp>
        <p:nvCxnSpPr>
          <p:cNvPr id="198" name="Straight Arrow Connector 197">
            <a:extLst>
              <a:ext uri="{FF2B5EF4-FFF2-40B4-BE49-F238E27FC236}">
                <a16:creationId xmlns:a16="http://schemas.microsoft.com/office/drawing/2014/main" id="{2D416D50-D7E2-59DB-F9C3-2390A827C01E}"/>
              </a:ext>
            </a:extLst>
          </p:cNvPr>
          <p:cNvCxnSpPr>
            <a:cxnSpLocks/>
          </p:cNvCxnSpPr>
          <p:nvPr/>
        </p:nvCxnSpPr>
        <p:spPr>
          <a:xfrm flipH="1" flipV="1">
            <a:off x="10664347" y="4445027"/>
            <a:ext cx="288000" cy="549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9" name="Straight Arrow Connector 198">
            <a:extLst>
              <a:ext uri="{FF2B5EF4-FFF2-40B4-BE49-F238E27FC236}">
                <a16:creationId xmlns:a16="http://schemas.microsoft.com/office/drawing/2014/main" id="{90D441FE-9D0B-5320-A216-70DC32DDE068}"/>
              </a:ext>
            </a:extLst>
          </p:cNvPr>
          <p:cNvCxnSpPr>
            <a:cxnSpLocks/>
          </p:cNvCxnSpPr>
          <p:nvPr/>
        </p:nvCxnSpPr>
        <p:spPr>
          <a:xfrm flipH="1" flipV="1">
            <a:off x="10675508" y="5394162"/>
            <a:ext cx="288000" cy="549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0" name="Can 490">
            <a:extLst>
              <a:ext uri="{FF2B5EF4-FFF2-40B4-BE49-F238E27FC236}">
                <a16:creationId xmlns:a16="http://schemas.microsoft.com/office/drawing/2014/main" id="{40B196BA-C97F-C1B3-8A70-1CBD3C146265}"/>
              </a:ext>
            </a:extLst>
          </p:cNvPr>
          <p:cNvSpPr/>
          <p:nvPr/>
        </p:nvSpPr>
        <p:spPr>
          <a:xfrm>
            <a:off x="11041886" y="5112684"/>
            <a:ext cx="802442" cy="714900"/>
          </a:xfrm>
          <a:prstGeom prst="can">
            <a:avLst>
              <a:gd name="adj" fmla="val 16601"/>
            </a:avLst>
          </a:prstGeom>
          <a:solidFill>
            <a:schemeClr val="bg1">
              <a:lumMod val="95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>
                <a:cs typeface="Arial" panose="020B0604020202020204" pitchFamily="34" charset="0"/>
              </a:rPr>
              <a:t>Library</a:t>
            </a:r>
          </a:p>
        </p:txBody>
      </p:sp>
      <p:sp>
        <p:nvSpPr>
          <p:cNvPr id="201" name="Can 489">
            <a:extLst>
              <a:ext uri="{FF2B5EF4-FFF2-40B4-BE49-F238E27FC236}">
                <a16:creationId xmlns:a16="http://schemas.microsoft.com/office/drawing/2014/main" id="{FB445D45-0298-5835-89FC-DD7C209EBBB4}"/>
              </a:ext>
            </a:extLst>
          </p:cNvPr>
          <p:cNvSpPr/>
          <p:nvPr/>
        </p:nvSpPr>
        <p:spPr>
          <a:xfrm>
            <a:off x="10980328" y="4989837"/>
            <a:ext cx="802442" cy="714900"/>
          </a:xfrm>
          <a:prstGeom prst="can">
            <a:avLst>
              <a:gd name="adj" fmla="val 16601"/>
            </a:avLst>
          </a:prstGeom>
          <a:solidFill>
            <a:schemeClr val="bg1">
              <a:lumMod val="95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cs typeface="Arial" panose="020B0604020202020204" pitchFamily="34" charset="0"/>
              </a:rPr>
              <a:t>Lithography Masks</a:t>
            </a:r>
          </a:p>
        </p:txBody>
      </p:sp>
      <p:cxnSp>
        <p:nvCxnSpPr>
          <p:cNvPr id="202" name="Straight Arrow Connector 201">
            <a:extLst>
              <a:ext uri="{FF2B5EF4-FFF2-40B4-BE49-F238E27FC236}">
                <a16:creationId xmlns:a16="http://schemas.microsoft.com/office/drawing/2014/main" id="{5EEAF9CE-2862-CC4F-774E-3F00DC44A597}"/>
              </a:ext>
            </a:extLst>
          </p:cNvPr>
          <p:cNvCxnSpPr>
            <a:cxnSpLocks/>
          </p:cNvCxnSpPr>
          <p:nvPr/>
        </p:nvCxnSpPr>
        <p:spPr>
          <a:xfrm flipH="1" flipV="1">
            <a:off x="10632603" y="1763958"/>
            <a:ext cx="288000" cy="549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3" name="Slide Number Placeholder 202">
            <a:extLst>
              <a:ext uri="{FF2B5EF4-FFF2-40B4-BE49-F238E27FC236}">
                <a16:creationId xmlns:a16="http://schemas.microsoft.com/office/drawing/2014/main" id="{FB30F14C-F180-E34E-697E-DDAD0FC16F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98052-33D1-5D44-98AF-CFECEEF2F00E}" type="slidenum">
              <a:rPr lang="en-US" smtClean="0"/>
              <a:t>5</a:t>
            </a:fld>
            <a:endParaRPr lang="en-US" dirty="0"/>
          </a:p>
        </p:txBody>
      </p:sp>
      <p:pic>
        <p:nvPicPr>
          <p:cNvPr id="189" name="Graphic 188" descr="Warning with solid fill">
            <a:extLst>
              <a:ext uri="{FF2B5EF4-FFF2-40B4-BE49-F238E27FC236}">
                <a16:creationId xmlns:a16="http://schemas.microsoft.com/office/drawing/2014/main" id="{62F02B5C-D2E5-E1E6-EDE0-991BC8A7D41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95460" y="5253245"/>
            <a:ext cx="914400" cy="914400"/>
          </a:xfrm>
          <a:prstGeom prst="rect">
            <a:avLst/>
          </a:prstGeom>
        </p:spPr>
      </p:pic>
      <p:sp>
        <p:nvSpPr>
          <p:cNvPr id="186" name="TextBox 185">
            <a:extLst>
              <a:ext uri="{FF2B5EF4-FFF2-40B4-BE49-F238E27FC236}">
                <a16:creationId xmlns:a16="http://schemas.microsoft.com/office/drawing/2014/main" id="{2AAC6131-700A-8A95-6D04-ABC15427B723}"/>
              </a:ext>
            </a:extLst>
          </p:cNvPr>
          <p:cNvSpPr txBox="1"/>
          <p:nvPr/>
        </p:nvSpPr>
        <p:spPr>
          <a:xfrm>
            <a:off x="4937846" y="6494318"/>
            <a:ext cx="5739244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400" dirty="0">
                <a:cs typeface="Calibri"/>
              </a:rPr>
              <a:t>*Figure adapted from: Kahng et al., VLSI Physical Design, Springer, 2011</a:t>
            </a:r>
          </a:p>
        </p:txBody>
      </p:sp>
    </p:spTree>
    <p:extLst>
      <p:ext uri="{BB962C8B-B14F-4D97-AF65-F5344CB8AC3E}">
        <p14:creationId xmlns:p14="http://schemas.microsoft.com/office/powerpoint/2010/main" val="6863975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4D7CF2-1CC4-A3E6-98E3-634489D21A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EDA cloud burst example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8E0ACF5B-B114-50EA-8E7F-3656E66C6187}"/>
              </a:ext>
            </a:extLst>
          </p:cNvPr>
          <p:cNvCxnSpPr>
            <a:cxnSpLocks/>
          </p:cNvCxnSpPr>
          <p:nvPr/>
        </p:nvCxnSpPr>
        <p:spPr>
          <a:xfrm>
            <a:off x="7299082" y="3807495"/>
            <a:ext cx="1317718" cy="0"/>
          </a:xfrm>
          <a:prstGeom prst="straightConnector1">
            <a:avLst/>
          </a:prstGeom>
          <a:ln w="38100">
            <a:solidFill>
              <a:srgbClr val="C55A11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: Rounded Corners 67">
            <a:extLst>
              <a:ext uri="{FF2B5EF4-FFF2-40B4-BE49-F238E27FC236}">
                <a16:creationId xmlns:a16="http://schemas.microsoft.com/office/drawing/2014/main" id="{619A8E8D-842E-89BC-7551-0CFD40FC833F}"/>
              </a:ext>
            </a:extLst>
          </p:cNvPr>
          <p:cNvSpPr/>
          <p:nvPr/>
        </p:nvSpPr>
        <p:spPr>
          <a:xfrm>
            <a:off x="4814664" y="2267772"/>
            <a:ext cx="3027711" cy="3353082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57150">
            <a:solidFill>
              <a:srgbClr val="4472C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cs typeface="Calibri" panose="020F0502020204030204" pitchFamily="34" charset="0"/>
            </a:endParaRPr>
          </a:p>
        </p:txBody>
      </p:sp>
      <p:pic>
        <p:nvPicPr>
          <p:cNvPr id="7" name="Picture 6" descr="A picture containing diagram&#10;&#10;Description automatically generated">
            <a:extLst>
              <a:ext uri="{FF2B5EF4-FFF2-40B4-BE49-F238E27FC236}">
                <a16:creationId xmlns:a16="http://schemas.microsoft.com/office/drawing/2014/main" id="{2DF9B725-4EC0-D97D-050B-BB43950BDF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1444" y="2777603"/>
            <a:ext cx="723182" cy="534831"/>
          </a:xfrm>
          <a:prstGeom prst="rect">
            <a:avLst/>
          </a:prstGeom>
        </p:spPr>
      </p:pic>
      <p:pic>
        <p:nvPicPr>
          <p:cNvPr id="8" name="Picture 7" descr="A picture containing diagram&#10;&#10;Description automatically generated">
            <a:extLst>
              <a:ext uri="{FF2B5EF4-FFF2-40B4-BE49-F238E27FC236}">
                <a16:creationId xmlns:a16="http://schemas.microsoft.com/office/drawing/2014/main" id="{424A5204-E346-26D1-A8B3-904B321326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0333" y="3309288"/>
            <a:ext cx="723182" cy="534831"/>
          </a:xfrm>
          <a:prstGeom prst="rect">
            <a:avLst/>
          </a:prstGeom>
        </p:spPr>
      </p:pic>
      <p:pic>
        <p:nvPicPr>
          <p:cNvPr id="9" name="Picture 8" descr="A picture containing diagram&#10;&#10;Description automatically generated">
            <a:extLst>
              <a:ext uri="{FF2B5EF4-FFF2-40B4-BE49-F238E27FC236}">
                <a16:creationId xmlns:a16="http://schemas.microsoft.com/office/drawing/2014/main" id="{EA2D9850-A76D-6812-735B-91348CE827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1444" y="3842805"/>
            <a:ext cx="723182" cy="534831"/>
          </a:xfrm>
          <a:prstGeom prst="rect">
            <a:avLst/>
          </a:prstGeom>
        </p:spPr>
      </p:pic>
      <p:pic>
        <p:nvPicPr>
          <p:cNvPr id="10" name="Picture 9" descr="A picture containing diagram&#10;&#10;Description automatically generated">
            <a:extLst>
              <a:ext uri="{FF2B5EF4-FFF2-40B4-BE49-F238E27FC236}">
                <a16:creationId xmlns:a16="http://schemas.microsoft.com/office/drawing/2014/main" id="{5BB797EA-10FE-1475-C7E1-D1E89774EF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9013" y="4377721"/>
            <a:ext cx="723182" cy="534831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D66D501F-7FBE-4EF1-E37E-F1F92B0D727C}"/>
              </a:ext>
            </a:extLst>
          </p:cNvPr>
          <p:cNvSpPr txBox="1"/>
          <p:nvPr/>
        </p:nvSpPr>
        <p:spPr>
          <a:xfrm>
            <a:off x="5045619" y="2422822"/>
            <a:ext cx="121219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cs typeface="Calibri" panose="020F0502020204030204" pitchFamily="34" charset="0"/>
              </a:rPr>
              <a:t>LSF cluster in VPC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4396249-D1EA-9BD1-F40A-751982B4EF4E}"/>
              </a:ext>
            </a:extLst>
          </p:cNvPr>
          <p:cNvGrpSpPr/>
          <p:nvPr/>
        </p:nvGrpSpPr>
        <p:grpSpPr>
          <a:xfrm>
            <a:off x="745794" y="5773370"/>
            <a:ext cx="680184" cy="437629"/>
            <a:chOff x="6011997" y="4553471"/>
            <a:chExt cx="680184" cy="437629"/>
          </a:xfrm>
        </p:grpSpPr>
        <p:sp>
          <p:nvSpPr>
            <p:cNvPr id="13" name="CustomShape 10">
              <a:extLst>
                <a:ext uri="{FF2B5EF4-FFF2-40B4-BE49-F238E27FC236}">
                  <a16:creationId xmlns:a16="http://schemas.microsoft.com/office/drawing/2014/main" id="{D9B29D20-1EE6-9858-A6BF-B9EE42CE4EB3}"/>
                </a:ext>
              </a:extLst>
            </p:cNvPr>
            <p:cNvSpPr/>
            <p:nvPr/>
          </p:nvSpPr>
          <p:spPr>
            <a:xfrm>
              <a:off x="6381444" y="4565474"/>
              <a:ext cx="310737" cy="372400"/>
            </a:xfrm>
            <a:prstGeom prst="can">
              <a:avLst>
                <a:gd name="adj" fmla="val 25000"/>
              </a:avLst>
            </a:prstGeom>
            <a:solidFill>
              <a:srgbClr val="008000"/>
            </a:solidFill>
            <a:ln>
              <a:solidFill>
                <a:schemeClr val="tx1"/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/>
            <a:lstStyle/>
            <a:p>
              <a:endParaRPr lang="en-US"/>
            </a:p>
          </p:txBody>
        </p:sp>
        <p:sp>
          <p:nvSpPr>
            <p:cNvPr id="14" name="CustomShape 11">
              <a:extLst>
                <a:ext uri="{FF2B5EF4-FFF2-40B4-BE49-F238E27FC236}">
                  <a16:creationId xmlns:a16="http://schemas.microsoft.com/office/drawing/2014/main" id="{F6B18CD7-0360-575E-131F-4D5E868BEAAF}"/>
                </a:ext>
              </a:extLst>
            </p:cNvPr>
            <p:cNvSpPr/>
            <p:nvPr/>
          </p:nvSpPr>
          <p:spPr>
            <a:xfrm>
              <a:off x="6169100" y="4553471"/>
              <a:ext cx="310737" cy="372400"/>
            </a:xfrm>
            <a:prstGeom prst="can">
              <a:avLst>
                <a:gd name="adj" fmla="val 25000"/>
              </a:avLst>
            </a:prstGeom>
            <a:solidFill>
              <a:srgbClr val="008000"/>
            </a:solidFill>
            <a:ln>
              <a:solidFill>
                <a:schemeClr val="tx1"/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/>
            <a:lstStyle/>
            <a:p>
              <a:endParaRPr lang="en-US"/>
            </a:p>
          </p:txBody>
        </p:sp>
        <p:sp>
          <p:nvSpPr>
            <p:cNvPr id="15" name="CustomShape 13">
              <a:extLst>
                <a:ext uri="{FF2B5EF4-FFF2-40B4-BE49-F238E27FC236}">
                  <a16:creationId xmlns:a16="http://schemas.microsoft.com/office/drawing/2014/main" id="{D3A7D6F6-A64A-0FF3-942D-A8E207723A29}"/>
                </a:ext>
              </a:extLst>
            </p:cNvPr>
            <p:cNvSpPr/>
            <p:nvPr/>
          </p:nvSpPr>
          <p:spPr>
            <a:xfrm>
              <a:off x="6011997" y="4608837"/>
              <a:ext cx="341978" cy="382263"/>
            </a:xfrm>
            <a:prstGeom prst="can">
              <a:avLst>
                <a:gd name="adj" fmla="val 25000"/>
              </a:avLst>
            </a:prstGeom>
            <a:solidFill>
              <a:srgbClr val="008000"/>
            </a:solidFill>
            <a:ln>
              <a:solidFill>
                <a:schemeClr val="tx1"/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/>
            <a:lstStyle/>
            <a:p>
              <a:endParaRPr lang="en-US"/>
            </a:p>
          </p:txBody>
        </p:sp>
      </p:grpSp>
      <p:cxnSp>
        <p:nvCxnSpPr>
          <p:cNvPr id="16" name="Connector: Elbow 65">
            <a:extLst>
              <a:ext uri="{FF2B5EF4-FFF2-40B4-BE49-F238E27FC236}">
                <a16:creationId xmlns:a16="http://schemas.microsoft.com/office/drawing/2014/main" id="{AF7B0DBA-598B-D548-CD6B-C37914515052}"/>
              </a:ext>
            </a:extLst>
          </p:cNvPr>
          <p:cNvCxnSpPr>
            <a:cxnSpLocks/>
            <a:stCxn id="13" idx="4"/>
            <a:endCxn id="10" idx="2"/>
          </p:cNvCxnSpPr>
          <p:nvPr/>
        </p:nvCxnSpPr>
        <p:spPr>
          <a:xfrm flipV="1">
            <a:off x="1425978" y="4912552"/>
            <a:ext cx="3954626" cy="1059021"/>
          </a:xfrm>
          <a:prstGeom prst="bentConnector2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Group 16">
            <a:extLst>
              <a:ext uri="{FF2B5EF4-FFF2-40B4-BE49-F238E27FC236}">
                <a16:creationId xmlns:a16="http://schemas.microsoft.com/office/drawing/2014/main" id="{49DAB85C-C9C0-60A7-1CCA-589465DA1EB3}"/>
              </a:ext>
            </a:extLst>
          </p:cNvPr>
          <p:cNvGrpSpPr/>
          <p:nvPr/>
        </p:nvGrpSpPr>
        <p:grpSpPr>
          <a:xfrm>
            <a:off x="9820979" y="4847519"/>
            <a:ext cx="1155763" cy="529263"/>
            <a:chOff x="8293199" y="1880299"/>
            <a:chExt cx="2253393" cy="887014"/>
          </a:xfrm>
        </p:grpSpPr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44DAB1EB-C71D-217F-E9D1-DAC5F8CD751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293199" y="1880299"/>
              <a:ext cx="2253393" cy="710301"/>
            </a:xfrm>
            <a:prstGeom prst="rect">
              <a:avLst/>
            </a:prstGeom>
          </p:spPr>
        </p:pic>
        <p:pic>
          <p:nvPicPr>
            <p:cNvPr id="19" name="Picture 58">
              <a:extLst>
                <a:ext uri="{FF2B5EF4-FFF2-40B4-BE49-F238E27FC236}">
                  <a16:creationId xmlns:a16="http://schemas.microsoft.com/office/drawing/2014/main" id="{4BF5169B-A21D-50B0-A31D-B55AE5A81183}"/>
                </a:ext>
              </a:extLst>
            </p:cNvPr>
            <p:cNvPicPr/>
            <p:nvPr/>
          </p:nvPicPr>
          <p:blipFill>
            <a:blip r:embed="rId4"/>
            <a:srcRect l="5206" t="30336" r="5406" b="29262"/>
            <a:stretch/>
          </p:blipFill>
          <p:spPr>
            <a:xfrm>
              <a:off x="9016852" y="2462783"/>
              <a:ext cx="1115764" cy="304530"/>
            </a:xfrm>
            <a:prstGeom prst="rect">
              <a:avLst/>
            </a:prstGeom>
            <a:ln>
              <a:noFill/>
            </a:ln>
          </p:spPr>
        </p:pic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E3CEBE66-DA4C-0D93-6B35-11E7D577A58D}"/>
              </a:ext>
            </a:extLst>
          </p:cNvPr>
          <p:cNvGrpSpPr/>
          <p:nvPr/>
        </p:nvGrpSpPr>
        <p:grpSpPr>
          <a:xfrm>
            <a:off x="705921" y="2024950"/>
            <a:ext cx="2795144" cy="3547342"/>
            <a:chOff x="61770" y="428557"/>
            <a:chExt cx="3247018" cy="4324086"/>
          </a:xfrm>
        </p:grpSpPr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DE123DC8-452B-0EBC-4C1F-979178F78B3A}"/>
                </a:ext>
              </a:extLst>
            </p:cNvPr>
            <p:cNvSpPr txBox="1"/>
            <p:nvPr/>
          </p:nvSpPr>
          <p:spPr>
            <a:xfrm>
              <a:off x="994640" y="4258045"/>
              <a:ext cx="542258" cy="22510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6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Calibri" panose="020F0502020204030204" pitchFamily="34" charset="0"/>
                </a:rPr>
                <a:t>Tape-out</a:t>
              </a:r>
            </a:p>
          </p:txBody>
        </p: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45C9F15D-52F1-DCC9-0DA2-D38030C0FC00}"/>
                </a:ext>
              </a:extLst>
            </p:cNvPr>
            <p:cNvGrpSpPr/>
            <p:nvPr/>
          </p:nvGrpSpPr>
          <p:grpSpPr>
            <a:xfrm>
              <a:off x="944031" y="428557"/>
              <a:ext cx="2364757" cy="4125572"/>
              <a:chOff x="140469" y="428557"/>
              <a:chExt cx="2364757" cy="4125572"/>
            </a:xfrm>
          </p:grpSpPr>
          <p:sp>
            <p:nvSpPr>
              <p:cNvPr id="64" name="Rectangle 70">
                <a:extLst>
                  <a:ext uri="{FF2B5EF4-FFF2-40B4-BE49-F238E27FC236}">
                    <a16:creationId xmlns:a16="http://schemas.microsoft.com/office/drawing/2014/main" id="{219F11C1-9E6A-F91B-A028-ED97F0BA1E4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22847" y="480940"/>
                <a:ext cx="628934" cy="287098"/>
              </a:xfrm>
              <a:prstGeom prst="flowChartDocumen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0" tIns="36000" rIns="0" bIns="0" anchor="ctr" anchorCtr="0"/>
              <a:lstStyle>
                <a:lvl1pPr algn="ctr"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r>
                  <a:rPr lang="en-US" altLang="zh-CN" sz="800" dirty="0">
                    <a:solidFill>
                      <a:srgbClr val="000000"/>
                    </a:solidFill>
                    <a:latin typeface="+mn-lt"/>
                    <a:cs typeface="Calibri" panose="020F0502020204030204" pitchFamily="34" charset="0"/>
                  </a:rPr>
                  <a:t>RTL</a:t>
                </a:r>
                <a:endParaRPr lang="en-US" altLang="zh-CN" sz="800" dirty="0">
                  <a:latin typeface="+mn-lt"/>
                  <a:cs typeface="Calibri" panose="020F0502020204030204" pitchFamily="34" charset="0"/>
                </a:endParaRPr>
              </a:p>
            </p:txBody>
          </p:sp>
          <p:sp>
            <p:nvSpPr>
              <p:cNvPr id="65" name="Rectangle 64">
                <a:extLst>
                  <a:ext uri="{FF2B5EF4-FFF2-40B4-BE49-F238E27FC236}">
                    <a16:creationId xmlns:a16="http://schemas.microsoft.com/office/drawing/2014/main" id="{BDF65E13-CC5F-D16F-BCD1-CB2A48F521B4}"/>
                  </a:ext>
                </a:extLst>
              </p:cNvPr>
              <p:cNvSpPr/>
              <p:nvPr/>
            </p:nvSpPr>
            <p:spPr>
              <a:xfrm>
                <a:off x="140469" y="819997"/>
                <a:ext cx="2364757" cy="312034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>
                  <a:cs typeface="Calibri" panose="020F0502020204030204" pitchFamily="34" charset="0"/>
                </a:endParaRPr>
              </a:p>
            </p:txBody>
          </p:sp>
          <p:grpSp>
            <p:nvGrpSpPr>
              <p:cNvPr id="66" name="Group 5">
                <a:extLst>
                  <a:ext uri="{FF2B5EF4-FFF2-40B4-BE49-F238E27FC236}">
                    <a16:creationId xmlns:a16="http://schemas.microsoft.com/office/drawing/2014/main" id="{70E12545-234E-8875-4775-1482E8A06B4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72939" y="926252"/>
                <a:ext cx="488924" cy="282610"/>
                <a:chOff x="617" y="1399"/>
                <a:chExt cx="687" cy="454"/>
              </a:xfrm>
            </p:grpSpPr>
            <p:sp>
              <p:nvSpPr>
                <p:cNvPr id="197" name="Rectangle 6">
                  <a:extLst>
                    <a:ext uri="{FF2B5EF4-FFF2-40B4-BE49-F238E27FC236}">
                      <a16:creationId xmlns:a16="http://schemas.microsoft.com/office/drawing/2014/main" id="{576BEA80-C95D-1CC4-D928-8088200574C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17" y="1399"/>
                  <a:ext cx="687" cy="454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de-DE" altLang="en-US" sz="1200">
                    <a:latin typeface="+mn-lt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98" name="Line 7">
                  <a:extLst>
                    <a:ext uri="{FF2B5EF4-FFF2-40B4-BE49-F238E27FC236}">
                      <a16:creationId xmlns:a16="http://schemas.microsoft.com/office/drawing/2014/main" id="{35496293-DA4C-27F1-6A79-AFC2E9E7FD6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976" y="1724"/>
                  <a:ext cx="40" cy="2"/>
                </a:xfrm>
                <a:prstGeom prst="line">
                  <a:avLst/>
                </a:prstGeom>
                <a:noFill/>
                <a:ln w="7938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200">
                    <a:cs typeface="Calibri" panose="020F0502020204030204" pitchFamily="34" charset="0"/>
                  </a:endParaRPr>
                </a:p>
              </p:txBody>
            </p:sp>
            <p:grpSp>
              <p:nvGrpSpPr>
                <p:cNvPr id="199" name="Group 8">
                  <a:extLst>
                    <a:ext uri="{FF2B5EF4-FFF2-40B4-BE49-F238E27FC236}">
                      <a16:creationId xmlns:a16="http://schemas.microsoft.com/office/drawing/2014/main" id="{A20ACFC6-D6EB-903E-0DF1-6D523E9F9C9F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682" y="1504"/>
                  <a:ext cx="105" cy="88"/>
                  <a:chOff x="328" y="1585"/>
                  <a:chExt cx="145" cy="121"/>
                </a:xfrm>
              </p:grpSpPr>
              <p:sp>
                <p:nvSpPr>
                  <p:cNvPr id="218" name="AutoShape 9">
                    <a:extLst>
                      <a:ext uri="{FF2B5EF4-FFF2-40B4-BE49-F238E27FC236}">
                        <a16:creationId xmlns:a16="http://schemas.microsoft.com/office/drawing/2014/main" id="{BC03FA8A-8EA8-D2C8-4978-05DAAEFF5AE1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 rot="5400000">
                    <a:off x="320" y="1593"/>
                    <a:ext cx="121" cy="105"/>
                  </a:xfrm>
                  <a:prstGeom prst="triangle">
                    <a:avLst>
                      <a:gd name="adj" fmla="val 50000"/>
                    </a:avLst>
                  </a:prstGeom>
                  <a:solidFill>
                    <a:srgbClr val="C0C0C0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algn="ctr">
                      <a:defRPr sz="17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algn="ctr">
                      <a:defRPr sz="17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algn="ctr">
                      <a:defRPr sz="17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algn="ctr">
                      <a:defRPr sz="17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algn="ctr">
                      <a:defRPr sz="17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algn="ct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7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algn="ct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7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algn="ct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7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algn="ct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7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de-DE" altLang="en-US" sz="1200">
                      <a:latin typeface="+mn-lt"/>
                      <a:cs typeface="Calibri" panose="020F0502020204030204" pitchFamily="34" charset="0"/>
                    </a:endParaRPr>
                  </a:p>
                </p:txBody>
              </p:sp>
              <p:sp>
                <p:nvSpPr>
                  <p:cNvPr id="219" name="Oval 10">
                    <a:extLst>
                      <a:ext uri="{FF2B5EF4-FFF2-40B4-BE49-F238E27FC236}">
                        <a16:creationId xmlns:a16="http://schemas.microsoft.com/office/drawing/2014/main" id="{6CF7080C-6655-DC41-2939-4DE43FFF25C0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432" y="1626"/>
                    <a:ext cx="41" cy="41"/>
                  </a:xfrm>
                  <a:prstGeom prst="ellipse">
                    <a:avLst/>
                  </a:prstGeom>
                  <a:solidFill>
                    <a:srgbClr val="C0C0C0"/>
                  </a:solidFill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algn="ctr">
                      <a:defRPr sz="17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algn="ctr">
                      <a:defRPr sz="17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algn="ctr">
                      <a:defRPr sz="17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algn="ctr">
                      <a:defRPr sz="17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algn="ctr">
                      <a:defRPr sz="17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algn="ct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7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algn="ct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7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algn="ct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7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algn="ct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7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de-DE" altLang="en-US" sz="1200">
                      <a:latin typeface="+mn-lt"/>
                      <a:cs typeface="Calibri" panose="020F0502020204030204" pitchFamily="34" charset="0"/>
                    </a:endParaRPr>
                  </a:p>
                </p:txBody>
              </p:sp>
            </p:grpSp>
            <p:grpSp>
              <p:nvGrpSpPr>
                <p:cNvPr id="200" name="Group 11">
                  <a:extLst>
                    <a:ext uri="{FF2B5EF4-FFF2-40B4-BE49-F238E27FC236}">
                      <a16:creationId xmlns:a16="http://schemas.microsoft.com/office/drawing/2014/main" id="{95418EC6-C847-3535-36BB-67FFE321EEA4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866" y="1679"/>
                  <a:ext cx="105" cy="88"/>
                  <a:chOff x="328" y="1585"/>
                  <a:chExt cx="145" cy="121"/>
                </a:xfrm>
              </p:grpSpPr>
              <p:sp>
                <p:nvSpPr>
                  <p:cNvPr id="216" name="AutoShape 12">
                    <a:extLst>
                      <a:ext uri="{FF2B5EF4-FFF2-40B4-BE49-F238E27FC236}">
                        <a16:creationId xmlns:a16="http://schemas.microsoft.com/office/drawing/2014/main" id="{280FDF2C-41A5-4D36-E1F8-36030CE16438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 rot="5400000">
                    <a:off x="320" y="1593"/>
                    <a:ext cx="121" cy="105"/>
                  </a:xfrm>
                  <a:prstGeom prst="triangle">
                    <a:avLst>
                      <a:gd name="adj" fmla="val 50000"/>
                    </a:avLst>
                  </a:prstGeom>
                  <a:solidFill>
                    <a:srgbClr val="C0C0C0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algn="ctr">
                      <a:defRPr sz="17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algn="ctr">
                      <a:defRPr sz="17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algn="ctr">
                      <a:defRPr sz="17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algn="ctr">
                      <a:defRPr sz="17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algn="ctr">
                      <a:defRPr sz="17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algn="ct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7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algn="ct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7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algn="ct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7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algn="ct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7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de-DE" altLang="en-US" sz="1200">
                      <a:latin typeface="+mn-lt"/>
                      <a:cs typeface="Calibri" panose="020F0502020204030204" pitchFamily="34" charset="0"/>
                    </a:endParaRPr>
                  </a:p>
                </p:txBody>
              </p:sp>
              <p:sp>
                <p:nvSpPr>
                  <p:cNvPr id="217" name="Oval 13">
                    <a:extLst>
                      <a:ext uri="{FF2B5EF4-FFF2-40B4-BE49-F238E27FC236}">
                        <a16:creationId xmlns:a16="http://schemas.microsoft.com/office/drawing/2014/main" id="{C98FB80A-905F-15EC-5841-8708C1A0EC03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432" y="1626"/>
                    <a:ext cx="41" cy="41"/>
                  </a:xfrm>
                  <a:prstGeom prst="ellipse">
                    <a:avLst/>
                  </a:prstGeom>
                  <a:solidFill>
                    <a:srgbClr val="C0C0C0"/>
                  </a:solidFill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algn="ctr">
                      <a:defRPr sz="17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algn="ctr">
                      <a:defRPr sz="17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algn="ctr">
                      <a:defRPr sz="17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algn="ctr">
                      <a:defRPr sz="17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algn="ctr">
                      <a:defRPr sz="17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algn="ct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7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algn="ct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7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algn="ct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7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algn="ct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7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de-DE" altLang="en-US" sz="1200">
                      <a:latin typeface="+mn-lt"/>
                      <a:cs typeface="Calibri" panose="020F0502020204030204" pitchFamily="34" charset="0"/>
                    </a:endParaRPr>
                  </a:p>
                </p:txBody>
              </p:sp>
            </p:grpSp>
            <p:sp>
              <p:nvSpPr>
                <p:cNvPr id="201" name="Freeform 14">
                  <a:extLst>
                    <a:ext uri="{FF2B5EF4-FFF2-40B4-BE49-F238E27FC236}">
                      <a16:creationId xmlns:a16="http://schemas.microsoft.com/office/drawing/2014/main" id="{BD4E6C67-739E-8D07-575B-97A6F02B6EA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39" y="1470"/>
                  <a:ext cx="336" cy="60"/>
                </a:xfrm>
                <a:custGeom>
                  <a:avLst/>
                  <a:gdLst>
                    <a:gd name="T0" fmla="*/ 0 w 288"/>
                    <a:gd name="T1" fmla="*/ 0 h 60"/>
                    <a:gd name="T2" fmla="*/ 291 w 288"/>
                    <a:gd name="T3" fmla="*/ 0 h 60"/>
                    <a:gd name="T4" fmla="*/ 291 w 288"/>
                    <a:gd name="T5" fmla="*/ 60 h 60"/>
                    <a:gd name="T6" fmla="*/ 336 w 288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88" h="60">
                      <a:moveTo>
                        <a:pt x="0" y="0"/>
                      </a:moveTo>
                      <a:lnTo>
                        <a:pt x="249" y="0"/>
                      </a:lnTo>
                      <a:lnTo>
                        <a:pt x="249" y="60"/>
                      </a:lnTo>
                      <a:lnTo>
                        <a:pt x="288" y="60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sz="1200"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202" name="Line 15">
                  <a:extLst>
                    <a:ext uri="{FF2B5EF4-FFF2-40B4-BE49-F238E27FC236}">
                      <a16:creationId xmlns:a16="http://schemas.microsoft.com/office/drawing/2014/main" id="{E7E2C36A-D2F7-0FFB-0975-0CF0D720483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639" y="1551"/>
                  <a:ext cx="39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sz="1200"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203" name="Line 16">
                  <a:extLst>
                    <a:ext uri="{FF2B5EF4-FFF2-40B4-BE49-F238E27FC236}">
                      <a16:creationId xmlns:a16="http://schemas.microsoft.com/office/drawing/2014/main" id="{93743553-2B9A-C921-1192-9F63BC505A6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787" y="1549"/>
                  <a:ext cx="39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sz="1200"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204" name="Line 17">
                  <a:extLst>
                    <a:ext uri="{FF2B5EF4-FFF2-40B4-BE49-F238E27FC236}">
                      <a16:creationId xmlns:a16="http://schemas.microsoft.com/office/drawing/2014/main" id="{8B5E66CF-D45B-506F-4AC4-75B89B8575C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909" y="1575"/>
                  <a:ext cx="8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sz="1200"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205" name="Moon 11">
                  <a:extLst>
                    <a:ext uri="{FF2B5EF4-FFF2-40B4-BE49-F238E27FC236}">
                      <a16:creationId xmlns:a16="http://schemas.microsoft.com/office/drawing/2014/main" id="{9B03DD5D-8AD4-A9B8-368B-8B8699D61D9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10800000">
                  <a:off x="961" y="1503"/>
                  <a:ext cx="101" cy="114"/>
                </a:xfrm>
                <a:prstGeom prst="moon">
                  <a:avLst>
                    <a:gd name="adj" fmla="val 75500"/>
                  </a:avLst>
                </a:prstGeom>
                <a:solidFill>
                  <a:srgbClr val="C0C0C0"/>
                </a:solidFill>
                <a:ln w="12700" algn="ctr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rot="10800000" anchor="ctr"/>
                <a:lstStyle>
                  <a:lvl1pPr>
                    <a:lnSpc>
                      <a:spcPct val="102000"/>
                    </a:lnSpc>
                    <a:spcBef>
                      <a:spcPct val="50000"/>
                    </a:spcBef>
                    <a:buClr>
                      <a:srgbClr val="CC0000"/>
                    </a:buClr>
                    <a:buFont typeface="Symbol" pitchFamily="2" charset="2"/>
                    <a:buChar char="·"/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  <a:sym typeface="Symbol" pitchFamily="2" charset="2"/>
                    </a:defRPr>
                  </a:lvl1pPr>
                  <a:lvl2pPr marL="742950" indent="-285750">
                    <a:lnSpc>
                      <a:spcPct val="102000"/>
                    </a:lnSpc>
                    <a:spcBef>
                      <a:spcPct val="50000"/>
                    </a:spcBef>
                    <a:buClr>
                      <a:srgbClr val="CC0000"/>
                    </a:buClr>
                    <a:buFont typeface="Symbol" pitchFamily="2" charset="2"/>
                    <a:buChar char="-"/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sym typeface="Symbol" pitchFamily="2" charset="2"/>
                    </a:defRPr>
                  </a:lvl2pPr>
                  <a:lvl3pPr marL="1143000" indent="-228600">
                    <a:lnSpc>
                      <a:spcPts val="2350"/>
                    </a:lnSpc>
                    <a:defRPr sz="1500">
                      <a:solidFill>
                        <a:schemeClr val="tx1"/>
                      </a:solidFill>
                      <a:latin typeface="Arial" panose="020B0604020202020204" pitchFamily="34" charset="0"/>
                      <a:sym typeface="Symbol" pitchFamily="2" charset="2"/>
                    </a:defRPr>
                  </a:lvl3pPr>
                  <a:lvl4pPr marL="1600200" indent="-228600">
                    <a:lnSpc>
                      <a:spcPts val="2350"/>
                    </a:lnSpc>
                    <a:defRPr sz="1500">
                      <a:solidFill>
                        <a:schemeClr val="tx1"/>
                      </a:solidFill>
                      <a:latin typeface="Arial" panose="020B0604020202020204" pitchFamily="34" charset="0"/>
                      <a:sym typeface="Symbol" pitchFamily="2" charset="2"/>
                    </a:defRPr>
                  </a:lvl4pPr>
                  <a:lvl5pPr marL="2057400" indent="-228600">
                    <a:lnSpc>
                      <a:spcPts val="2350"/>
                    </a:lnSpc>
                    <a:defRPr sz="1500">
                      <a:solidFill>
                        <a:schemeClr val="tx1"/>
                      </a:solidFill>
                      <a:latin typeface="Arial" panose="020B0604020202020204" pitchFamily="34" charset="0"/>
                      <a:sym typeface="Symbol" pitchFamily="2" charset="2"/>
                    </a:defRPr>
                  </a:lvl5pPr>
                  <a:lvl6pPr marL="2514600" indent="-228600" eaLnBrk="0" fontAlgn="base" hangingPunct="0">
                    <a:lnSpc>
                      <a:spcPts val="2350"/>
                    </a:lnSpc>
                    <a:spcBef>
                      <a:spcPct val="0"/>
                    </a:spcBef>
                    <a:spcAft>
                      <a:spcPct val="0"/>
                    </a:spcAft>
                    <a:defRPr sz="1500">
                      <a:solidFill>
                        <a:schemeClr val="tx1"/>
                      </a:solidFill>
                      <a:latin typeface="Arial" panose="020B0604020202020204" pitchFamily="34" charset="0"/>
                      <a:sym typeface="Symbol" pitchFamily="2" charset="2"/>
                    </a:defRPr>
                  </a:lvl6pPr>
                  <a:lvl7pPr marL="2971800" indent="-228600" eaLnBrk="0" fontAlgn="base" hangingPunct="0">
                    <a:lnSpc>
                      <a:spcPts val="2350"/>
                    </a:lnSpc>
                    <a:spcBef>
                      <a:spcPct val="0"/>
                    </a:spcBef>
                    <a:spcAft>
                      <a:spcPct val="0"/>
                    </a:spcAft>
                    <a:defRPr sz="1500">
                      <a:solidFill>
                        <a:schemeClr val="tx1"/>
                      </a:solidFill>
                      <a:latin typeface="Arial" panose="020B0604020202020204" pitchFamily="34" charset="0"/>
                      <a:sym typeface="Symbol" pitchFamily="2" charset="2"/>
                    </a:defRPr>
                  </a:lvl7pPr>
                  <a:lvl8pPr marL="3429000" indent="-228600" eaLnBrk="0" fontAlgn="base" hangingPunct="0">
                    <a:lnSpc>
                      <a:spcPts val="2350"/>
                    </a:lnSpc>
                    <a:spcBef>
                      <a:spcPct val="0"/>
                    </a:spcBef>
                    <a:spcAft>
                      <a:spcPct val="0"/>
                    </a:spcAft>
                    <a:defRPr sz="1500">
                      <a:solidFill>
                        <a:schemeClr val="tx1"/>
                      </a:solidFill>
                      <a:latin typeface="Arial" panose="020B0604020202020204" pitchFamily="34" charset="0"/>
                      <a:sym typeface="Symbol" pitchFamily="2" charset="2"/>
                    </a:defRPr>
                  </a:lvl8pPr>
                  <a:lvl9pPr marL="3886200" indent="-228600" eaLnBrk="0" fontAlgn="base" hangingPunct="0">
                    <a:lnSpc>
                      <a:spcPts val="2350"/>
                    </a:lnSpc>
                    <a:spcBef>
                      <a:spcPct val="0"/>
                    </a:spcBef>
                    <a:spcAft>
                      <a:spcPct val="0"/>
                    </a:spcAft>
                    <a:defRPr sz="1500">
                      <a:solidFill>
                        <a:schemeClr val="tx1"/>
                      </a:solidFill>
                      <a:latin typeface="Arial" panose="020B0604020202020204" pitchFamily="34" charset="0"/>
                      <a:sym typeface="Symbol" pitchFamily="2" charset="2"/>
                    </a:defRPr>
                  </a:lvl9pPr>
                </a:lstStyle>
                <a:p>
                  <a:pPr algn="ctr" eaLnBrk="1" hangingPunct="1">
                    <a:lnSpc>
                      <a:spcPct val="100000"/>
                    </a:lnSpc>
                    <a:spcBef>
                      <a:spcPct val="0"/>
                    </a:spcBef>
                    <a:buClrTx/>
                    <a:buFontTx/>
                    <a:buNone/>
                  </a:pPr>
                  <a:endParaRPr lang="en-US" altLang="zh-TW" sz="1200">
                    <a:latin typeface="+mn-lt"/>
                    <a:ea typeface="新細明體" panose="02020500000000000000" pitchFamily="18" charset="-12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206" name="AutoShape 19">
                  <a:extLst>
                    <a:ext uri="{FF2B5EF4-FFF2-40B4-BE49-F238E27FC236}">
                      <a16:creationId xmlns:a16="http://schemas.microsoft.com/office/drawing/2014/main" id="{1CBF47C9-4A69-12E0-72E6-051F5F96F3C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822" y="1533"/>
                  <a:ext cx="87" cy="87"/>
                </a:xfrm>
                <a:prstGeom prst="flowChartDelay">
                  <a:avLst/>
                </a:prstGeom>
                <a:solidFill>
                  <a:srgbClr val="C0C0C0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de-DE" altLang="en-US" sz="1200">
                    <a:latin typeface="+mn-lt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207" name="Line 20">
                  <a:extLst>
                    <a:ext uri="{FF2B5EF4-FFF2-40B4-BE49-F238E27FC236}">
                      <a16:creationId xmlns:a16="http://schemas.microsoft.com/office/drawing/2014/main" id="{1E16E710-F92B-B63E-6AF7-805471544B4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39" y="1725"/>
                  <a:ext cx="225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sz="1200"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208" name="Freeform 21">
                  <a:extLst>
                    <a:ext uri="{FF2B5EF4-FFF2-40B4-BE49-F238E27FC236}">
                      <a16:creationId xmlns:a16="http://schemas.microsoft.com/office/drawing/2014/main" id="{7FF7D550-89AB-113D-5CAD-9135BF1F497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80" y="1599"/>
                  <a:ext cx="42" cy="123"/>
                </a:xfrm>
                <a:custGeom>
                  <a:avLst/>
                  <a:gdLst>
                    <a:gd name="T0" fmla="*/ 0 w 42"/>
                    <a:gd name="T1" fmla="*/ 123 h 123"/>
                    <a:gd name="T2" fmla="*/ 0 w 42"/>
                    <a:gd name="T3" fmla="*/ 0 h 123"/>
                    <a:gd name="T4" fmla="*/ 42 w 42"/>
                    <a:gd name="T5" fmla="*/ 0 h 123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42" h="123">
                      <a:moveTo>
                        <a:pt x="0" y="123"/>
                      </a:moveTo>
                      <a:lnTo>
                        <a:pt x="0" y="0"/>
                      </a:lnTo>
                      <a:lnTo>
                        <a:pt x="42" y="0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sz="1200"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209" name="Oval 22">
                  <a:extLst>
                    <a:ext uri="{FF2B5EF4-FFF2-40B4-BE49-F238E27FC236}">
                      <a16:creationId xmlns:a16="http://schemas.microsoft.com/office/drawing/2014/main" id="{266F858D-D55F-26C1-B499-70D40BAD7D2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65" y="1710"/>
                  <a:ext cx="29" cy="29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de-DE" altLang="en-US" sz="1200">
                    <a:latin typeface="+mn-lt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210" name="Line 23">
                  <a:extLst>
                    <a:ext uri="{FF2B5EF4-FFF2-40B4-BE49-F238E27FC236}">
                      <a16:creationId xmlns:a16="http://schemas.microsoft.com/office/drawing/2014/main" id="{439F0D1D-BC07-5A1C-4A93-7AA904026CD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36" y="1773"/>
                  <a:ext cx="369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sz="1200"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211" name="Freeform 24">
                  <a:extLst>
                    <a:ext uri="{FF2B5EF4-FFF2-40B4-BE49-F238E27FC236}">
                      <a16:creationId xmlns:a16="http://schemas.microsoft.com/office/drawing/2014/main" id="{0536AD62-516C-4343-4783-A0C10CDF731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062" y="1560"/>
                  <a:ext cx="99" cy="147"/>
                </a:xfrm>
                <a:custGeom>
                  <a:avLst/>
                  <a:gdLst>
                    <a:gd name="T0" fmla="*/ 0 w 99"/>
                    <a:gd name="T1" fmla="*/ 0 h 126"/>
                    <a:gd name="T2" fmla="*/ 60 w 99"/>
                    <a:gd name="T3" fmla="*/ 0 h 126"/>
                    <a:gd name="T4" fmla="*/ 60 w 99"/>
                    <a:gd name="T5" fmla="*/ 147 h 126"/>
                    <a:gd name="T6" fmla="*/ 99 w 99"/>
                    <a:gd name="T7" fmla="*/ 147 h 126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99" h="126">
                      <a:moveTo>
                        <a:pt x="0" y="0"/>
                      </a:moveTo>
                      <a:lnTo>
                        <a:pt x="60" y="0"/>
                      </a:lnTo>
                      <a:lnTo>
                        <a:pt x="60" y="126"/>
                      </a:lnTo>
                      <a:lnTo>
                        <a:pt x="99" y="126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sz="1200"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212" name="Line 25">
                  <a:extLst>
                    <a:ext uri="{FF2B5EF4-FFF2-40B4-BE49-F238E27FC236}">
                      <a16:creationId xmlns:a16="http://schemas.microsoft.com/office/drawing/2014/main" id="{C181B528-8933-6B72-63F8-E1ED8F0A4E8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092" y="1752"/>
                  <a:ext cx="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sz="1200"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213" name="AutoShape 26">
                  <a:extLst>
                    <a:ext uri="{FF2B5EF4-FFF2-40B4-BE49-F238E27FC236}">
                      <a16:creationId xmlns:a16="http://schemas.microsoft.com/office/drawing/2014/main" id="{16D50476-FF90-EF84-17DF-5EE33499451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009" y="1708"/>
                  <a:ext cx="87" cy="87"/>
                </a:xfrm>
                <a:prstGeom prst="flowChartDelay">
                  <a:avLst/>
                </a:prstGeom>
                <a:solidFill>
                  <a:srgbClr val="C0C0C0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de-DE" altLang="en-US" sz="1200">
                    <a:latin typeface="+mn-lt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214" name="Moon 11">
                  <a:extLst>
                    <a:ext uri="{FF2B5EF4-FFF2-40B4-BE49-F238E27FC236}">
                      <a16:creationId xmlns:a16="http://schemas.microsoft.com/office/drawing/2014/main" id="{A7E37868-800C-F2A3-631A-8A01A02CE44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10800000">
                  <a:off x="1143" y="1673"/>
                  <a:ext cx="101" cy="114"/>
                </a:xfrm>
                <a:prstGeom prst="moon">
                  <a:avLst>
                    <a:gd name="adj" fmla="val 75500"/>
                  </a:avLst>
                </a:prstGeom>
                <a:solidFill>
                  <a:srgbClr val="C0C0C0"/>
                </a:solidFill>
                <a:ln w="12700" algn="ctr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rot="10800000" anchor="ctr"/>
                <a:lstStyle>
                  <a:lvl1pPr>
                    <a:lnSpc>
                      <a:spcPct val="102000"/>
                    </a:lnSpc>
                    <a:spcBef>
                      <a:spcPct val="50000"/>
                    </a:spcBef>
                    <a:buClr>
                      <a:srgbClr val="CC0000"/>
                    </a:buClr>
                    <a:buFont typeface="Symbol" pitchFamily="2" charset="2"/>
                    <a:buChar char="·"/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  <a:sym typeface="Symbol" pitchFamily="2" charset="2"/>
                    </a:defRPr>
                  </a:lvl1pPr>
                  <a:lvl2pPr marL="742950" indent="-285750">
                    <a:lnSpc>
                      <a:spcPct val="102000"/>
                    </a:lnSpc>
                    <a:spcBef>
                      <a:spcPct val="50000"/>
                    </a:spcBef>
                    <a:buClr>
                      <a:srgbClr val="CC0000"/>
                    </a:buClr>
                    <a:buFont typeface="Symbol" pitchFamily="2" charset="2"/>
                    <a:buChar char="-"/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sym typeface="Symbol" pitchFamily="2" charset="2"/>
                    </a:defRPr>
                  </a:lvl2pPr>
                  <a:lvl3pPr marL="1143000" indent="-228600">
                    <a:lnSpc>
                      <a:spcPts val="2350"/>
                    </a:lnSpc>
                    <a:defRPr sz="1500">
                      <a:solidFill>
                        <a:schemeClr val="tx1"/>
                      </a:solidFill>
                      <a:latin typeface="Arial" panose="020B0604020202020204" pitchFamily="34" charset="0"/>
                      <a:sym typeface="Symbol" pitchFamily="2" charset="2"/>
                    </a:defRPr>
                  </a:lvl3pPr>
                  <a:lvl4pPr marL="1600200" indent="-228600">
                    <a:lnSpc>
                      <a:spcPts val="2350"/>
                    </a:lnSpc>
                    <a:defRPr sz="1500">
                      <a:solidFill>
                        <a:schemeClr val="tx1"/>
                      </a:solidFill>
                      <a:latin typeface="Arial" panose="020B0604020202020204" pitchFamily="34" charset="0"/>
                      <a:sym typeface="Symbol" pitchFamily="2" charset="2"/>
                    </a:defRPr>
                  </a:lvl4pPr>
                  <a:lvl5pPr marL="2057400" indent="-228600">
                    <a:lnSpc>
                      <a:spcPts val="2350"/>
                    </a:lnSpc>
                    <a:defRPr sz="1500">
                      <a:solidFill>
                        <a:schemeClr val="tx1"/>
                      </a:solidFill>
                      <a:latin typeface="Arial" panose="020B0604020202020204" pitchFamily="34" charset="0"/>
                      <a:sym typeface="Symbol" pitchFamily="2" charset="2"/>
                    </a:defRPr>
                  </a:lvl5pPr>
                  <a:lvl6pPr marL="2514600" indent="-228600" eaLnBrk="0" fontAlgn="base" hangingPunct="0">
                    <a:lnSpc>
                      <a:spcPts val="2350"/>
                    </a:lnSpc>
                    <a:spcBef>
                      <a:spcPct val="0"/>
                    </a:spcBef>
                    <a:spcAft>
                      <a:spcPct val="0"/>
                    </a:spcAft>
                    <a:defRPr sz="1500">
                      <a:solidFill>
                        <a:schemeClr val="tx1"/>
                      </a:solidFill>
                      <a:latin typeface="Arial" panose="020B0604020202020204" pitchFamily="34" charset="0"/>
                      <a:sym typeface="Symbol" pitchFamily="2" charset="2"/>
                    </a:defRPr>
                  </a:lvl6pPr>
                  <a:lvl7pPr marL="2971800" indent="-228600" eaLnBrk="0" fontAlgn="base" hangingPunct="0">
                    <a:lnSpc>
                      <a:spcPts val="2350"/>
                    </a:lnSpc>
                    <a:spcBef>
                      <a:spcPct val="0"/>
                    </a:spcBef>
                    <a:spcAft>
                      <a:spcPct val="0"/>
                    </a:spcAft>
                    <a:defRPr sz="1500">
                      <a:solidFill>
                        <a:schemeClr val="tx1"/>
                      </a:solidFill>
                      <a:latin typeface="Arial" panose="020B0604020202020204" pitchFamily="34" charset="0"/>
                      <a:sym typeface="Symbol" pitchFamily="2" charset="2"/>
                    </a:defRPr>
                  </a:lvl7pPr>
                  <a:lvl8pPr marL="3429000" indent="-228600" eaLnBrk="0" fontAlgn="base" hangingPunct="0">
                    <a:lnSpc>
                      <a:spcPts val="2350"/>
                    </a:lnSpc>
                    <a:spcBef>
                      <a:spcPct val="0"/>
                    </a:spcBef>
                    <a:spcAft>
                      <a:spcPct val="0"/>
                    </a:spcAft>
                    <a:defRPr sz="1500">
                      <a:solidFill>
                        <a:schemeClr val="tx1"/>
                      </a:solidFill>
                      <a:latin typeface="Arial" panose="020B0604020202020204" pitchFamily="34" charset="0"/>
                      <a:sym typeface="Symbol" pitchFamily="2" charset="2"/>
                    </a:defRPr>
                  </a:lvl8pPr>
                  <a:lvl9pPr marL="3886200" indent="-228600" eaLnBrk="0" fontAlgn="base" hangingPunct="0">
                    <a:lnSpc>
                      <a:spcPts val="2350"/>
                    </a:lnSpc>
                    <a:spcBef>
                      <a:spcPct val="0"/>
                    </a:spcBef>
                    <a:spcAft>
                      <a:spcPct val="0"/>
                    </a:spcAft>
                    <a:defRPr sz="1500">
                      <a:solidFill>
                        <a:schemeClr val="tx1"/>
                      </a:solidFill>
                      <a:latin typeface="Arial" panose="020B0604020202020204" pitchFamily="34" charset="0"/>
                      <a:sym typeface="Symbol" pitchFamily="2" charset="2"/>
                    </a:defRPr>
                  </a:lvl9pPr>
                </a:lstStyle>
                <a:p>
                  <a:pPr algn="ctr" eaLnBrk="1" hangingPunct="1">
                    <a:lnSpc>
                      <a:spcPct val="100000"/>
                    </a:lnSpc>
                    <a:spcBef>
                      <a:spcPct val="0"/>
                    </a:spcBef>
                    <a:buClrTx/>
                    <a:buFontTx/>
                    <a:buNone/>
                  </a:pPr>
                  <a:endParaRPr lang="en-US" altLang="zh-TW" sz="1200">
                    <a:latin typeface="+mn-lt"/>
                    <a:ea typeface="新細明體" panose="02020500000000000000" pitchFamily="18" charset="-12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215" name="Line 28">
                  <a:extLst>
                    <a:ext uri="{FF2B5EF4-FFF2-40B4-BE49-F238E27FC236}">
                      <a16:creationId xmlns:a16="http://schemas.microsoft.com/office/drawing/2014/main" id="{3EC42A30-C71F-674A-9D24-9B94149A9E9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245" y="1731"/>
                  <a:ext cx="45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sz="1200">
                    <a:cs typeface="Calibri" panose="020F0502020204030204" pitchFamily="34" charset="0"/>
                  </a:endParaRPr>
                </a:p>
              </p:txBody>
            </p:sp>
          </p:grpSp>
          <p:grpSp>
            <p:nvGrpSpPr>
              <p:cNvPr id="67" name="Group 51">
                <a:extLst>
                  <a:ext uri="{FF2B5EF4-FFF2-40B4-BE49-F238E27FC236}">
                    <a16:creationId xmlns:a16="http://schemas.microsoft.com/office/drawing/2014/main" id="{E1050471-8C6F-903D-F48F-2E588D5FFCA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76590" y="1803308"/>
                <a:ext cx="485030" cy="282610"/>
                <a:chOff x="3914" y="2070"/>
                <a:chExt cx="581" cy="387"/>
              </a:xfrm>
            </p:grpSpPr>
            <p:sp>
              <p:nvSpPr>
                <p:cNvPr id="180" name="Rectangle 52">
                  <a:extLst>
                    <a:ext uri="{FF2B5EF4-FFF2-40B4-BE49-F238E27FC236}">
                      <a16:creationId xmlns:a16="http://schemas.microsoft.com/office/drawing/2014/main" id="{A5D432BB-0400-8E49-2B70-98E306539E4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914" y="2070"/>
                  <a:ext cx="581" cy="387"/>
                </a:xfrm>
                <a:prstGeom prst="rect">
                  <a:avLst/>
                </a:prstGeom>
                <a:solidFill>
                  <a:srgbClr val="FFFFFF"/>
                </a:solidFill>
                <a:ln w="7938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de-DE" altLang="en-US" sz="1200">
                    <a:latin typeface="+mn-lt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81" name="Rectangle 53">
                  <a:extLst>
                    <a:ext uri="{FF2B5EF4-FFF2-40B4-BE49-F238E27FC236}">
                      <a16:creationId xmlns:a16="http://schemas.microsoft.com/office/drawing/2014/main" id="{1045AE9F-E124-C651-0EF9-E876C3F8AE0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914" y="2070"/>
                  <a:ext cx="581" cy="387"/>
                </a:xfrm>
                <a:prstGeom prst="rect">
                  <a:avLst/>
                </a:prstGeom>
                <a:solidFill>
                  <a:srgbClr val="F8F8F8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de-DE" altLang="en-US" sz="1200">
                    <a:latin typeface="+mn-lt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82" name="Rectangle 54">
                  <a:extLst>
                    <a:ext uri="{FF2B5EF4-FFF2-40B4-BE49-F238E27FC236}">
                      <a16:creationId xmlns:a16="http://schemas.microsoft.com/office/drawing/2014/main" id="{E8FAFD2D-EB04-4F17-7363-C286FD603E8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979" y="2103"/>
                  <a:ext cx="31" cy="32"/>
                </a:xfrm>
                <a:prstGeom prst="rect">
                  <a:avLst/>
                </a:prstGeom>
                <a:solidFill>
                  <a:srgbClr val="000000"/>
                </a:solidFill>
                <a:ln w="7938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de-DE" altLang="en-US" sz="1200">
                    <a:latin typeface="+mn-lt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83" name="Rectangle 55">
                  <a:extLst>
                    <a:ext uri="{FF2B5EF4-FFF2-40B4-BE49-F238E27FC236}">
                      <a16:creationId xmlns:a16="http://schemas.microsoft.com/office/drawing/2014/main" id="{EE96CFBC-5988-1FE1-57BA-F5A22E965B6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398" y="2103"/>
                  <a:ext cx="32" cy="32"/>
                </a:xfrm>
                <a:prstGeom prst="rect">
                  <a:avLst/>
                </a:prstGeom>
                <a:solidFill>
                  <a:srgbClr val="000000"/>
                </a:solidFill>
                <a:ln w="7938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de-DE" altLang="en-US" sz="1200">
                    <a:latin typeface="+mn-lt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84" name="Rectangle 56">
                  <a:extLst>
                    <a:ext uri="{FF2B5EF4-FFF2-40B4-BE49-F238E27FC236}">
                      <a16:creationId xmlns:a16="http://schemas.microsoft.com/office/drawing/2014/main" id="{91D746B0-983D-D6EA-21AD-462E81F3BED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188" y="2103"/>
                  <a:ext cx="32" cy="32"/>
                </a:xfrm>
                <a:prstGeom prst="rect">
                  <a:avLst/>
                </a:prstGeom>
                <a:solidFill>
                  <a:srgbClr val="000000"/>
                </a:solidFill>
                <a:ln w="7938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de-DE" altLang="en-US" sz="1200">
                    <a:latin typeface="+mn-lt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85" name="Rectangle 57">
                  <a:extLst>
                    <a:ext uri="{FF2B5EF4-FFF2-40B4-BE49-F238E27FC236}">
                      <a16:creationId xmlns:a16="http://schemas.microsoft.com/office/drawing/2014/main" id="{931D4F09-6E1F-B8F1-AB7E-D53B5784B20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293" y="2103"/>
                  <a:ext cx="32" cy="32"/>
                </a:xfrm>
                <a:prstGeom prst="rect">
                  <a:avLst/>
                </a:prstGeom>
                <a:solidFill>
                  <a:srgbClr val="000000"/>
                </a:solidFill>
                <a:ln w="7938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de-DE" altLang="en-US" sz="1200">
                    <a:latin typeface="+mn-lt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86" name="Rectangle 58">
                  <a:extLst>
                    <a:ext uri="{FF2B5EF4-FFF2-40B4-BE49-F238E27FC236}">
                      <a16:creationId xmlns:a16="http://schemas.microsoft.com/office/drawing/2014/main" id="{0AE7F537-6759-B767-1E0A-3E8A7ACB3BE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084" y="2103"/>
                  <a:ext cx="31" cy="32"/>
                </a:xfrm>
                <a:prstGeom prst="rect">
                  <a:avLst/>
                </a:prstGeom>
                <a:solidFill>
                  <a:srgbClr val="000000"/>
                </a:solidFill>
                <a:ln w="7938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de-DE" altLang="en-US" sz="1200">
                    <a:latin typeface="+mn-lt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87" name="Rectangle 59">
                  <a:extLst>
                    <a:ext uri="{FF2B5EF4-FFF2-40B4-BE49-F238E27FC236}">
                      <a16:creationId xmlns:a16="http://schemas.microsoft.com/office/drawing/2014/main" id="{C16C4A2B-41F5-7FFA-8B82-12D28F59F9D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979" y="2393"/>
                  <a:ext cx="31" cy="32"/>
                </a:xfrm>
                <a:prstGeom prst="rect">
                  <a:avLst/>
                </a:prstGeom>
                <a:solidFill>
                  <a:srgbClr val="000000"/>
                </a:solidFill>
                <a:ln w="7938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de-DE" altLang="en-US" sz="1200">
                    <a:latin typeface="+mn-lt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88" name="Rectangle 60">
                  <a:extLst>
                    <a:ext uri="{FF2B5EF4-FFF2-40B4-BE49-F238E27FC236}">
                      <a16:creationId xmlns:a16="http://schemas.microsoft.com/office/drawing/2014/main" id="{949D9F28-8CA7-0B34-38CD-AA8BA71DC02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398" y="2393"/>
                  <a:ext cx="32" cy="32"/>
                </a:xfrm>
                <a:prstGeom prst="rect">
                  <a:avLst/>
                </a:prstGeom>
                <a:solidFill>
                  <a:srgbClr val="000000"/>
                </a:solidFill>
                <a:ln w="7938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de-DE" altLang="en-US" sz="1200">
                    <a:latin typeface="+mn-lt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89" name="Rectangle 61">
                  <a:extLst>
                    <a:ext uri="{FF2B5EF4-FFF2-40B4-BE49-F238E27FC236}">
                      <a16:creationId xmlns:a16="http://schemas.microsoft.com/office/drawing/2014/main" id="{1BBF8516-D374-810C-B610-522E31C5468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188" y="2393"/>
                  <a:ext cx="32" cy="32"/>
                </a:xfrm>
                <a:prstGeom prst="rect">
                  <a:avLst/>
                </a:prstGeom>
                <a:solidFill>
                  <a:srgbClr val="000000"/>
                </a:solidFill>
                <a:ln w="7938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de-DE" altLang="en-US" sz="1200">
                    <a:latin typeface="+mn-lt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90" name="Rectangle 62">
                  <a:extLst>
                    <a:ext uri="{FF2B5EF4-FFF2-40B4-BE49-F238E27FC236}">
                      <a16:creationId xmlns:a16="http://schemas.microsoft.com/office/drawing/2014/main" id="{4AFA6C45-1037-070B-701D-7DE937377C0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293" y="2393"/>
                  <a:ext cx="32" cy="32"/>
                </a:xfrm>
                <a:prstGeom prst="rect">
                  <a:avLst/>
                </a:prstGeom>
                <a:solidFill>
                  <a:srgbClr val="000000"/>
                </a:solidFill>
                <a:ln w="7938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de-DE" altLang="en-US" sz="1200">
                    <a:latin typeface="+mn-lt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91" name="Rectangle 63">
                  <a:extLst>
                    <a:ext uri="{FF2B5EF4-FFF2-40B4-BE49-F238E27FC236}">
                      <a16:creationId xmlns:a16="http://schemas.microsoft.com/office/drawing/2014/main" id="{A24FB55C-1996-0E7D-56DB-2157DD3F2DA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084" y="2393"/>
                  <a:ext cx="31" cy="32"/>
                </a:xfrm>
                <a:prstGeom prst="rect">
                  <a:avLst/>
                </a:prstGeom>
                <a:solidFill>
                  <a:srgbClr val="000000"/>
                </a:solidFill>
                <a:ln w="7938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de-DE" altLang="en-US" sz="1200">
                    <a:latin typeface="+mn-lt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92" name="Rectangle 64">
                  <a:extLst>
                    <a:ext uri="{FF2B5EF4-FFF2-40B4-BE49-F238E27FC236}">
                      <a16:creationId xmlns:a16="http://schemas.microsoft.com/office/drawing/2014/main" id="{0C589BDD-E672-E058-B12B-302F82063E9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398" y="2247"/>
                  <a:ext cx="32" cy="33"/>
                </a:xfrm>
                <a:prstGeom prst="rect">
                  <a:avLst/>
                </a:prstGeom>
                <a:solidFill>
                  <a:srgbClr val="000000"/>
                </a:solidFill>
                <a:ln w="7938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de-DE" altLang="en-US" sz="1200">
                    <a:latin typeface="+mn-lt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93" name="Rectangle 65">
                  <a:extLst>
                    <a:ext uri="{FF2B5EF4-FFF2-40B4-BE49-F238E27FC236}">
                      <a16:creationId xmlns:a16="http://schemas.microsoft.com/office/drawing/2014/main" id="{6F438446-6C76-69CA-75EF-5ADE6A0AA99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979" y="2247"/>
                  <a:ext cx="31" cy="33"/>
                </a:xfrm>
                <a:prstGeom prst="rect">
                  <a:avLst/>
                </a:prstGeom>
                <a:solidFill>
                  <a:srgbClr val="000000"/>
                </a:solidFill>
                <a:ln w="7938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de-DE" altLang="en-US" sz="1200">
                    <a:latin typeface="+mn-lt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94" name="Rectangle 66">
                  <a:extLst>
                    <a:ext uri="{FF2B5EF4-FFF2-40B4-BE49-F238E27FC236}">
                      <a16:creationId xmlns:a16="http://schemas.microsoft.com/office/drawing/2014/main" id="{2D49EEF9-F7F1-58D9-E9E6-627CA904BF1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067" y="2183"/>
                  <a:ext cx="65" cy="178"/>
                </a:xfrm>
                <a:prstGeom prst="rect">
                  <a:avLst/>
                </a:prstGeom>
                <a:solidFill>
                  <a:srgbClr val="B3B3B3"/>
                </a:solidFill>
                <a:ln w="7938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de-DE" altLang="en-US" sz="1200">
                    <a:latin typeface="+mn-lt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95" name="Rectangle 67">
                  <a:extLst>
                    <a:ext uri="{FF2B5EF4-FFF2-40B4-BE49-F238E27FC236}">
                      <a16:creationId xmlns:a16="http://schemas.microsoft.com/office/drawing/2014/main" id="{68C248BE-041C-4625-00A8-5D00D6E45F7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220" y="2159"/>
                  <a:ext cx="129" cy="97"/>
                </a:xfrm>
                <a:prstGeom prst="rect">
                  <a:avLst/>
                </a:prstGeom>
                <a:solidFill>
                  <a:srgbClr val="B3B3B3"/>
                </a:solidFill>
                <a:ln w="7938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de-DE" altLang="en-US" sz="1200">
                    <a:latin typeface="+mn-lt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96" name="Rectangle 68">
                  <a:extLst>
                    <a:ext uri="{FF2B5EF4-FFF2-40B4-BE49-F238E27FC236}">
                      <a16:creationId xmlns:a16="http://schemas.microsoft.com/office/drawing/2014/main" id="{97708971-5AF8-BB4B-643F-041A776368A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220" y="2304"/>
                  <a:ext cx="81" cy="57"/>
                </a:xfrm>
                <a:prstGeom prst="rect">
                  <a:avLst/>
                </a:prstGeom>
                <a:solidFill>
                  <a:srgbClr val="B3B3B3"/>
                </a:solidFill>
                <a:ln w="7938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de-DE" altLang="en-US" sz="1200">
                    <a:latin typeface="+mn-lt"/>
                    <a:cs typeface="Calibri" panose="020F0502020204030204" pitchFamily="34" charset="0"/>
                  </a:endParaRPr>
                </a:p>
              </p:txBody>
            </p:sp>
          </p:grpSp>
          <p:sp>
            <p:nvSpPr>
              <p:cNvPr id="68" name="Rectangle 70">
                <a:extLst>
                  <a:ext uri="{FF2B5EF4-FFF2-40B4-BE49-F238E27FC236}">
                    <a16:creationId xmlns:a16="http://schemas.microsoft.com/office/drawing/2014/main" id="{EB9703F5-E74A-5C51-4A4A-92EB9412871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86592" y="428557"/>
                <a:ext cx="628934" cy="287098"/>
              </a:xfrm>
              <a:prstGeom prst="flowChartDocumen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0" tIns="36000" rIns="0" bIns="0" anchor="ctr" anchorCtr="0"/>
              <a:lstStyle>
                <a:lvl1pPr algn="ctr"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r>
                  <a:rPr lang="en-US" altLang="zh-CN" sz="800" dirty="0">
                    <a:solidFill>
                      <a:srgbClr val="000000"/>
                    </a:solidFill>
                    <a:latin typeface="+mn-lt"/>
                    <a:cs typeface="Calibri" panose="020F0502020204030204" pitchFamily="34" charset="0"/>
                  </a:rPr>
                  <a:t>RTL</a:t>
                </a:r>
                <a:endParaRPr lang="en-US" altLang="zh-CN" sz="800" dirty="0">
                  <a:latin typeface="+mn-lt"/>
                  <a:cs typeface="Calibri" panose="020F0502020204030204" pitchFamily="34" charset="0"/>
                </a:endParaRPr>
              </a:p>
            </p:txBody>
          </p:sp>
          <p:grpSp>
            <p:nvGrpSpPr>
              <p:cNvPr id="69" name="Group 68">
                <a:extLst>
                  <a:ext uri="{FF2B5EF4-FFF2-40B4-BE49-F238E27FC236}">
                    <a16:creationId xmlns:a16="http://schemas.microsoft.com/office/drawing/2014/main" id="{DB9E1373-BFC7-294F-ED98-F375E01EAB42}"/>
                  </a:ext>
                </a:extLst>
              </p:cNvPr>
              <p:cNvGrpSpPr/>
              <p:nvPr/>
            </p:nvGrpSpPr>
            <p:grpSpPr>
              <a:xfrm>
                <a:off x="273181" y="2243578"/>
                <a:ext cx="485030" cy="282610"/>
                <a:chOff x="7004050" y="3446463"/>
                <a:chExt cx="989013" cy="576262"/>
              </a:xfrm>
            </p:grpSpPr>
            <p:sp>
              <p:nvSpPr>
                <p:cNvPr id="155" name="Rectangle 123">
                  <a:extLst>
                    <a:ext uri="{FF2B5EF4-FFF2-40B4-BE49-F238E27FC236}">
                      <a16:creationId xmlns:a16="http://schemas.microsoft.com/office/drawing/2014/main" id="{BFD83A85-F365-38C3-8C65-BFB925ED3C9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004050" y="3446463"/>
                  <a:ext cx="989013" cy="576262"/>
                </a:xfrm>
                <a:prstGeom prst="rect">
                  <a:avLst/>
                </a:prstGeom>
                <a:solidFill>
                  <a:srgbClr val="FFFFFF"/>
                </a:solidFill>
                <a:ln w="7938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de-DE" altLang="en-US" sz="1200">
                    <a:latin typeface="+mn-lt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56" name="Rectangle 124">
                  <a:extLst>
                    <a:ext uri="{FF2B5EF4-FFF2-40B4-BE49-F238E27FC236}">
                      <a16:creationId xmlns:a16="http://schemas.microsoft.com/office/drawing/2014/main" id="{6F786770-D2FB-727A-D5C7-1BF78EAF2FF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004050" y="3446463"/>
                  <a:ext cx="989013" cy="576262"/>
                </a:xfrm>
                <a:prstGeom prst="rect">
                  <a:avLst/>
                </a:prstGeom>
                <a:solidFill>
                  <a:srgbClr val="F8F8F8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de-DE" altLang="en-US" sz="1200">
                    <a:latin typeface="+mn-lt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57" name="Rectangle 125">
                  <a:extLst>
                    <a:ext uri="{FF2B5EF4-FFF2-40B4-BE49-F238E27FC236}">
                      <a16:creationId xmlns:a16="http://schemas.microsoft.com/office/drawing/2014/main" id="{2409463E-3D3B-8DA4-6F66-399314E3EE5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114697" y="3495602"/>
                  <a:ext cx="52770" cy="47650"/>
                </a:xfrm>
                <a:prstGeom prst="rect">
                  <a:avLst/>
                </a:prstGeom>
                <a:solidFill>
                  <a:srgbClr val="000000"/>
                </a:solidFill>
                <a:ln w="7938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de-DE" altLang="en-US" sz="1200">
                    <a:latin typeface="+mn-lt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58" name="Rectangle 126">
                  <a:extLst>
                    <a:ext uri="{FF2B5EF4-FFF2-40B4-BE49-F238E27FC236}">
                      <a16:creationId xmlns:a16="http://schemas.microsoft.com/office/drawing/2014/main" id="{C7FA10FF-2611-6078-9180-550FF687B22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827944" y="3495602"/>
                  <a:ext cx="54472" cy="47650"/>
                </a:xfrm>
                <a:prstGeom prst="rect">
                  <a:avLst/>
                </a:prstGeom>
                <a:solidFill>
                  <a:srgbClr val="000000"/>
                </a:solidFill>
                <a:ln w="7938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de-DE" altLang="en-US" sz="1200">
                    <a:latin typeface="+mn-lt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59" name="Rectangle 127">
                  <a:extLst>
                    <a:ext uri="{FF2B5EF4-FFF2-40B4-BE49-F238E27FC236}">
                      <a16:creationId xmlns:a16="http://schemas.microsoft.com/office/drawing/2014/main" id="{3F3059C4-A3B0-089D-EE13-CCDCECC7D94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470469" y="3495602"/>
                  <a:ext cx="54472" cy="47650"/>
                </a:xfrm>
                <a:prstGeom prst="rect">
                  <a:avLst/>
                </a:prstGeom>
                <a:solidFill>
                  <a:srgbClr val="000000"/>
                </a:solidFill>
                <a:ln w="7938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de-DE" altLang="en-US" sz="1200">
                    <a:latin typeface="+mn-lt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60" name="Rectangle 128">
                  <a:extLst>
                    <a:ext uri="{FF2B5EF4-FFF2-40B4-BE49-F238E27FC236}">
                      <a16:creationId xmlns:a16="http://schemas.microsoft.com/office/drawing/2014/main" id="{F4B58DC5-02D8-2EF7-35F9-4DE18FD9CD7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649207" y="3495602"/>
                  <a:ext cx="54472" cy="47650"/>
                </a:xfrm>
                <a:prstGeom prst="rect">
                  <a:avLst/>
                </a:prstGeom>
                <a:solidFill>
                  <a:srgbClr val="000000"/>
                </a:solidFill>
                <a:ln w="7938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de-DE" altLang="en-US" sz="1200">
                    <a:latin typeface="+mn-lt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61" name="Rectangle 129">
                  <a:extLst>
                    <a:ext uri="{FF2B5EF4-FFF2-40B4-BE49-F238E27FC236}">
                      <a16:creationId xmlns:a16="http://schemas.microsoft.com/office/drawing/2014/main" id="{E1D615E9-3BB2-0604-56FA-D5D63E3C031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293434" y="3495602"/>
                  <a:ext cx="52770" cy="47650"/>
                </a:xfrm>
                <a:prstGeom prst="rect">
                  <a:avLst/>
                </a:prstGeom>
                <a:solidFill>
                  <a:srgbClr val="000000"/>
                </a:solidFill>
                <a:ln w="7938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de-DE" altLang="en-US" sz="1200">
                    <a:latin typeface="+mn-lt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62" name="Rectangle 130">
                  <a:extLst>
                    <a:ext uri="{FF2B5EF4-FFF2-40B4-BE49-F238E27FC236}">
                      <a16:creationId xmlns:a16="http://schemas.microsoft.com/office/drawing/2014/main" id="{49F3E550-3C4F-3246-D50C-6D308A29414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114697" y="3927426"/>
                  <a:ext cx="52770" cy="47650"/>
                </a:xfrm>
                <a:prstGeom prst="rect">
                  <a:avLst/>
                </a:prstGeom>
                <a:solidFill>
                  <a:srgbClr val="000000"/>
                </a:solidFill>
                <a:ln w="7938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de-DE" altLang="en-US" sz="1200">
                    <a:latin typeface="+mn-lt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63" name="Rectangle 131">
                  <a:extLst>
                    <a:ext uri="{FF2B5EF4-FFF2-40B4-BE49-F238E27FC236}">
                      <a16:creationId xmlns:a16="http://schemas.microsoft.com/office/drawing/2014/main" id="{33B63831-A262-5363-DCFD-3D188172088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827944" y="3927426"/>
                  <a:ext cx="54472" cy="47650"/>
                </a:xfrm>
                <a:prstGeom prst="rect">
                  <a:avLst/>
                </a:prstGeom>
                <a:solidFill>
                  <a:srgbClr val="000000"/>
                </a:solidFill>
                <a:ln w="7938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de-DE" altLang="en-US" sz="1200">
                    <a:latin typeface="+mn-lt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64" name="Rectangle 132">
                  <a:extLst>
                    <a:ext uri="{FF2B5EF4-FFF2-40B4-BE49-F238E27FC236}">
                      <a16:creationId xmlns:a16="http://schemas.microsoft.com/office/drawing/2014/main" id="{62179A5A-9343-3D88-AF99-35FA3137262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470469" y="3927426"/>
                  <a:ext cx="54472" cy="47650"/>
                </a:xfrm>
                <a:prstGeom prst="rect">
                  <a:avLst/>
                </a:prstGeom>
                <a:solidFill>
                  <a:srgbClr val="000000"/>
                </a:solidFill>
                <a:ln w="7938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de-DE" altLang="en-US" sz="1200">
                    <a:latin typeface="+mn-lt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65" name="Rectangle 133">
                  <a:extLst>
                    <a:ext uri="{FF2B5EF4-FFF2-40B4-BE49-F238E27FC236}">
                      <a16:creationId xmlns:a16="http://schemas.microsoft.com/office/drawing/2014/main" id="{37CCB44A-D87B-F23B-C4F7-DD15C5F8C2E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649207" y="3927426"/>
                  <a:ext cx="54472" cy="47650"/>
                </a:xfrm>
                <a:prstGeom prst="rect">
                  <a:avLst/>
                </a:prstGeom>
                <a:solidFill>
                  <a:srgbClr val="000000"/>
                </a:solidFill>
                <a:ln w="7938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de-DE" altLang="en-US" sz="1200">
                    <a:latin typeface="+mn-lt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66" name="Rectangle 134">
                  <a:extLst>
                    <a:ext uri="{FF2B5EF4-FFF2-40B4-BE49-F238E27FC236}">
                      <a16:creationId xmlns:a16="http://schemas.microsoft.com/office/drawing/2014/main" id="{C37ACBD9-BF52-121A-C5E3-EAC7FE247FF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293434" y="3927426"/>
                  <a:ext cx="52770" cy="47650"/>
                </a:xfrm>
                <a:prstGeom prst="rect">
                  <a:avLst/>
                </a:prstGeom>
                <a:solidFill>
                  <a:srgbClr val="000000"/>
                </a:solidFill>
                <a:ln w="7938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de-DE" altLang="en-US" sz="1200">
                    <a:latin typeface="+mn-lt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67" name="Rectangle 135">
                  <a:extLst>
                    <a:ext uri="{FF2B5EF4-FFF2-40B4-BE49-F238E27FC236}">
                      <a16:creationId xmlns:a16="http://schemas.microsoft.com/office/drawing/2014/main" id="{5F8B1D0B-1CD3-8542-F47B-AF975C33565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827944" y="3710025"/>
                  <a:ext cx="54472" cy="49139"/>
                </a:xfrm>
                <a:prstGeom prst="rect">
                  <a:avLst/>
                </a:prstGeom>
                <a:solidFill>
                  <a:srgbClr val="000000"/>
                </a:solidFill>
                <a:ln w="7938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de-DE" altLang="en-US" sz="1200">
                    <a:latin typeface="+mn-lt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68" name="Rectangle 136">
                  <a:extLst>
                    <a:ext uri="{FF2B5EF4-FFF2-40B4-BE49-F238E27FC236}">
                      <a16:creationId xmlns:a16="http://schemas.microsoft.com/office/drawing/2014/main" id="{C97ABE58-1301-F8C1-B61E-C3E274FF620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114697" y="3710025"/>
                  <a:ext cx="52770" cy="49139"/>
                </a:xfrm>
                <a:prstGeom prst="rect">
                  <a:avLst/>
                </a:prstGeom>
                <a:solidFill>
                  <a:srgbClr val="000000"/>
                </a:solidFill>
                <a:ln w="7938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de-DE" altLang="en-US" sz="1200">
                    <a:latin typeface="+mn-lt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69" name="Rectangle 137">
                  <a:extLst>
                    <a:ext uri="{FF2B5EF4-FFF2-40B4-BE49-F238E27FC236}">
                      <a16:creationId xmlns:a16="http://schemas.microsoft.com/office/drawing/2014/main" id="{E908CE89-FB4F-189E-99B8-63DFD9928F2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264496" y="3614726"/>
                  <a:ext cx="110647" cy="265051"/>
                </a:xfrm>
                <a:prstGeom prst="rect">
                  <a:avLst/>
                </a:prstGeom>
                <a:solidFill>
                  <a:srgbClr val="B3B3B3"/>
                </a:solidFill>
                <a:ln w="7938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de-DE" altLang="en-US" sz="1200">
                    <a:latin typeface="+mn-lt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70" name="Rectangle 138">
                  <a:extLst>
                    <a:ext uri="{FF2B5EF4-FFF2-40B4-BE49-F238E27FC236}">
                      <a16:creationId xmlns:a16="http://schemas.microsoft.com/office/drawing/2014/main" id="{AA4373DC-7229-8F8B-F38A-37178A659C1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524942" y="3578988"/>
                  <a:ext cx="219592" cy="144438"/>
                </a:xfrm>
                <a:prstGeom prst="rect">
                  <a:avLst/>
                </a:prstGeom>
                <a:solidFill>
                  <a:srgbClr val="B3B3B3"/>
                </a:solidFill>
                <a:ln w="7938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de-DE" altLang="en-US" sz="1200">
                    <a:latin typeface="+mn-lt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71" name="Rectangle 139">
                  <a:extLst>
                    <a:ext uri="{FF2B5EF4-FFF2-40B4-BE49-F238E27FC236}">
                      <a16:creationId xmlns:a16="http://schemas.microsoft.com/office/drawing/2014/main" id="{6A8AFFE1-CF11-E3F7-3DFE-CABDC0A478E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524942" y="3794900"/>
                  <a:ext cx="137883" cy="84876"/>
                </a:xfrm>
                <a:prstGeom prst="rect">
                  <a:avLst/>
                </a:prstGeom>
                <a:solidFill>
                  <a:srgbClr val="B3B3B3"/>
                </a:solidFill>
                <a:ln w="7938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de-DE" altLang="en-US" sz="1200">
                    <a:latin typeface="+mn-lt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72" name="AutoShape 141">
                  <a:extLst>
                    <a:ext uri="{FF2B5EF4-FFF2-40B4-BE49-F238E27FC236}">
                      <a16:creationId xmlns:a16="http://schemas.microsoft.com/office/drawing/2014/main" id="{9FDB76D8-5B43-82C7-DDAC-BB5D03C39AA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187894" y="3949762"/>
                  <a:ext cx="95327" cy="71474"/>
                </a:xfrm>
                <a:prstGeom prst="triangle">
                  <a:avLst>
                    <a:gd name="adj" fmla="val 50000"/>
                  </a:avLst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de-DE" altLang="en-US" sz="1200">
                    <a:latin typeface="+mn-lt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73" name="Freeform 142">
                  <a:extLst>
                    <a:ext uri="{FF2B5EF4-FFF2-40B4-BE49-F238E27FC236}">
                      <a16:creationId xmlns:a16="http://schemas.microsoft.com/office/drawing/2014/main" id="{29FED095-66C0-6DDF-8210-E40462ED0E8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233855" y="3750229"/>
                  <a:ext cx="224699" cy="201022"/>
                </a:xfrm>
                <a:custGeom>
                  <a:avLst/>
                  <a:gdLst>
                    <a:gd name="T0" fmla="*/ 0 w 132"/>
                    <a:gd name="T1" fmla="*/ 135 h 135"/>
                    <a:gd name="T2" fmla="*/ 0 w 132"/>
                    <a:gd name="T3" fmla="*/ 105 h 135"/>
                    <a:gd name="T4" fmla="*/ 132 w 132"/>
                    <a:gd name="T5" fmla="*/ 105 h 135"/>
                    <a:gd name="T6" fmla="*/ 132 w 132"/>
                    <a:gd name="T7" fmla="*/ 0 h 135"/>
                    <a:gd name="T8" fmla="*/ 84 w 132"/>
                    <a:gd name="T9" fmla="*/ 0 h 135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132" h="135">
                      <a:moveTo>
                        <a:pt x="0" y="135"/>
                      </a:moveTo>
                      <a:lnTo>
                        <a:pt x="0" y="105"/>
                      </a:lnTo>
                      <a:lnTo>
                        <a:pt x="132" y="105"/>
                      </a:lnTo>
                      <a:lnTo>
                        <a:pt x="132" y="0"/>
                      </a:lnTo>
                      <a:lnTo>
                        <a:pt x="84" y="0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sz="1200"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74" name="Line 143">
                  <a:extLst>
                    <a:ext uri="{FF2B5EF4-FFF2-40B4-BE49-F238E27FC236}">
                      <a16:creationId xmlns:a16="http://schemas.microsoft.com/office/drawing/2014/main" id="{8820AB2E-7F1F-2B4B-4F25-CB398053D8E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7458554" y="3839572"/>
                  <a:ext cx="6128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sz="1200"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75" name="Freeform 144">
                  <a:extLst>
                    <a:ext uri="{FF2B5EF4-FFF2-40B4-BE49-F238E27FC236}">
                      <a16:creationId xmlns:a16="http://schemas.microsoft.com/office/drawing/2014/main" id="{C410DA3C-BE68-98B1-7386-8156D157FD3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458554" y="3656419"/>
                  <a:ext cx="61281" cy="93810"/>
                </a:xfrm>
                <a:custGeom>
                  <a:avLst/>
                  <a:gdLst>
                    <a:gd name="T0" fmla="*/ 0 w 36"/>
                    <a:gd name="T1" fmla="*/ 63 h 63"/>
                    <a:gd name="T2" fmla="*/ 0 w 36"/>
                    <a:gd name="T3" fmla="*/ 0 h 63"/>
                    <a:gd name="T4" fmla="*/ 36 w 36"/>
                    <a:gd name="T5" fmla="*/ 0 h 63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36" h="63">
                      <a:moveTo>
                        <a:pt x="0" y="63"/>
                      </a:moveTo>
                      <a:lnTo>
                        <a:pt x="0" y="0"/>
                      </a:lnTo>
                      <a:lnTo>
                        <a:pt x="36" y="0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sz="1200"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76" name="AutoShape 146">
                  <a:extLst>
                    <a:ext uri="{FF2B5EF4-FFF2-40B4-BE49-F238E27FC236}">
                      <a16:creationId xmlns:a16="http://schemas.microsoft.com/office/drawing/2014/main" id="{6A967986-7D4D-1275-7CEA-012743F8521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194550" y="3949603"/>
                  <a:ext cx="95283" cy="71535"/>
                </a:xfrm>
                <a:prstGeom prst="triangle">
                  <a:avLst>
                    <a:gd name="adj" fmla="val 50000"/>
                  </a:avLst>
                </a:prstGeom>
                <a:solidFill>
                  <a:schemeClr val="accent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de-DE" altLang="en-US" sz="1200">
                    <a:latin typeface="+mn-lt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77" name="Freeform 147">
                  <a:extLst>
                    <a:ext uri="{FF2B5EF4-FFF2-40B4-BE49-F238E27FC236}">
                      <a16:creationId xmlns:a16="http://schemas.microsoft.com/office/drawing/2014/main" id="{03A8230E-C932-CDEE-3A24-2DC35C8D2A9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240490" y="3749902"/>
                  <a:ext cx="224595" cy="201191"/>
                </a:xfrm>
                <a:custGeom>
                  <a:avLst/>
                  <a:gdLst>
                    <a:gd name="T0" fmla="*/ 0 w 132"/>
                    <a:gd name="T1" fmla="*/ 135 h 135"/>
                    <a:gd name="T2" fmla="*/ 0 w 132"/>
                    <a:gd name="T3" fmla="*/ 105 h 135"/>
                    <a:gd name="T4" fmla="*/ 132 w 132"/>
                    <a:gd name="T5" fmla="*/ 105 h 135"/>
                    <a:gd name="T6" fmla="*/ 132 w 132"/>
                    <a:gd name="T7" fmla="*/ 0 h 135"/>
                    <a:gd name="T8" fmla="*/ 84 w 132"/>
                    <a:gd name="T9" fmla="*/ 0 h 135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132" h="135">
                      <a:moveTo>
                        <a:pt x="0" y="135"/>
                      </a:moveTo>
                      <a:lnTo>
                        <a:pt x="0" y="105"/>
                      </a:lnTo>
                      <a:lnTo>
                        <a:pt x="132" y="105"/>
                      </a:lnTo>
                      <a:lnTo>
                        <a:pt x="132" y="0"/>
                      </a:lnTo>
                      <a:lnTo>
                        <a:pt x="84" y="0"/>
                      </a:lnTo>
                    </a:path>
                  </a:pathLst>
                </a:custGeom>
                <a:noFill/>
                <a:ln w="19050">
                  <a:solidFill>
                    <a:schemeClr val="tx1">
                      <a:lumMod val="50000"/>
                      <a:lumOff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sz="1200"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78" name="Line 148">
                  <a:extLst>
                    <a:ext uri="{FF2B5EF4-FFF2-40B4-BE49-F238E27FC236}">
                      <a16:creationId xmlns:a16="http://schemas.microsoft.com/office/drawing/2014/main" id="{910827EE-5A47-0706-F7A4-2DC6C739670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7465085" y="3839321"/>
                  <a:ext cx="61253" cy="0"/>
                </a:xfrm>
                <a:prstGeom prst="line">
                  <a:avLst/>
                </a:prstGeom>
                <a:noFill/>
                <a:ln w="19050">
                  <a:solidFill>
                    <a:schemeClr val="tx1">
                      <a:lumMod val="50000"/>
                      <a:lumOff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sz="1200"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79" name="Freeform 149">
                  <a:extLst>
                    <a:ext uri="{FF2B5EF4-FFF2-40B4-BE49-F238E27FC236}">
                      <a16:creationId xmlns:a16="http://schemas.microsoft.com/office/drawing/2014/main" id="{5799FBF4-C214-B614-D433-BF59424D167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465085" y="3656013"/>
                  <a:ext cx="61253" cy="93889"/>
                </a:xfrm>
                <a:custGeom>
                  <a:avLst/>
                  <a:gdLst>
                    <a:gd name="T0" fmla="*/ 0 w 36"/>
                    <a:gd name="T1" fmla="*/ 63 h 63"/>
                    <a:gd name="T2" fmla="*/ 0 w 36"/>
                    <a:gd name="T3" fmla="*/ 0 h 63"/>
                    <a:gd name="T4" fmla="*/ 36 w 36"/>
                    <a:gd name="T5" fmla="*/ 0 h 63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36" h="63">
                      <a:moveTo>
                        <a:pt x="0" y="63"/>
                      </a:moveTo>
                      <a:lnTo>
                        <a:pt x="0" y="0"/>
                      </a:lnTo>
                      <a:lnTo>
                        <a:pt x="36" y="0"/>
                      </a:lnTo>
                    </a:path>
                  </a:pathLst>
                </a:custGeom>
                <a:noFill/>
                <a:ln w="19050">
                  <a:solidFill>
                    <a:schemeClr val="tx1">
                      <a:lumMod val="50000"/>
                      <a:lumOff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sz="1200">
                    <a:cs typeface="Calibri" panose="020F0502020204030204" pitchFamily="34" charset="0"/>
                  </a:endParaRPr>
                </a:p>
              </p:txBody>
            </p:sp>
          </p:grpSp>
          <p:grpSp>
            <p:nvGrpSpPr>
              <p:cNvPr id="70" name="Group 150">
                <a:extLst>
                  <a:ext uri="{FF2B5EF4-FFF2-40B4-BE49-F238E27FC236}">
                    <a16:creationId xmlns:a16="http://schemas.microsoft.com/office/drawing/2014/main" id="{C4F93591-8BBE-4E05-80B8-1945C7ADE9F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76590" y="2683846"/>
                <a:ext cx="485030" cy="282610"/>
                <a:chOff x="3914" y="2587"/>
                <a:chExt cx="581" cy="387"/>
              </a:xfrm>
            </p:grpSpPr>
            <p:sp>
              <p:nvSpPr>
                <p:cNvPr id="127" name="Rectangle 151">
                  <a:extLst>
                    <a:ext uri="{FF2B5EF4-FFF2-40B4-BE49-F238E27FC236}">
                      <a16:creationId xmlns:a16="http://schemas.microsoft.com/office/drawing/2014/main" id="{A90DC30B-932F-3B72-C192-8B60576B72B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914" y="2587"/>
                  <a:ext cx="581" cy="387"/>
                </a:xfrm>
                <a:prstGeom prst="rect">
                  <a:avLst/>
                </a:prstGeom>
                <a:solidFill>
                  <a:srgbClr val="FFFFFF"/>
                </a:solidFill>
                <a:ln w="7938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de-DE" altLang="en-US" sz="1200">
                    <a:latin typeface="+mn-lt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28" name="Rectangle 152">
                  <a:extLst>
                    <a:ext uri="{FF2B5EF4-FFF2-40B4-BE49-F238E27FC236}">
                      <a16:creationId xmlns:a16="http://schemas.microsoft.com/office/drawing/2014/main" id="{8063E12E-2694-A456-7BCA-31AC5B33367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914" y="2587"/>
                  <a:ext cx="581" cy="387"/>
                </a:xfrm>
                <a:prstGeom prst="rect">
                  <a:avLst/>
                </a:prstGeom>
                <a:solidFill>
                  <a:srgbClr val="F8F8F8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de-DE" altLang="en-US" sz="1200">
                    <a:latin typeface="+mn-lt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29" name="Rectangle 153">
                  <a:extLst>
                    <a:ext uri="{FF2B5EF4-FFF2-40B4-BE49-F238E27FC236}">
                      <a16:creationId xmlns:a16="http://schemas.microsoft.com/office/drawing/2014/main" id="{58B93E8A-FE59-44A0-974D-579B5F985BE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979" y="2620"/>
                  <a:ext cx="31" cy="32"/>
                </a:xfrm>
                <a:prstGeom prst="rect">
                  <a:avLst/>
                </a:prstGeom>
                <a:solidFill>
                  <a:srgbClr val="000000"/>
                </a:solidFill>
                <a:ln w="7938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de-DE" altLang="en-US" sz="1200">
                    <a:latin typeface="+mn-lt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30" name="Rectangle 154">
                  <a:extLst>
                    <a:ext uri="{FF2B5EF4-FFF2-40B4-BE49-F238E27FC236}">
                      <a16:creationId xmlns:a16="http://schemas.microsoft.com/office/drawing/2014/main" id="{71015858-27FB-DC48-E4B4-6A6D1A39E0E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398" y="2620"/>
                  <a:ext cx="32" cy="32"/>
                </a:xfrm>
                <a:prstGeom prst="rect">
                  <a:avLst/>
                </a:prstGeom>
                <a:solidFill>
                  <a:srgbClr val="000000"/>
                </a:solidFill>
                <a:ln w="7938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de-DE" altLang="en-US" sz="1200">
                    <a:latin typeface="+mn-lt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31" name="Rectangle 155">
                  <a:extLst>
                    <a:ext uri="{FF2B5EF4-FFF2-40B4-BE49-F238E27FC236}">
                      <a16:creationId xmlns:a16="http://schemas.microsoft.com/office/drawing/2014/main" id="{773BD1FF-4AA0-8D73-2749-8DE52F452F3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188" y="2620"/>
                  <a:ext cx="32" cy="32"/>
                </a:xfrm>
                <a:prstGeom prst="rect">
                  <a:avLst/>
                </a:prstGeom>
                <a:solidFill>
                  <a:srgbClr val="000000"/>
                </a:solidFill>
                <a:ln w="7938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de-DE" altLang="en-US" sz="1200">
                    <a:latin typeface="+mn-lt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32" name="Rectangle 156">
                  <a:extLst>
                    <a:ext uri="{FF2B5EF4-FFF2-40B4-BE49-F238E27FC236}">
                      <a16:creationId xmlns:a16="http://schemas.microsoft.com/office/drawing/2014/main" id="{DB980F72-1893-B245-21EC-96A6E9B82C9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293" y="2620"/>
                  <a:ext cx="32" cy="32"/>
                </a:xfrm>
                <a:prstGeom prst="rect">
                  <a:avLst/>
                </a:prstGeom>
                <a:solidFill>
                  <a:srgbClr val="000000"/>
                </a:solidFill>
                <a:ln w="7938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de-DE" altLang="en-US" sz="1200">
                    <a:latin typeface="+mn-lt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33" name="Rectangle 157">
                  <a:extLst>
                    <a:ext uri="{FF2B5EF4-FFF2-40B4-BE49-F238E27FC236}">
                      <a16:creationId xmlns:a16="http://schemas.microsoft.com/office/drawing/2014/main" id="{43C0D104-ABAD-C242-457E-85619314DF4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084" y="2620"/>
                  <a:ext cx="31" cy="32"/>
                </a:xfrm>
                <a:prstGeom prst="rect">
                  <a:avLst/>
                </a:prstGeom>
                <a:solidFill>
                  <a:srgbClr val="000000"/>
                </a:solidFill>
                <a:ln w="7938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de-DE" altLang="en-US" sz="1200">
                    <a:latin typeface="+mn-lt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34" name="Rectangle 158">
                  <a:extLst>
                    <a:ext uri="{FF2B5EF4-FFF2-40B4-BE49-F238E27FC236}">
                      <a16:creationId xmlns:a16="http://schemas.microsoft.com/office/drawing/2014/main" id="{4CEB2755-1500-CDB6-676E-08A71D70F50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979" y="2910"/>
                  <a:ext cx="31" cy="32"/>
                </a:xfrm>
                <a:prstGeom prst="rect">
                  <a:avLst/>
                </a:prstGeom>
                <a:solidFill>
                  <a:srgbClr val="000000"/>
                </a:solidFill>
                <a:ln w="7938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de-DE" altLang="en-US" sz="1200">
                    <a:latin typeface="+mn-lt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35" name="Rectangle 159">
                  <a:extLst>
                    <a:ext uri="{FF2B5EF4-FFF2-40B4-BE49-F238E27FC236}">
                      <a16:creationId xmlns:a16="http://schemas.microsoft.com/office/drawing/2014/main" id="{328A1FCF-C08A-C560-1960-7EBFC09A5B0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398" y="2910"/>
                  <a:ext cx="32" cy="32"/>
                </a:xfrm>
                <a:prstGeom prst="rect">
                  <a:avLst/>
                </a:prstGeom>
                <a:solidFill>
                  <a:srgbClr val="000000"/>
                </a:solidFill>
                <a:ln w="7938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de-DE" altLang="en-US" sz="1200">
                    <a:latin typeface="+mn-lt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36" name="Rectangle 160">
                  <a:extLst>
                    <a:ext uri="{FF2B5EF4-FFF2-40B4-BE49-F238E27FC236}">
                      <a16:creationId xmlns:a16="http://schemas.microsoft.com/office/drawing/2014/main" id="{12D9D75F-A2B3-07C8-449A-F6A81B192C3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188" y="2910"/>
                  <a:ext cx="32" cy="32"/>
                </a:xfrm>
                <a:prstGeom prst="rect">
                  <a:avLst/>
                </a:prstGeom>
                <a:solidFill>
                  <a:srgbClr val="000000"/>
                </a:solidFill>
                <a:ln w="7938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de-DE" altLang="en-US" sz="1200">
                    <a:latin typeface="+mn-lt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37" name="Rectangle 161">
                  <a:extLst>
                    <a:ext uri="{FF2B5EF4-FFF2-40B4-BE49-F238E27FC236}">
                      <a16:creationId xmlns:a16="http://schemas.microsoft.com/office/drawing/2014/main" id="{7A010926-9446-D372-BAFE-184FB0C0F2E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293" y="2910"/>
                  <a:ext cx="32" cy="32"/>
                </a:xfrm>
                <a:prstGeom prst="rect">
                  <a:avLst/>
                </a:prstGeom>
                <a:solidFill>
                  <a:srgbClr val="000000"/>
                </a:solidFill>
                <a:ln w="7938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de-DE" altLang="en-US" sz="1200">
                    <a:latin typeface="+mn-lt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38" name="Rectangle 162">
                  <a:extLst>
                    <a:ext uri="{FF2B5EF4-FFF2-40B4-BE49-F238E27FC236}">
                      <a16:creationId xmlns:a16="http://schemas.microsoft.com/office/drawing/2014/main" id="{E555AF96-58CE-A4F4-C254-B9CE416D862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084" y="2910"/>
                  <a:ext cx="31" cy="32"/>
                </a:xfrm>
                <a:prstGeom prst="rect">
                  <a:avLst/>
                </a:prstGeom>
                <a:solidFill>
                  <a:srgbClr val="000000"/>
                </a:solidFill>
                <a:ln w="7938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de-DE" altLang="en-US" sz="1200">
                    <a:latin typeface="+mn-lt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39" name="Rectangle 163">
                  <a:extLst>
                    <a:ext uri="{FF2B5EF4-FFF2-40B4-BE49-F238E27FC236}">
                      <a16:creationId xmlns:a16="http://schemas.microsoft.com/office/drawing/2014/main" id="{87EDBF48-4998-E375-A2E5-1DAE61D144C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398" y="2764"/>
                  <a:ext cx="32" cy="33"/>
                </a:xfrm>
                <a:prstGeom prst="rect">
                  <a:avLst/>
                </a:prstGeom>
                <a:solidFill>
                  <a:srgbClr val="000000"/>
                </a:solidFill>
                <a:ln w="7938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de-DE" altLang="en-US" sz="1200">
                    <a:latin typeface="+mn-lt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40" name="Rectangle 164">
                  <a:extLst>
                    <a:ext uri="{FF2B5EF4-FFF2-40B4-BE49-F238E27FC236}">
                      <a16:creationId xmlns:a16="http://schemas.microsoft.com/office/drawing/2014/main" id="{0F07CBB5-EDD4-7548-D5F0-0CAE98E8154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979" y="2764"/>
                  <a:ext cx="31" cy="33"/>
                </a:xfrm>
                <a:prstGeom prst="rect">
                  <a:avLst/>
                </a:prstGeom>
                <a:solidFill>
                  <a:srgbClr val="000000"/>
                </a:solidFill>
                <a:ln w="7938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de-DE" altLang="en-US" sz="1200">
                    <a:latin typeface="+mn-lt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41" name="Rectangle 165">
                  <a:extLst>
                    <a:ext uri="{FF2B5EF4-FFF2-40B4-BE49-F238E27FC236}">
                      <a16:creationId xmlns:a16="http://schemas.microsoft.com/office/drawing/2014/main" id="{18873300-0F23-BC1F-E965-77B553E9F13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067" y="2700"/>
                  <a:ext cx="65" cy="178"/>
                </a:xfrm>
                <a:prstGeom prst="rect">
                  <a:avLst/>
                </a:prstGeom>
                <a:solidFill>
                  <a:srgbClr val="B3B3B3"/>
                </a:solidFill>
                <a:ln w="7938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de-DE" altLang="en-US" sz="1200" dirty="0">
                    <a:latin typeface="+mn-lt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42" name="Rectangle 166">
                  <a:extLst>
                    <a:ext uri="{FF2B5EF4-FFF2-40B4-BE49-F238E27FC236}">
                      <a16:creationId xmlns:a16="http://schemas.microsoft.com/office/drawing/2014/main" id="{C3FDAE76-8C7F-1C26-CF96-F09F2E583A9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220" y="2676"/>
                  <a:ext cx="129" cy="97"/>
                </a:xfrm>
                <a:prstGeom prst="rect">
                  <a:avLst/>
                </a:prstGeom>
                <a:solidFill>
                  <a:srgbClr val="B3B3B3"/>
                </a:solidFill>
                <a:ln w="7938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de-DE" altLang="en-US" sz="1200">
                    <a:latin typeface="+mn-lt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43" name="Rectangle 167">
                  <a:extLst>
                    <a:ext uri="{FF2B5EF4-FFF2-40B4-BE49-F238E27FC236}">
                      <a16:creationId xmlns:a16="http://schemas.microsoft.com/office/drawing/2014/main" id="{96ACBEDE-EA1C-11A2-33FD-0103049DED1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220" y="2821"/>
                  <a:ext cx="81" cy="57"/>
                </a:xfrm>
                <a:prstGeom prst="rect">
                  <a:avLst/>
                </a:prstGeom>
                <a:solidFill>
                  <a:srgbClr val="B3B3B3"/>
                </a:solidFill>
                <a:ln w="7938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de-DE" altLang="en-US" sz="1200">
                    <a:latin typeface="+mn-lt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44" name="Line 168">
                  <a:extLst>
                    <a:ext uri="{FF2B5EF4-FFF2-40B4-BE49-F238E27FC236}">
                      <a16:creationId xmlns:a16="http://schemas.microsoft.com/office/drawing/2014/main" id="{DDAC7446-2403-B44D-A5A3-E9A31E865BD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010" y="2781"/>
                  <a:ext cx="57" cy="1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200"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45" name="Line 169">
                  <a:extLst>
                    <a:ext uri="{FF2B5EF4-FFF2-40B4-BE49-F238E27FC236}">
                      <a16:creationId xmlns:a16="http://schemas.microsoft.com/office/drawing/2014/main" id="{810CCCAB-444F-3B11-A5A6-D54B4D6785A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309" y="2652"/>
                  <a:ext cx="1" cy="24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200"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46" name="Freeform 170">
                  <a:extLst>
                    <a:ext uri="{FF2B5EF4-FFF2-40B4-BE49-F238E27FC236}">
                      <a16:creationId xmlns:a16="http://schemas.microsoft.com/office/drawing/2014/main" id="{7C8AFB3D-DF1B-AFE5-AD98-B368241E157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301" y="2773"/>
                  <a:ext cx="16" cy="80"/>
                </a:xfrm>
                <a:custGeom>
                  <a:avLst/>
                  <a:gdLst>
                    <a:gd name="T0" fmla="*/ 0 w 16"/>
                    <a:gd name="T1" fmla="*/ 80 h 80"/>
                    <a:gd name="T2" fmla="*/ 16 w 16"/>
                    <a:gd name="T3" fmla="*/ 80 h 80"/>
                    <a:gd name="T4" fmla="*/ 16 w 16"/>
                    <a:gd name="T5" fmla="*/ 0 h 80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16" h="80">
                      <a:moveTo>
                        <a:pt x="0" y="80"/>
                      </a:moveTo>
                      <a:lnTo>
                        <a:pt x="16" y="80"/>
                      </a:lnTo>
                      <a:lnTo>
                        <a:pt x="16" y="0"/>
                      </a:lnTo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1200"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47" name="Freeform 171">
                  <a:extLst>
                    <a:ext uri="{FF2B5EF4-FFF2-40B4-BE49-F238E27FC236}">
                      <a16:creationId xmlns:a16="http://schemas.microsoft.com/office/drawing/2014/main" id="{AE133FB4-C704-BC3B-4B9F-22A04D1771A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349" y="2724"/>
                  <a:ext cx="65" cy="186"/>
                </a:xfrm>
                <a:custGeom>
                  <a:avLst/>
                  <a:gdLst>
                    <a:gd name="T0" fmla="*/ 0 w 65"/>
                    <a:gd name="T1" fmla="*/ 0 h 186"/>
                    <a:gd name="T2" fmla="*/ 17 w 65"/>
                    <a:gd name="T3" fmla="*/ 0 h 186"/>
                    <a:gd name="T4" fmla="*/ 17 w 65"/>
                    <a:gd name="T5" fmla="*/ 129 h 186"/>
                    <a:gd name="T6" fmla="*/ 65 w 65"/>
                    <a:gd name="T7" fmla="*/ 129 h 186"/>
                    <a:gd name="T8" fmla="*/ 65 w 65"/>
                    <a:gd name="T9" fmla="*/ 186 h 18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65" h="186">
                      <a:moveTo>
                        <a:pt x="0" y="0"/>
                      </a:moveTo>
                      <a:lnTo>
                        <a:pt x="17" y="0"/>
                      </a:lnTo>
                      <a:lnTo>
                        <a:pt x="17" y="129"/>
                      </a:lnTo>
                      <a:lnTo>
                        <a:pt x="65" y="129"/>
                      </a:lnTo>
                      <a:lnTo>
                        <a:pt x="65" y="186"/>
                      </a:lnTo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1200"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48" name="Freeform 172">
                  <a:extLst>
                    <a:ext uri="{FF2B5EF4-FFF2-40B4-BE49-F238E27FC236}">
                      <a16:creationId xmlns:a16="http://schemas.microsoft.com/office/drawing/2014/main" id="{E4DEA3D7-81B8-0566-FBB1-7D6A19C7C9C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220" y="2878"/>
                  <a:ext cx="38" cy="48"/>
                </a:xfrm>
                <a:custGeom>
                  <a:avLst/>
                  <a:gdLst>
                    <a:gd name="T0" fmla="*/ 38 w 40"/>
                    <a:gd name="T1" fmla="*/ 0 h 50"/>
                    <a:gd name="T2" fmla="*/ 38 w 40"/>
                    <a:gd name="T3" fmla="*/ 48 h 50"/>
                    <a:gd name="T4" fmla="*/ 0 w 40"/>
                    <a:gd name="T5" fmla="*/ 48 h 50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40" h="50">
                      <a:moveTo>
                        <a:pt x="40" y="0"/>
                      </a:moveTo>
                      <a:lnTo>
                        <a:pt x="40" y="50"/>
                      </a:lnTo>
                      <a:lnTo>
                        <a:pt x="0" y="50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sz="1200">
                    <a:cs typeface="Calibri" panose="020F0502020204030204" pitchFamily="34" charset="0"/>
                  </a:endParaRPr>
                </a:p>
              </p:txBody>
            </p:sp>
            <p:grpSp>
              <p:nvGrpSpPr>
                <p:cNvPr id="149" name="Group 173">
                  <a:extLst>
                    <a:ext uri="{FF2B5EF4-FFF2-40B4-BE49-F238E27FC236}">
                      <a16:creationId xmlns:a16="http://schemas.microsoft.com/office/drawing/2014/main" id="{4CE16E13-C02E-15BD-E03D-0F48E6EFC3A4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024" y="2728"/>
                  <a:ext cx="195" cy="245"/>
                  <a:chOff x="4023" y="2262"/>
                  <a:chExt cx="195" cy="245"/>
                </a:xfrm>
              </p:grpSpPr>
              <p:sp>
                <p:nvSpPr>
                  <p:cNvPr id="151" name="AutoShape 174">
                    <a:extLst>
                      <a:ext uri="{FF2B5EF4-FFF2-40B4-BE49-F238E27FC236}">
                        <a16:creationId xmlns:a16="http://schemas.microsoft.com/office/drawing/2014/main" id="{41C05A6C-B0A4-3511-0FD3-D9F57B51CB99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4023" y="2459"/>
                    <a:ext cx="56" cy="48"/>
                  </a:xfrm>
                  <a:prstGeom prst="triangle">
                    <a:avLst>
                      <a:gd name="adj" fmla="val 50000"/>
                    </a:avLst>
                  </a:prstGeom>
                  <a:solidFill>
                    <a:schemeClr val="accent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algn="ctr">
                      <a:defRPr sz="17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algn="ctr">
                      <a:defRPr sz="17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algn="ctr">
                      <a:defRPr sz="17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algn="ctr">
                      <a:defRPr sz="17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algn="ctr">
                      <a:defRPr sz="17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algn="ct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7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algn="ct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7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algn="ct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7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algn="ct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7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de-DE" altLang="en-US" sz="1200">
                      <a:latin typeface="+mn-lt"/>
                      <a:cs typeface="Calibri" panose="020F0502020204030204" pitchFamily="34" charset="0"/>
                    </a:endParaRPr>
                  </a:p>
                </p:txBody>
              </p:sp>
              <p:sp>
                <p:nvSpPr>
                  <p:cNvPr id="152" name="Freeform 175">
                    <a:extLst>
                      <a:ext uri="{FF2B5EF4-FFF2-40B4-BE49-F238E27FC236}">
                        <a16:creationId xmlns:a16="http://schemas.microsoft.com/office/drawing/2014/main" id="{8AFAF13F-A9A0-1024-8857-741DFD11DA8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050" y="2325"/>
                    <a:ext cx="132" cy="135"/>
                  </a:xfrm>
                  <a:custGeom>
                    <a:avLst/>
                    <a:gdLst>
                      <a:gd name="T0" fmla="*/ 0 w 132"/>
                      <a:gd name="T1" fmla="*/ 135 h 135"/>
                      <a:gd name="T2" fmla="*/ 0 w 132"/>
                      <a:gd name="T3" fmla="*/ 105 h 135"/>
                      <a:gd name="T4" fmla="*/ 132 w 132"/>
                      <a:gd name="T5" fmla="*/ 105 h 135"/>
                      <a:gd name="T6" fmla="*/ 132 w 132"/>
                      <a:gd name="T7" fmla="*/ 0 h 135"/>
                      <a:gd name="T8" fmla="*/ 84 w 132"/>
                      <a:gd name="T9" fmla="*/ 0 h 135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132" h="135">
                        <a:moveTo>
                          <a:pt x="0" y="135"/>
                        </a:moveTo>
                        <a:lnTo>
                          <a:pt x="0" y="105"/>
                        </a:lnTo>
                        <a:lnTo>
                          <a:pt x="132" y="105"/>
                        </a:lnTo>
                        <a:lnTo>
                          <a:pt x="132" y="0"/>
                        </a:lnTo>
                        <a:lnTo>
                          <a:pt x="84" y="0"/>
                        </a:lnTo>
                      </a:path>
                    </a:pathLst>
                  </a:custGeom>
                  <a:noFill/>
                  <a:ln w="19050">
                    <a:solidFill>
                      <a:schemeClr val="tx1">
                        <a:lumMod val="50000"/>
                        <a:lumOff val="50000"/>
                      </a:schemeClr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 sz="1200">
                      <a:cs typeface="Calibri" panose="020F0502020204030204" pitchFamily="34" charset="0"/>
                    </a:endParaRPr>
                  </a:p>
                </p:txBody>
              </p:sp>
              <p:sp>
                <p:nvSpPr>
                  <p:cNvPr id="153" name="Line 176">
                    <a:extLst>
                      <a:ext uri="{FF2B5EF4-FFF2-40B4-BE49-F238E27FC236}">
                        <a16:creationId xmlns:a16="http://schemas.microsoft.com/office/drawing/2014/main" id="{F8E3BFF3-6780-EC67-64C9-F7D0C32FF0D3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4182" y="2385"/>
                    <a:ext cx="36" cy="0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>
                        <a:lumMod val="50000"/>
                        <a:lumOff val="50000"/>
                      </a:schemeClr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 sz="1200">
                      <a:cs typeface="Calibri" panose="020F0502020204030204" pitchFamily="34" charset="0"/>
                    </a:endParaRPr>
                  </a:p>
                </p:txBody>
              </p:sp>
              <p:sp>
                <p:nvSpPr>
                  <p:cNvPr id="154" name="Freeform 177">
                    <a:extLst>
                      <a:ext uri="{FF2B5EF4-FFF2-40B4-BE49-F238E27FC236}">
                        <a16:creationId xmlns:a16="http://schemas.microsoft.com/office/drawing/2014/main" id="{ED5C6AD4-86A9-A839-3A90-393E058DD40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82" y="2262"/>
                    <a:ext cx="36" cy="63"/>
                  </a:xfrm>
                  <a:custGeom>
                    <a:avLst/>
                    <a:gdLst>
                      <a:gd name="T0" fmla="*/ 0 w 36"/>
                      <a:gd name="T1" fmla="*/ 63 h 63"/>
                      <a:gd name="T2" fmla="*/ 0 w 36"/>
                      <a:gd name="T3" fmla="*/ 0 h 63"/>
                      <a:gd name="T4" fmla="*/ 36 w 36"/>
                      <a:gd name="T5" fmla="*/ 0 h 63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6" h="63">
                        <a:moveTo>
                          <a:pt x="0" y="63"/>
                        </a:moveTo>
                        <a:lnTo>
                          <a:pt x="0" y="0"/>
                        </a:lnTo>
                        <a:lnTo>
                          <a:pt x="36" y="0"/>
                        </a:lnTo>
                      </a:path>
                    </a:pathLst>
                  </a:custGeom>
                  <a:noFill/>
                  <a:ln w="19050">
                    <a:solidFill>
                      <a:schemeClr val="tx1">
                        <a:lumMod val="50000"/>
                        <a:lumOff val="50000"/>
                      </a:schemeClr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 sz="1200">
                      <a:cs typeface="Calibri" panose="020F0502020204030204" pitchFamily="34" charset="0"/>
                    </a:endParaRPr>
                  </a:p>
                </p:txBody>
              </p:sp>
            </p:grpSp>
            <p:sp>
              <p:nvSpPr>
                <p:cNvPr id="150" name="Line 178">
                  <a:extLst>
                    <a:ext uri="{FF2B5EF4-FFF2-40B4-BE49-F238E27FC236}">
                      <a16:creationId xmlns:a16="http://schemas.microsoft.com/office/drawing/2014/main" id="{D4E731DC-43F2-0365-DC40-26BB48B84E5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132" y="2710"/>
                  <a:ext cx="86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sz="1200">
                    <a:cs typeface="Calibri" panose="020F0502020204030204" pitchFamily="34" charset="0"/>
                  </a:endParaRPr>
                </a:p>
              </p:txBody>
            </p:sp>
          </p:grpSp>
          <p:grpSp>
            <p:nvGrpSpPr>
              <p:cNvPr id="71" name="Group 211">
                <a:extLst>
                  <a:ext uri="{FF2B5EF4-FFF2-40B4-BE49-F238E27FC236}">
                    <a16:creationId xmlns:a16="http://schemas.microsoft.com/office/drawing/2014/main" id="{A2301FF8-E7DD-90DB-64E6-0DBC0B3AA91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81137" y="3124074"/>
                <a:ext cx="485029" cy="283387"/>
                <a:chOff x="3914" y="2587"/>
                <a:chExt cx="581" cy="387"/>
              </a:xfrm>
            </p:grpSpPr>
            <p:sp>
              <p:nvSpPr>
                <p:cNvPr id="94" name="Rectangle 212">
                  <a:extLst>
                    <a:ext uri="{FF2B5EF4-FFF2-40B4-BE49-F238E27FC236}">
                      <a16:creationId xmlns:a16="http://schemas.microsoft.com/office/drawing/2014/main" id="{66B2A48E-0B84-B530-3610-2779C590D9E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914" y="2587"/>
                  <a:ext cx="581" cy="387"/>
                </a:xfrm>
                <a:prstGeom prst="rect">
                  <a:avLst/>
                </a:prstGeom>
                <a:solidFill>
                  <a:srgbClr val="FFFFFF"/>
                </a:solidFill>
                <a:ln w="7938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de-DE" altLang="en-US" sz="1200">
                    <a:latin typeface="+mn-lt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95" name="Rectangle 213">
                  <a:extLst>
                    <a:ext uri="{FF2B5EF4-FFF2-40B4-BE49-F238E27FC236}">
                      <a16:creationId xmlns:a16="http://schemas.microsoft.com/office/drawing/2014/main" id="{12FB9367-4940-D170-A8DF-A474E7597F5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914" y="2587"/>
                  <a:ext cx="581" cy="387"/>
                </a:xfrm>
                <a:prstGeom prst="rect">
                  <a:avLst/>
                </a:prstGeom>
                <a:solidFill>
                  <a:srgbClr val="F8F8F8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de-DE" altLang="en-US" sz="1200">
                    <a:latin typeface="+mn-lt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96" name="Rectangle 214">
                  <a:extLst>
                    <a:ext uri="{FF2B5EF4-FFF2-40B4-BE49-F238E27FC236}">
                      <a16:creationId xmlns:a16="http://schemas.microsoft.com/office/drawing/2014/main" id="{6D03B828-0F8C-5150-3A73-3E537D3496B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979" y="2620"/>
                  <a:ext cx="31" cy="32"/>
                </a:xfrm>
                <a:prstGeom prst="rect">
                  <a:avLst/>
                </a:prstGeom>
                <a:solidFill>
                  <a:srgbClr val="000000"/>
                </a:solidFill>
                <a:ln w="7938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de-DE" altLang="en-US" sz="1200">
                    <a:latin typeface="+mn-lt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97" name="Rectangle 215">
                  <a:extLst>
                    <a:ext uri="{FF2B5EF4-FFF2-40B4-BE49-F238E27FC236}">
                      <a16:creationId xmlns:a16="http://schemas.microsoft.com/office/drawing/2014/main" id="{50C654CA-F2ED-3CF4-C6C5-A19C5D2EE0E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398" y="2620"/>
                  <a:ext cx="32" cy="32"/>
                </a:xfrm>
                <a:prstGeom prst="rect">
                  <a:avLst/>
                </a:prstGeom>
                <a:solidFill>
                  <a:srgbClr val="000000"/>
                </a:solidFill>
                <a:ln w="7938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de-DE" altLang="en-US" sz="1200">
                    <a:latin typeface="+mn-lt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98" name="Rectangle 216">
                  <a:extLst>
                    <a:ext uri="{FF2B5EF4-FFF2-40B4-BE49-F238E27FC236}">
                      <a16:creationId xmlns:a16="http://schemas.microsoft.com/office/drawing/2014/main" id="{BA480975-42D3-6D70-B556-1158B9CAA60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188" y="2620"/>
                  <a:ext cx="32" cy="32"/>
                </a:xfrm>
                <a:prstGeom prst="rect">
                  <a:avLst/>
                </a:prstGeom>
                <a:solidFill>
                  <a:srgbClr val="000000"/>
                </a:solidFill>
                <a:ln w="7938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de-DE" altLang="en-US" sz="1200">
                    <a:latin typeface="+mn-lt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99" name="Rectangle 217">
                  <a:extLst>
                    <a:ext uri="{FF2B5EF4-FFF2-40B4-BE49-F238E27FC236}">
                      <a16:creationId xmlns:a16="http://schemas.microsoft.com/office/drawing/2014/main" id="{6CAEF1C9-4C2A-5F3B-5632-AF12C031125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293" y="2620"/>
                  <a:ext cx="32" cy="32"/>
                </a:xfrm>
                <a:prstGeom prst="rect">
                  <a:avLst/>
                </a:prstGeom>
                <a:solidFill>
                  <a:srgbClr val="000000"/>
                </a:solidFill>
                <a:ln w="7938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de-DE" altLang="en-US" sz="1200">
                    <a:latin typeface="+mn-lt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00" name="Rectangle 218">
                  <a:extLst>
                    <a:ext uri="{FF2B5EF4-FFF2-40B4-BE49-F238E27FC236}">
                      <a16:creationId xmlns:a16="http://schemas.microsoft.com/office/drawing/2014/main" id="{804392FC-0486-65F7-A4FA-36D0C6C3102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084" y="2620"/>
                  <a:ext cx="31" cy="32"/>
                </a:xfrm>
                <a:prstGeom prst="rect">
                  <a:avLst/>
                </a:prstGeom>
                <a:solidFill>
                  <a:srgbClr val="000000"/>
                </a:solidFill>
                <a:ln w="7938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de-DE" altLang="en-US" sz="1200">
                    <a:latin typeface="+mn-lt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01" name="Rectangle 219">
                  <a:extLst>
                    <a:ext uri="{FF2B5EF4-FFF2-40B4-BE49-F238E27FC236}">
                      <a16:creationId xmlns:a16="http://schemas.microsoft.com/office/drawing/2014/main" id="{0334CD4B-9DD3-E9B4-27D9-DED4D9FD29C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979" y="2910"/>
                  <a:ext cx="31" cy="32"/>
                </a:xfrm>
                <a:prstGeom prst="rect">
                  <a:avLst/>
                </a:prstGeom>
                <a:solidFill>
                  <a:srgbClr val="000000"/>
                </a:solidFill>
                <a:ln w="7938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de-DE" altLang="en-US" sz="1200">
                    <a:latin typeface="+mn-lt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02" name="Rectangle 220">
                  <a:extLst>
                    <a:ext uri="{FF2B5EF4-FFF2-40B4-BE49-F238E27FC236}">
                      <a16:creationId xmlns:a16="http://schemas.microsoft.com/office/drawing/2014/main" id="{F7EAC089-B96F-9460-055A-57E2FDC8CB2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398" y="2910"/>
                  <a:ext cx="32" cy="32"/>
                </a:xfrm>
                <a:prstGeom prst="rect">
                  <a:avLst/>
                </a:prstGeom>
                <a:solidFill>
                  <a:srgbClr val="000000"/>
                </a:solidFill>
                <a:ln w="7938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de-DE" altLang="en-US" sz="1200">
                    <a:latin typeface="+mn-lt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03" name="Rectangle 221">
                  <a:extLst>
                    <a:ext uri="{FF2B5EF4-FFF2-40B4-BE49-F238E27FC236}">
                      <a16:creationId xmlns:a16="http://schemas.microsoft.com/office/drawing/2014/main" id="{3F578C58-F1B1-87D2-4F73-AC795D4A1EF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188" y="2910"/>
                  <a:ext cx="32" cy="32"/>
                </a:xfrm>
                <a:prstGeom prst="rect">
                  <a:avLst/>
                </a:prstGeom>
                <a:solidFill>
                  <a:srgbClr val="000000"/>
                </a:solidFill>
                <a:ln w="7938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de-DE" altLang="en-US" sz="1200">
                    <a:latin typeface="+mn-lt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04" name="Rectangle 222">
                  <a:extLst>
                    <a:ext uri="{FF2B5EF4-FFF2-40B4-BE49-F238E27FC236}">
                      <a16:creationId xmlns:a16="http://schemas.microsoft.com/office/drawing/2014/main" id="{9C713ACE-A887-AD0F-7D85-38ECA6C4B77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293" y="2910"/>
                  <a:ext cx="32" cy="32"/>
                </a:xfrm>
                <a:prstGeom prst="rect">
                  <a:avLst/>
                </a:prstGeom>
                <a:solidFill>
                  <a:srgbClr val="000000"/>
                </a:solidFill>
                <a:ln w="7938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de-DE" altLang="en-US" sz="1200">
                    <a:latin typeface="+mn-lt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05" name="Rectangle 223">
                  <a:extLst>
                    <a:ext uri="{FF2B5EF4-FFF2-40B4-BE49-F238E27FC236}">
                      <a16:creationId xmlns:a16="http://schemas.microsoft.com/office/drawing/2014/main" id="{5EAF826A-AAAC-7A24-051C-4A686BA7CF0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084" y="2910"/>
                  <a:ext cx="31" cy="32"/>
                </a:xfrm>
                <a:prstGeom prst="rect">
                  <a:avLst/>
                </a:prstGeom>
                <a:solidFill>
                  <a:srgbClr val="000000"/>
                </a:solidFill>
                <a:ln w="7938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de-DE" altLang="en-US" sz="1200">
                    <a:latin typeface="+mn-lt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06" name="Rectangle 224">
                  <a:extLst>
                    <a:ext uri="{FF2B5EF4-FFF2-40B4-BE49-F238E27FC236}">
                      <a16:creationId xmlns:a16="http://schemas.microsoft.com/office/drawing/2014/main" id="{26BC54AE-5B49-4144-8648-EE5F9F05709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398" y="2764"/>
                  <a:ext cx="32" cy="33"/>
                </a:xfrm>
                <a:prstGeom prst="rect">
                  <a:avLst/>
                </a:prstGeom>
                <a:solidFill>
                  <a:srgbClr val="000000"/>
                </a:solidFill>
                <a:ln w="7938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de-DE" altLang="en-US" sz="1200">
                    <a:latin typeface="+mn-lt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07" name="Rectangle 225">
                  <a:extLst>
                    <a:ext uri="{FF2B5EF4-FFF2-40B4-BE49-F238E27FC236}">
                      <a16:creationId xmlns:a16="http://schemas.microsoft.com/office/drawing/2014/main" id="{1F6F82E9-9F01-AC20-384B-D2C2A9F093B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979" y="2764"/>
                  <a:ext cx="31" cy="33"/>
                </a:xfrm>
                <a:prstGeom prst="rect">
                  <a:avLst/>
                </a:prstGeom>
                <a:solidFill>
                  <a:srgbClr val="000000"/>
                </a:solidFill>
                <a:ln w="7938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de-DE" altLang="en-US" sz="1200">
                    <a:latin typeface="+mn-lt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08" name="Rectangle 226">
                  <a:extLst>
                    <a:ext uri="{FF2B5EF4-FFF2-40B4-BE49-F238E27FC236}">
                      <a16:creationId xmlns:a16="http://schemas.microsoft.com/office/drawing/2014/main" id="{D6FAF529-21E1-3988-854A-2712B58EC5C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067" y="2700"/>
                  <a:ext cx="65" cy="178"/>
                </a:xfrm>
                <a:prstGeom prst="rect">
                  <a:avLst/>
                </a:prstGeom>
                <a:solidFill>
                  <a:srgbClr val="B3B3B3"/>
                </a:solidFill>
                <a:ln w="7938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de-DE" altLang="en-US" sz="1200">
                    <a:latin typeface="+mn-lt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09" name="Rectangle 227">
                  <a:extLst>
                    <a:ext uri="{FF2B5EF4-FFF2-40B4-BE49-F238E27FC236}">
                      <a16:creationId xmlns:a16="http://schemas.microsoft.com/office/drawing/2014/main" id="{62A2A35D-82F1-82F1-4731-2BC899DE47D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220" y="2676"/>
                  <a:ext cx="129" cy="97"/>
                </a:xfrm>
                <a:prstGeom prst="rect">
                  <a:avLst/>
                </a:prstGeom>
                <a:solidFill>
                  <a:srgbClr val="B3B3B3"/>
                </a:solidFill>
                <a:ln w="7938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de-DE" altLang="en-US" sz="1200">
                    <a:latin typeface="+mn-lt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10" name="Rectangle 228">
                  <a:extLst>
                    <a:ext uri="{FF2B5EF4-FFF2-40B4-BE49-F238E27FC236}">
                      <a16:creationId xmlns:a16="http://schemas.microsoft.com/office/drawing/2014/main" id="{7035C6BE-3EF3-DC57-2253-0CD9F85D7AC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220" y="2821"/>
                  <a:ext cx="81" cy="57"/>
                </a:xfrm>
                <a:prstGeom prst="rect">
                  <a:avLst/>
                </a:prstGeom>
                <a:solidFill>
                  <a:srgbClr val="B3B3B3"/>
                </a:solidFill>
                <a:ln w="7938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de-DE" altLang="en-US" sz="1200">
                    <a:latin typeface="+mn-lt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11" name="Line 229">
                  <a:extLst>
                    <a:ext uri="{FF2B5EF4-FFF2-40B4-BE49-F238E27FC236}">
                      <a16:creationId xmlns:a16="http://schemas.microsoft.com/office/drawing/2014/main" id="{8E75F154-2275-84B0-FD63-14B6E1914FE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010" y="2781"/>
                  <a:ext cx="57" cy="1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200"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12" name="Line 230">
                  <a:extLst>
                    <a:ext uri="{FF2B5EF4-FFF2-40B4-BE49-F238E27FC236}">
                      <a16:creationId xmlns:a16="http://schemas.microsoft.com/office/drawing/2014/main" id="{439509C1-80AB-6D8A-EDE7-33BE7EDC50C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309" y="2652"/>
                  <a:ext cx="1" cy="24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200"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13" name="Freeform 231">
                  <a:extLst>
                    <a:ext uri="{FF2B5EF4-FFF2-40B4-BE49-F238E27FC236}">
                      <a16:creationId xmlns:a16="http://schemas.microsoft.com/office/drawing/2014/main" id="{61595165-82E3-7729-8EDB-28818CA35C4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301" y="2773"/>
                  <a:ext cx="16" cy="80"/>
                </a:xfrm>
                <a:custGeom>
                  <a:avLst/>
                  <a:gdLst>
                    <a:gd name="T0" fmla="*/ 0 w 16"/>
                    <a:gd name="T1" fmla="*/ 80 h 80"/>
                    <a:gd name="T2" fmla="*/ 16 w 16"/>
                    <a:gd name="T3" fmla="*/ 80 h 80"/>
                    <a:gd name="T4" fmla="*/ 16 w 16"/>
                    <a:gd name="T5" fmla="*/ 0 h 80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16" h="80">
                      <a:moveTo>
                        <a:pt x="0" y="80"/>
                      </a:moveTo>
                      <a:lnTo>
                        <a:pt x="16" y="80"/>
                      </a:lnTo>
                      <a:lnTo>
                        <a:pt x="16" y="0"/>
                      </a:lnTo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1200"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14" name="Freeform 232">
                  <a:extLst>
                    <a:ext uri="{FF2B5EF4-FFF2-40B4-BE49-F238E27FC236}">
                      <a16:creationId xmlns:a16="http://schemas.microsoft.com/office/drawing/2014/main" id="{779C4895-E581-A386-880B-240A112E471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349" y="2724"/>
                  <a:ext cx="65" cy="186"/>
                </a:xfrm>
                <a:custGeom>
                  <a:avLst/>
                  <a:gdLst>
                    <a:gd name="T0" fmla="*/ 0 w 65"/>
                    <a:gd name="T1" fmla="*/ 0 h 186"/>
                    <a:gd name="T2" fmla="*/ 17 w 65"/>
                    <a:gd name="T3" fmla="*/ 0 h 186"/>
                    <a:gd name="T4" fmla="*/ 17 w 65"/>
                    <a:gd name="T5" fmla="*/ 129 h 186"/>
                    <a:gd name="T6" fmla="*/ 65 w 65"/>
                    <a:gd name="T7" fmla="*/ 129 h 186"/>
                    <a:gd name="T8" fmla="*/ 65 w 65"/>
                    <a:gd name="T9" fmla="*/ 186 h 18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65" h="186">
                      <a:moveTo>
                        <a:pt x="0" y="0"/>
                      </a:moveTo>
                      <a:lnTo>
                        <a:pt x="17" y="0"/>
                      </a:lnTo>
                      <a:lnTo>
                        <a:pt x="17" y="129"/>
                      </a:lnTo>
                      <a:lnTo>
                        <a:pt x="65" y="129"/>
                      </a:lnTo>
                      <a:lnTo>
                        <a:pt x="65" y="186"/>
                      </a:lnTo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1200"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15" name="Freeform 233">
                  <a:extLst>
                    <a:ext uri="{FF2B5EF4-FFF2-40B4-BE49-F238E27FC236}">
                      <a16:creationId xmlns:a16="http://schemas.microsoft.com/office/drawing/2014/main" id="{EEAC3656-F8BE-B8EE-4A42-DFB8632C0F5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220" y="2878"/>
                  <a:ext cx="38" cy="48"/>
                </a:xfrm>
                <a:custGeom>
                  <a:avLst/>
                  <a:gdLst>
                    <a:gd name="T0" fmla="*/ 38 w 40"/>
                    <a:gd name="T1" fmla="*/ 0 h 50"/>
                    <a:gd name="T2" fmla="*/ 38 w 40"/>
                    <a:gd name="T3" fmla="*/ 48 h 50"/>
                    <a:gd name="T4" fmla="*/ 0 w 40"/>
                    <a:gd name="T5" fmla="*/ 48 h 50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40" h="50">
                      <a:moveTo>
                        <a:pt x="40" y="0"/>
                      </a:moveTo>
                      <a:lnTo>
                        <a:pt x="40" y="50"/>
                      </a:lnTo>
                      <a:lnTo>
                        <a:pt x="0" y="50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sz="1200">
                    <a:cs typeface="Calibri" panose="020F0502020204030204" pitchFamily="34" charset="0"/>
                  </a:endParaRPr>
                </a:p>
              </p:txBody>
            </p:sp>
            <p:grpSp>
              <p:nvGrpSpPr>
                <p:cNvPr id="116" name="Group 234">
                  <a:extLst>
                    <a:ext uri="{FF2B5EF4-FFF2-40B4-BE49-F238E27FC236}">
                      <a16:creationId xmlns:a16="http://schemas.microsoft.com/office/drawing/2014/main" id="{58AE5946-EAED-4CAE-A1DD-D283B2607D8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024" y="2728"/>
                  <a:ext cx="195" cy="245"/>
                  <a:chOff x="4023" y="2262"/>
                  <a:chExt cx="195" cy="245"/>
                </a:xfrm>
              </p:grpSpPr>
              <p:sp>
                <p:nvSpPr>
                  <p:cNvPr id="123" name="AutoShape 235">
                    <a:extLst>
                      <a:ext uri="{FF2B5EF4-FFF2-40B4-BE49-F238E27FC236}">
                        <a16:creationId xmlns:a16="http://schemas.microsoft.com/office/drawing/2014/main" id="{7FAF2AC2-DFB9-EE1F-9702-C8891FC1659E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4023" y="2459"/>
                    <a:ext cx="56" cy="48"/>
                  </a:xfrm>
                  <a:prstGeom prst="triangle">
                    <a:avLst>
                      <a:gd name="adj" fmla="val 50000"/>
                    </a:avLst>
                  </a:prstGeom>
                  <a:solidFill>
                    <a:schemeClr val="accent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algn="ctr">
                      <a:defRPr sz="17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algn="ctr">
                      <a:defRPr sz="17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algn="ctr">
                      <a:defRPr sz="17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algn="ctr">
                      <a:defRPr sz="17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algn="ctr">
                      <a:defRPr sz="17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algn="ct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7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algn="ct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7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algn="ct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7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algn="ct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7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endParaRPr lang="de-DE" altLang="en-US" sz="1200">
                      <a:latin typeface="+mn-lt"/>
                      <a:cs typeface="Calibri" panose="020F0502020204030204" pitchFamily="34" charset="0"/>
                    </a:endParaRPr>
                  </a:p>
                </p:txBody>
              </p:sp>
              <p:sp>
                <p:nvSpPr>
                  <p:cNvPr id="124" name="Freeform 236">
                    <a:extLst>
                      <a:ext uri="{FF2B5EF4-FFF2-40B4-BE49-F238E27FC236}">
                        <a16:creationId xmlns:a16="http://schemas.microsoft.com/office/drawing/2014/main" id="{7C5292D4-9777-28F0-E6CF-E38206FB40A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050" y="2325"/>
                    <a:ext cx="132" cy="135"/>
                  </a:xfrm>
                  <a:custGeom>
                    <a:avLst/>
                    <a:gdLst>
                      <a:gd name="T0" fmla="*/ 0 w 132"/>
                      <a:gd name="T1" fmla="*/ 135 h 135"/>
                      <a:gd name="T2" fmla="*/ 0 w 132"/>
                      <a:gd name="T3" fmla="*/ 105 h 135"/>
                      <a:gd name="T4" fmla="*/ 132 w 132"/>
                      <a:gd name="T5" fmla="*/ 105 h 135"/>
                      <a:gd name="T6" fmla="*/ 132 w 132"/>
                      <a:gd name="T7" fmla="*/ 0 h 135"/>
                      <a:gd name="T8" fmla="*/ 84 w 132"/>
                      <a:gd name="T9" fmla="*/ 0 h 135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132" h="135">
                        <a:moveTo>
                          <a:pt x="0" y="135"/>
                        </a:moveTo>
                        <a:lnTo>
                          <a:pt x="0" y="105"/>
                        </a:lnTo>
                        <a:lnTo>
                          <a:pt x="132" y="105"/>
                        </a:lnTo>
                        <a:lnTo>
                          <a:pt x="132" y="0"/>
                        </a:lnTo>
                        <a:lnTo>
                          <a:pt x="84" y="0"/>
                        </a:lnTo>
                      </a:path>
                    </a:pathLst>
                  </a:custGeom>
                  <a:noFill/>
                  <a:ln w="19050">
                    <a:solidFill>
                      <a:schemeClr val="tx1">
                        <a:lumMod val="50000"/>
                        <a:lumOff val="50000"/>
                      </a:schemeClr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 sz="1200">
                      <a:cs typeface="Calibri" panose="020F0502020204030204" pitchFamily="34" charset="0"/>
                    </a:endParaRPr>
                  </a:p>
                </p:txBody>
              </p:sp>
              <p:sp>
                <p:nvSpPr>
                  <p:cNvPr id="125" name="Line 237">
                    <a:extLst>
                      <a:ext uri="{FF2B5EF4-FFF2-40B4-BE49-F238E27FC236}">
                        <a16:creationId xmlns:a16="http://schemas.microsoft.com/office/drawing/2014/main" id="{9A08F532-A9DF-FA63-ABB0-A122FAA578A8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4182" y="2385"/>
                    <a:ext cx="36" cy="0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>
                        <a:lumMod val="50000"/>
                        <a:lumOff val="50000"/>
                      </a:schemeClr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 sz="1200">
                      <a:cs typeface="Calibri" panose="020F0502020204030204" pitchFamily="34" charset="0"/>
                    </a:endParaRPr>
                  </a:p>
                </p:txBody>
              </p:sp>
              <p:sp>
                <p:nvSpPr>
                  <p:cNvPr id="126" name="Freeform 238">
                    <a:extLst>
                      <a:ext uri="{FF2B5EF4-FFF2-40B4-BE49-F238E27FC236}">
                        <a16:creationId xmlns:a16="http://schemas.microsoft.com/office/drawing/2014/main" id="{E0D8BAED-22A7-FFCB-33AA-114E56AE3D3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82" y="2262"/>
                    <a:ext cx="36" cy="63"/>
                  </a:xfrm>
                  <a:custGeom>
                    <a:avLst/>
                    <a:gdLst>
                      <a:gd name="T0" fmla="*/ 0 w 36"/>
                      <a:gd name="T1" fmla="*/ 63 h 63"/>
                      <a:gd name="T2" fmla="*/ 0 w 36"/>
                      <a:gd name="T3" fmla="*/ 0 h 63"/>
                      <a:gd name="T4" fmla="*/ 36 w 36"/>
                      <a:gd name="T5" fmla="*/ 0 h 63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6" h="63">
                        <a:moveTo>
                          <a:pt x="0" y="63"/>
                        </a:moveTo>
                        <a:lnTo>
                          <a:pt x="0" y="0"/>
                        </a:lnTo>
                        <a:lnTo>
                          <a:pt x="36" y="0"/>
                        </a:lnTo>
                      </a:path>
                    </a:pathLst>
                  </a:custGeom>
                  <a:noFill/>
                  <a:ln w="19050">
                    <a:solidFill>
                      <a:schemeClr val="tx1">
                        <a:lumMod val="50000"/>
                        <a:lumOff val="50000"/>
                      </a:schemeClr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 sz="1200">
                      <a:cs typeface="Calibri" panose="020F0502020204030204" pitchFamily="34" charset="0"/>
                    </a:endParaRPr>
                  </a:p>
                </p:txBody>
              </p:sp>
            </p:grpSp>
            <p:sp>
              <p:nvSpPr>
                <p:cNvPr id="117" name="Line 239">
                  <a:extLst>
                    <a:ext uri="{FF2B5EF4-FFF2-40B4-BE49-F238E27FC236}">
                      <a16:creationId xmlns:a16="http://schemas.microsoft.com/office/drawing/2014/main" id="{98E9765D-6804-16B6-21B8-1600BCCEAFF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132" y="2710"/>
                  <a:ext cx="86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sz="1200"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18" name="AutoShape 240">
                  <a:extLst>
                    <a:ext uri="{FF2B5EF4-FFF2-40B4-BE49-F238E27FC236}">
                      <a16:creationId xmlns:a16="http://schemas.microsoft.com/office/drawing/2014/main" id="{36B4CC30-E481-D500-211C-5E65708CE1A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300" y="2788"/>
                  <a:ext cx="33" cy="28"/>
                </a:xfrm>
                <a:prstGeom prst="triangle">
                  <a:avLst>
                    <a:gd name="adj" fmla="val 50000"/>
                  </a:avLst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de-DE" altLang="en-US" sz="1200">
                    <a:latin typeface="+mn-lt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19" name="AutoShape 241">
                  <a:extLst>
                    <a:ext uri="{FF2B5EF4-FFF2-40B4-BE49-F238E27FC236}">
                      <a16:creationId xmlns:a16="http://schemas.microsoft.com/office/drawing/2014/main" id="{9818FACA-1075-9D9F-5C71-DE8DFD23D30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flipV="1">
                  <a:off x="4348" y="2812"/>
                  <a:ext cx="33" cy="28"/>
                </a:xfrm>
                <a:prstGeom prst="triangle">
                  <a:avLst>
                    <a:gd name="adj" fmla="val 50000"/>
                  </a:avLst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de-DE" altLang="en-US" sz="1200">
                    <a:latin typeface="+mn-lt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20" name="AutoShape 242">
                  <a:extLst>
                    <a:ext uri="{FF2B5EF4-FFF2-40B4-BE49-F238E27FC236}">
                      <a16:creationId xmlns:a16="http://schemas.microsoft.com/office/drawing/2014/main" id="{26770490-B4CC-5425-E6C5-6A55C3D7BDA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-5400000">
                  <a:off x="4144" y="2696"/>
                  <a:ext cx="33" cy="28"/>
                </a:xfrm>
                <a:prstGeom prst="triangle">
                  <a:avLst>
                    <a:gd name="adj" fmla="val 50000"/>
                  </a:avLst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de-DE" altLang="en-US" sz="1200">
                    <a:latin typeface="+mn-lt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21" name="AutoShape 242">
                  <a:extLst>
                    <a:ext uri="{FF2B5EF4-FFF2-40B4-BE49-F238E27FC236}">
                      <a16:creationId xmlns:a16="http://schemas.microsoft.com/office/drawing/2014/main" id="{D78DE5CF-632D-EE63-2A0E-C160879AC2A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16200000">
                  <a:off x="4023" y="2766"/>
                  <a:ext cx="33" cy="28"/>
                </a:xfrm>
                <a:prstGeom prst="triangle">
                  <a:avLst>
                    <a:gd name="adj" fmla="val 50000"/>
                  </a:avLst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de-DE" altLang="en-US" sz="1200">
                    <a:latin typeface="+mn-lt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22" name="AutoShape 241">
                  <a:extLst>
                    <a:ext uri="{FF2B5EF4-FFF2-40B4-BE49-F238E27FC236}">
                      <a16:creationId xmlns:a16="http://schemas.microsoft.com/office/drawing/2014/main" id="{8BFD764A-1761-BF95-172E-A7D506CC1FD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flipV="1">
                  <a:off x="4348" y="2773"/>
                  <a:ext cx="33" cy="28"/>
                </a:xfrm>
                <a:prstGeom prst="triangle">
                  <a:avLst>
                    <a:gd name="adj" fmla="val 50000"/>
                  </a:avLst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de-DE" altLang="en-US" sz="1200">
                    <a:latin typeface="+mn-lt"/>
                    <a:cs typeface="Calibri" panose="020F0502020204030204" pitchFamily="34" charset="0"/>
                  </a:endParaRPr>
                </a:p>
              </p:txBody>
            </p:sp>
          </p:grpSp>
          <p:grpSp>
            <p:nvGrpSpPr>
              <p:cNvPr id="72" name="Group 71">
                <a:extLst>
                  <a:ext uri="{FF2B5EF4-FFF2-40B4-BE49-F238E27FC236}">
                    <a16:creationId xmlns:a16="http://schemas.microsoft.com/office/drawing/2014/main" id="{188BD1B8-2DEF-3169-DC4C-45A1C2358229}"/>
                  </a:ext>
                </a:extLst>
              </p:cNvPr>
              <p:cNvGrpSpPr/>
              <p:nvPr/>
            </p:nvGrpSpPr>
            <p:grpSpPr>
              <a:xfrm>
                <a:off x="278505" y="1366727"/>
                <a:ext cx="483473" cy="278717"/>
                <a:chOff x="7008813" y="2103438"/>
                <a:chExt cx="985837" cy="568325"/>
              </a:xfrm>
            </p:grpSpPr>
            <p:sp>
              <p:nvSpPr>
                <p:cNvPr id="90" name="Rectangle 311">
                  <a:extLst>
                    <a:ext uri="{FF2B5EF4-FFF2-40B4-BE49-F238E27FC236}">
                      <a16:creationId xmlns:a16="http://schemas.microsoft.com/office/drawing/2014/main" id="{9F409A02-E9CD-2D2B-1734-462BA720B86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213600" y="2424113"/>
                  <a:ext cx="388938" cy="246062"/>
                </a:xfrm>
                <a:prstGeom prst="rect">
                  <a:avLst/>
                </a:prstGeom>
                <a:solidFill>
                  <a:srgbClr val="F8F8F8"/>
                </a:solidFill>
                <a:ln w="28575">
                  <a:solidFill>
                    <a:srgbClr val="969696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de-DE" altLang="en-US" sz="1200">
                    <a:latin typeface="+mn-lt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91" name="Rectangle 312" descr="Diagonal weit nach unten">
                  <a:extLst>
                    <a:ext uri="{FF2B5EF4-FFF2-40B4-BE49-F238E27FC236}">
                      <a16:creationId xmlns:a16="http://schemas.microsoft.com/office/drawing/2014/main" id="{2C5F167C-1C28-60CB-9AD3-D07CE713BC4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605713" y="2425700"/>
                  <a:ext cx="388937" cy="246063"/>
                </a:xfrm>
                <a:prstGeom prst="rect">
                  <a:avLst/>
                </a:prstGeom>
                <a:blipFill dpi="0" rotWithShape="0">
                  <a:blip r:embed="rId5"/>
                  <a:srcRect/>
                  <a:tile tx="0" ty="0" sx="100000" sy="100000" flip="none" algn="tl"/>
                </a:blipFill>
                <a:ln w="28575">
                  <a:solidFill>
                    <a:srgbClr val="969696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de-DE" altLang="en-US" sz="1200">
                    <a:latin typeface="+mn-lt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92" name="Rectangle 313" descr="Konturierte Raute">
                  <a:extLst>
                    <a:ext uri="{FF2B5EF4-FFF2-40B4-BE49-F238E27FC236}">
                      <a16:creationId xmlns:a16="http://schemas.microsoft.com/office/drawing/2014/main" id="{096020F9-67CD-3237-A71E-29D2029B219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200900" y="2103438"/>
                  <a:ext cx="793750" cy="307975"/>
                </a:xfrm>
                <a:prstGeom prst="rect">
                  <a:avLst/>
                </a:prstGeom>
                <a:blipFill dpi="0" rotWithShape="0">
                  <a:blip r:embed="rId6"/>
                  <a:srcRect/>
                  <a:tile tx="0" ty="0" sx="100000" sy="100000" flip="none" algn="tl"/>
                </a:blipFill>
                <a:ln w="28575">
                  <a:solidFill>
                    <a:srgbClr val="969696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de-DE" altLang="en-US" sz="1200">
                    <a:latin typeface="+mn-lt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93" name="Rectangle 314" descr="Gepunktetes Gitternetz">
                  <a:extLst>
                    <a:ext uri="{FF2B5EF4-FFF2-40B4-BE49-F238E27FC236}">
                      <a16:creationId xmlns:a16="http://schemas.microsoft.com/office/drawing/2014/main" id="{F4CDC7F6-8ECA-C984-91C1-6DEC8CEC531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008813" y="2103438"/>
                  <a:ext cx="192087" cy="568325"/>
                </a:xfrm>
                <a:prstGeom prst="rect">
                  <a:avLst/>
                </a:prstGeom>
                <a:blipFill dpi="0" rotWithShape="0">
                  <a:blip r:embed="rId7"/>
                  <a:srcRect/>
                  <a:tile tx="0" ty="0" sx="100000" sy="100000" flip="none" algn="tl"/>
                </a:blipFill>
                <a:ln w="28575">
                  <a:solidFill>
                    <a:srgbClr val="969696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de-DE" altLang="en-US" sz="1200">
                    <a:latin typeface="+mn-lt"/>
                    <a:cs typeface="Calibri" panose="020F0502020204030204" pitchFamily="34" charset="0"/>
                  </a:endParaRPr>
                </a:p>
              </p:txBody>
            </p:sp>
          </p:grpSp>
          <p:sp>
            <p:nvSpPr>
              <p:cNvPr id="73" name="Rectangle 72">
                <a:extLst>
                  <a:ext uri="{FF2B5EF4-FFF2-40B4-BE49-F238E27FC236}">
                    <a16:creationId xmlns:a16="http://schemas.microsoft.com/office/drawing/2014/main" id="{0E248FDD-B566-4844-DA86-B4DDCE8A1CE6}"/>
                  </a:ext>
                </a:extLst>
              </p:cNvPr>
              <p:cNvSpPr/>
              <p:nvPr/>
            </p:nvSpPr>
            <p:spPr>
              <a:xfrm>
                <a:off x="886801" y="951589"/>
                <a:ext cx="1428517" cy="231935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800" dirty="0">
                    <a:cs typeface="Calibri" panose="020F0502020204030204" pitchFamily="34" charset="0"/>
                  </a:rPr>
                  <a:t>Synthesis</a:t>
                </a:r>
              </a:p>
            </p:txBody>
          </p:sp>
          <p:sp>
            <p:nvSpPr>
              <p:cNvPr id="74" name="Rectangle 73">
                <a:extLst>
                  <a:ext uri="{FF2B5EF4-FFF2-40B4-BE49-F238E27FC236}">
                    <a16:creationId xmlns:a16="http://schemas.microsoft.com/office/drawing/2014/main" id="{402A813C-7909-4138-9655-E0AE323ADC78}"/>
                  </a:ext>
                </a:extLst>
              </p:cNvPr>
              <p:cNvSpPr/>
              <p:nvPr/>
            </p:nvSpPr>
            <p:spPr>
              <a:xfrm>
                <a:off x="886801" y="1389750"/>
                <a:ext cx="1428517" cy="231935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800" dirty="0" err="1">
                    <a:cs typeface="Calibri" panose="020F0502020204030204" pitchFamily="34" charset="0"/>
                  </a:rPr>
                  <a:t>Floorplanning</a:t>
                </a:r>
                <a:endParaRPr lang="en-US" sz="800" dirty="0">
                  <a:cs typeface="Calibri" panose="020F0502020204030204" pitchFamily="34" charset="0"/>
                </a:endParaRPr>
              </a:p>
            </p:txBody>
          </p:sp>
          <p:sp>
            <p:nvSpPr>
              <p:cNvPr id="75" name="Rectangle 74">
                <a:extLst>
                  <a:ext uri="{FF2B5EF4-FFF2-40B4-BE49-F238E27FC236}">
                    <a16:creationId xmlns:a16="http://schemas.microsoft.com/office/drawing/2014/main" id="{382CBD0C-EAB0-4921-04BD-E19D42625F30}"/>
                  </a:ext>
                </a:extLst>
              </p:cNvPr>
              <p:cNvSpPr/>
              <p:nvPr/>
            </p:nvSpPr>
            <p:spPr>
              <a:xfrm>
                <a:off x="886801" y="1830370"/>
                <a:ext cx="1428517" cy="231935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800" dirty="0">
                    <a:cs typeface="Calibri" panose="020F0502020204030204" pitchFamily="34" charset="0"/>
                  </a:rPr>
                  <a:t>Placement</a:t>
                </a:r>
              </a:p>
            </p:txBody>
          </p:sp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3F68BFE7-C6CF-702E-67E0-E8BB828F8124}"/>
                  </a:ext>
                </a:extLst>
              </p:cNvPr>
              <p:cNvSpPr/>
              <p:nvPr/>
            </p:nvSpPr>
            <p:spPr>
              <a:xfrm>
                <a:off x="886801" y="2270990"/>
                <a:ext cx="1428517" cy="231935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800" dirty="0">
                    <a:cs typeface="Calibri" panose="020F0502020204030204" pitchFamily="34" charset="0"/>
                  </a:rPr>
                  <a:t>Clock Tree Synthesis</a:t>
                </a:r>
              </a:p>
            </p:txBody>
          </p:sp>
          <p:sp>
            <p:nvSpPr>
              <p:cNvPr id="77" name="Rectangle 76">
                <a:extLst>
                  <a:ext uri="{FF2B5EF4-FFF2-40B4-BE49-F238E27FC236}">
                    <a16:creationId xmlns:a16="http://schemas.microsoft.com/office/drawing/2014/main" id="{DD81BEC5-61F0-25D8-A62A-F50A47C63D64}"/>
                  </a:ext>
                </a:extLst>
              </p:cNvPr>
              <p:cNvSpPr/>
              <p:nvPr/>
            </p:nvSpPr>
            <p:spPr>
              <a:xfrm>
                <a:off x="886801" y="2711610"/>
                <a:ext cx="1428517" cy="231935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800" dirty="0">
                    <a:cs typeface="Calibri" panose="020F0502020204030204" pitchFamily="34" charset="0"/>
                  </a:rPr>
                  <a:t>Routing</a:t>
                </a: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E16479A1-3B9A-F6A6-F48E-4FE0BFE270DB}"/>
                  </a:ext>
                </a:extLst>
              </p:cNvPr>
              <p:cNvSpPr/>
              <p:nvPr/>
            </p:nvSpPr>
            <p:spPr>
              <a:xfrm>
                <a:off x="886801" y="3590070"/>
                <a:ext cx="1428517" cy="231935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800" dirty="0">
                    <a:cs typeface="Calibri" panose="020F0502020204030204" pitchFamily="34" charset="0"/>
                  </a:rPr>
                  <a:t>Physical Verification</a:t>
                </a:r>
              </a:p>
            </p:txBody>
          </p:sp>
          <p:sp>
            <p:nvSpPr>
              <p:cNvPr id="79" name="Rectangle 245">
                <a:extLst>
                  <a:ext uri="{FF2B5EF4-FFF2-40B4-BE49-F238E27FC236}">
                    <a16:creationId xmlns:a16="http://schemas.microsoft.com/office/drawing/2014/main" id="{BFFB86AB-4C89-7C99-F8F5-26A9628E672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8684" y="3565122"/>
                <a:ext cx="484252" cy="281831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anchor="ctr" anchorCtr="0"/>
              <a:lstStyle>
                <a:lvl1pPr algn="ctr"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r>
                  <a:rPr lang="de-DE" altLang="en-US" sz="300" dirty="0">
                    <a:latin typeface="+mn-lt"/>
                    <a:cs typeface="Calibri" panose="020F0502020204030204" pitchFamily="34" charset="0"/>
                  </a:rPr>
                  <a:t>DFM, </a:t>
                </a:r>
                <a:r>
                  <a:rPr lang="de-DE" altLang="en-US" sz="300" dirty="0" err="1">
                    <a:latin typeface="+mn-lt"/>
                    <a:cs typeface="Calibri" panose="020F0502020204030204" pitchFamily="34" charset="0"/>
                  </a:rPr>
                  <a:t>Fill</a:t>
                </a:r>
                <a:endParaRPr lang="de-DE" altLang="en-US" sz="300" dirty="0">
                  <a:latin typeface="+mn-lt"/>
                  <a:cs typeface="Calibri" panose="020F0502020204030204" pitchFamily="34" charset="0"/>
                </a:endParaRPr>
              </a:p>
              <a:p>
                <a:r>
                  <a:rPr lang="de-DE" altLang="en-US" sz="300" dirty="0">
                    <a:latin typeface="+mn-lt"/>
                    <a:cs typeface="Calibri" panose="020F0502020204030204" pitchFamily="34" charset="0"/>
                  </a:rPr>
                  <a:t>DRC/LVS</a:t>
                </a:r>
              </a:p>
              <a:p>
                <a:r>
                  <a:rPr lang="de-DE" altLang="en-US" sz="300" dirty="0">
                    <a:latin typeface="+mn-lt"/>
                    <a:cs typeface="Calibri" panose="020F0502020204030204" pitchFamily="34" charset="0"/>
                  </a:rPr>
                  <a:t>ERC</a:t>
                </a:r>
              </a:p>
            </p:txBody>
          </p:sp>
          <p:sp>
            <p:nvSpPr>
              <p:cNvPr id="80" name="Rectangle 79">
                <a:extLst>
                  <a:ext uri="{FF2B5EF4-FFF2-40B4-BE49-F238E27FC236}">
                    <a16:creationId xmlns:a16="http://schemas.microsoft.com/office/drawing/2014/main" id="{14C42AB6-3956-1AA5-65E7-CEBDEE3EF8A7}"/>
                  </a:ext>
                </a:extLst>
              </p:cNvPr>
              <p:cNvSpPr/>
              <p:nvPr/>
            </p:nvSpPr>
            <p:spPr>
              <a:xfrm>
                <a:off x="886801" y="3152230"/>
                <a:ext cx="1428517" cy="231935"/>
              </a:xfrm>
              <a:prstGeom prst="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800" dirty="0">
                    <a:cs typeface="Calibri" panose="020F0502020204030204" pitchFamily="34" charset="0"/>
                  </a:rPr>
                  <a:t>Timing Closure</a:t>
                </a:r>
              </a:p>
            </p:txBody>
          </p:sp>
          <p:cxnSp>
            <p:nvCxnSpPr>
              <p:cNvPr id="81" name="Straight Arrow Connector 80">
                <a:extLst>
                  <a:ext uri="{FF2B5EF4-FFF2-40B4-BE49-F238E27FC236}">
                    <a16:creationId xmlns:a16="http://schemas.microsoft.com/office/drawing/2014/main" id="{9D8ED929-889E-68B0-BF06-056B35CE5240}"/>
                  </a:ext>
                </a:extLst>
              </p:cNvPr>
              <p:cNvCxnSpPr>
                <a:stCxn id="73" idx="2"/>
                <a:endCxn id="74" idx="0"/>
              </p:cNvCxnSpPr>
              <p:nvPr/>
            </p:nvCxnSpPr>
            <p:spPr>
              <a:xfrm>
                <a:off x="1601059" y="1183525"/>
                <a:ext cx="0" cy="206226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2" name="Straight Arrow Connector 81">
                <a:extLst>
                  <a:ext uri="{FF2B5EF4-FFF2-40B4-BE49-F238E27FC236}">
                    <a16:creationId xmlns:a16="http://schemas.microsoft.com/office/drawing/2014/main" id="{6F084B05-E9D5-56AD-3047-4EBCA6FE7DE1}"/>
                  </a:ext>
                </a:extLst>
              </p:cNvPr>
              <p:cNvCxnSpPr>
                <a:cxnSpLocks/>
                <a:stCxn id="74" idx="2"/>
                <a:endCxn id="75" idx="0"/>
              </p:cNvCxnSpPr>
              <p:nvPr/>
            </p:nvCxnSpPr>
            <p:spPr>
              <a:xfrm>
                <a:off x="1601059" y="1621685"/>
                <a:ext cx="0" cy="208685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3" name="Straight Arrow Connector 82">
                <a:extLst>
                  <a:ext uri="{FF2B5EF4-FFF2-40B4-BE49-F238E27FC236}">
                    <a16:creationId xmlns:a16="http://schemas.microsoft.com/office/drawing/2014/main" id="{512F33AC-F4AC-1031-EEC3-C853017A9D16}"/>
                  </a:ext>
                </a:extLst>
              </p:cNvPr>
              <p:cNvCxnSpPr>
                <a:cxnSpLocks/>
                <a:stCxn id="75" idx="2"/>
                <a:endCxn id="76" idx="0"/>
              </p:cNvCxnSpPr>
              <p:nvPr/>
            </p:nvCxnSpPr>
            <p:spPr>
              <a:xfrm>
                <a:off x="1601059" y="2062305"/>
                <a:ext cx="0" cy="208685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4" name="Straight Arrow Connector 83">
                <a:extLst>
                  <a:ext uri="{FF2B5EF4-FFF2-40B4-BE49-F238E27FC236}">
                    <a16:creationId xmlns:a16="http://schemas.microsoft.com/office/drawing/2014/main" id="{55C48C50-30F5-DF11-84F9-23578F41BB6E}"/>
                  </a:ext>
                </a:extLst>
              </p:cNvPr>
              <p:cNvCxnSpPr>
                <a:cxnSpLocks/>
                <a:stCxn id="76" idx="2"/>
                <a:endCxn id="77" idx="0"/>
              </p:cNvCxnSpPr>
              <p:nvPr/>
            </p:nvCxnSpPr>
            <p:spPr>
              <a:xfrm>
                <a:off x="1601059" y="2502925"/>
                <a:ext cx="0" cy="208685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5" name="Straight Arrow Connector 84">
                <a:extLst>
                  <a:ext uri="{FF2B5EF4-FFF2-40B4-BE49-F238E27FC236}">
                    <a16:creationId xmlns:a16="http://schemas.microsoft.com/office/drawing/2014/main" id="{EB752103-CE8E-7A8E-48FC-354DC13483EC}"/>
                  </a:ext>
                </a:extLst>
              </p:cNvPr>
              <p:cNvCxnSpPr>
                <a:cxnSpLocks/>
                <a:stCxn id="77" idx="2"/>
                <a:endCxn id="80" idx="0"/>
              </p:cNvCxnSpPr>
              <p:nvPr/>
            </p:nvCxnSpPr>
            <p:spPr>
              <a:xfrm>
                <a:off x="1601059" y="2943545"/>
                <a:ext cx="0" cy="208685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6" name="Straight Arrow Connector 85">
                <a:extLst>
                  <a:ext uri="{FF2B5EF4-FFF2-40B4-BE49-F238E27FC236}">
                    <a16:creationId xmlns:a16="http://schemas.microsoft.com/office/drawing/2014/main" id="{FDD96614-AFF2-4A8F-D893-9BDA3F95391C}"/>
                  </a:ext>
                </a:extLst>
              </p:cNvPr>
              <p:cNvCxnSpPr>
                <a:cxnSpLocks/>
                <a:stCxn id="80" idx="2"/>
                <a:endCxn id="78" idx="0"/>
              </p:cNvCxnSpPr>
              <p:nvPr/>
            </p:nvCxnSpPr>
            <p:spPr>
              <a:xfrm>
                <a:off x="1601059" y="3384166"/>
                <a:ext cx="0" cy="205904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7" name="Straight Arrow Connector 86">
                <a:extLst>
                  <a:ext uri="{FF2B5EF4-FFF2-40B4-BE49-F238E27FC236}">
                    <a16:creationId xmlns:a16="http://schemas.microsoft.com/office/drawing/2014/main" id="{EF232E37-277C-8D26-B9EA-5A8DB50D64F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592390" y="3822006"/>
                <a:ext cx="0" cy="471708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8" name="Straight Arrow Connector 87">
                <a:extLst>
                  <a:ext uri="{FF2B5EF4-FFF2-40B4-BE49-F238E27FC236}">
                    <a16:creationId xmlns:a16="http://schemas.microsoft.com/office/drawing/2014/main" id="{D0FB8D53-D3EA-F849-99DC-E9009534F7D2}"/>
                  </a:ext>
                </a:extLst>
              </p:cNvPr>
              <p:cNvCxnSpPr>
                <a:cxnSpLocks/>
                <a:stCxn id="68" idx="2"/>
                <a:endCxn id="73" idx="0"/>
              </p:cNvCxnSpPr>
              <p:nvPr/>
            </p:nvCxnSpPr>
            <p:spPr>
              <a:xfrm>
                <a:off x="1601059" y="696674"/>
                <a:ext cx="1" cy="254915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89" name="Rectangle 88">
                <a:extLst>
                  <a:ext uri="{FF2B5EF4-FFF2-40B4-BE49-F238E27FC236}">
                    <a16:creationId xmlns:a16="http://schemas.microsoft.com/office/drawing/2014/main" id="{66FA3C37-EC29-C21F-26D5-C6A51B8B15F7}"/>
                  </a:ext>
                </a:extLst>
              </p:cNvPr>
              <p:cNvSpPr/>
              <p:nvPr/>
            </p:nvSpPr>
            <p:spPr>
              <a:xfrm>
                <a:off x="875075" y="4322194"/>
                <a:ext cx="1428517" cy="231935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800" dirty="0">
                    <a:cs typeface="Calibri" panose="020F0502020204030204" pitchFamily="34" charset="0"/>
                  </a:rPr>
                  <a:t>OPC/ORC</a:t>
                </a:r>
              </a:p>
            </p:txBody>
          </p:sp>
        </p:grpSp>
        <p:cxnSp>
          <p:nvCxnSpPr>
            <p:cNvPr id="24" name="Straight Arrow Connector 23">
              <a:extLst>
                <a:ext uri="{FF2B5EF4-FFF2-40B4-BE49-F238E27FC236}">
                  <a16:creationId xmlns:a16="http://schemas.microsoft.com/office/drawing/2014/main" id="{777F5B77-A168-1A0F-CBE8-BEB9AE19C7BE}"/>
                </a:ext>
              </a:extLst>
            </p:cNvPr>
            <p:cNvCxnSpPr>
              <a:cxnSpLocks/>
              <a:stCxn id="89" idx="1"/>
            </p:cNvCxnSpPr>
            <p:nvPr/>
          </p:nvCxnSpPr>
          <p:spPr>
            <a:xfrm flipH="1">
              <a:off x="777736" y="4438162"/>
              <a:ext cx="900901" cy="733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A44D810A-069B-5730-93C8-4B403746A699}"/>
                </a:ext>
              </a:extLst>
            </p:cNvPr>
            <p:cNvGrpSpPr/>
            <p:nvPr/>
          </p:nvGrpSpPr>
          <p:grpSpPr>
            <a:xfrm>
              <a:off x="216375" y="4277798"/>
              <a:ext cx="488233" cy="322877"/>
              <a:chOff x="5910027" y="5974543"/>
              <a:chExt cx="682034" cy="451040"/>
            </a:xfrm>
          </p:grpSpPr>
          <p:sp>
            <p:nvSpPr>
              <p:cNvPr id="44" name="Rectangle 290">
                <a:extLst>
                  <a:ext uri="{FF2B5EF4-FFF2-40B4-BE49-F238E27FC236}">
                    <a16:creationId xmlns:a16="http://schemas.microsoft.com/office/drawing/2014/main" id="{B38FE3EE-DB7C-E5C0-A25B-BB9AE08AE6D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08328" y="6245517"/>
                <a:ext cx="308468" cy="59439"/>
              </a:xfrm>
              <a:prstGeom prst="rect">
                <a:avLst/>
              </a:prstGeom>
              <a:solidFill>
                <a:srgbClr val="C0C0C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ctr"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de-DE" altLang="en-US" sz="1200">
                  <a:latin typeface="+mn-lt"/>
                  <a:cs typeface="Calibri" panose="020F0502020204030204" pitchFamily="34" charset="0"/>
                </a:endParaRPr>
              </a:p>
            </p:txBody>
          </p:sp>
          <p:sp>
            <p:nvSpPr>
              <p:cNvPr id="45" name="Rectangle 291">
                <a:extLst>
                  <a:ext uri="{FF2B5EF4-FFF2-40B4-BE49-F238E27FC236}">
                    <a16:creationId xmlns:a16="http://schemas.microsoft.com/office/drawing/2014/main" id="{D418B303-404B-FF12-C208-4CA2426A55B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032212" y="6179084"/>
                <a:ext cx="384583" cy="59439"/>
              </a:xfrm>
              <a:prstGeom prst="rect">
                <a:avLst/>
              </a:prstGeom>
              <a:solidFill>
                <a:srgbClr val="C0C0C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ctr"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de-DE" altLang="en-US" sz="1200">
                  <a:latin typeface="+mn-lt"/>
                  <a:cs typeface="Calibri" panose="020F0502020204030204" pitchFamily="34" charset="0"/>
                </a:endParaRPr>
              </a:p>
            </p:txBody>
          </p:sp>
          <p:sp>
            <p:nvSpPr>
              <p:cNvPr id="46" name="Rectangle 292">
                <a:extLst>
                  <a:ext uri="{FF2B5EF4-FFF2-40B4-BE49-F238E27FC236}">
                    <a16:creationId xmlns:a16="http://schemas.microsoft.com/office/drawing/2014/main" id="{AEA06C94-0079-4AE3-52B0-57EC7EB62C6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08328" y="6112652"/>
                <a:ext cx="310471" cy="59439"/>
              </a:xfrm>
              <a:prstGeom prst="rect">
                <a:avLst/>
              </a:prstGeom>
              <a:solidFill>
                <a:srgbClr val="C0C0C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ctr"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de-DE" altLang="en-US" sz="1200">
                  <a:latin typeface="+mn-lt"/>
                  <a:cs typeface="Calibri" panose="020F0502020204030204" pitchFamily="34" charset="0"/>
                </a:endParaRPr>
              </a:p>
            </p:txBody>
          </p:sp>
          <p:sp>
            <p:nvSpPr>
              <p:cNvPr id="47" name="Rectangle 293">
                <a:extLst>
                  <a:ext uri="{FF2B5EF4-FFF2-40B4-BE49-F238E27FC236}">
                    <a16:creationId xmlns:a16="http://schemas.microsoft.com/office/drawing/2014/main" id="{8319491A-B868-C593-2C96-E6A838FDCC6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08328" y="6046220"/>
                <a:ext cx="230349" cy="59439"/>
              </a:xfrm>
              <a:prstGeom prst="rect">
                <a:avLst/>
              </a:prstGeom>
              <a:solidFill>
                <a:srgbClr val="C0C0C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ctr"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de-DE" altLang="en-US" sz="1200">
                  <a:latin typeface="+mn-lt"/>
                  <a:cs typeface="Calibri" panose="020F0502020204030204" pitchFamily="34" charset="0"/>
                </a:endParaRPr>
              </a:p>
            </p:txBody>
          </p:sp>
          <p:grpSp>
            <p:nvGrpSpPr>
              <p:cNvPr id="48" name="Group 294">
                <a:extLst>
                  <a:ext uri="{FF2B5EF4-FFF2-40B4-BE49-F238E27FC236}">
                    <a16:creationId xmlns:a16="http://schemas.microsoft.com/office/drawing/2014/main" id="{19697046-C056-BD20-646F-B882D23C3F8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6012182" y="5999018"/>
                <a:ext cx="462701" cy="426565"/>
                <a:chOff x="696" y="3170"/>
                <a:chExt cx="462" cy="488"/>
              </a:xfrm>
            </p:grpSpPr>
            <p:sp>
              <p:nvSpPr>
                <p:cNvPr id="61" name="Oval 295">
                  <a:extLst>
                    <a:ext uri="{FF2B5EF4-FFF2-40B4-BE49-F238E27FC236}">
                      <a16:creationId xmlns:a16="http://schemas.microsoft.com/office/drawing/2014/main" id="{74594DF8-42DB-1418-B7D5-F68EFFBB184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96" y="3170"/>
                  <a:ext cx="462" cy="462"/>
                </a:xfrm>
                <a:prstGeom prst="ellipse">
                  <a:avLst/>
                </a:prstGeom>
                <a:noFill/>
                <a:ln w="63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de-DE" altLang="en-US" sz="1200">
                    <a:latin typeface="+mn-lt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62" name="Rectangle 296">
                  <a:extLst>
                    <a:ext uri="{FF2B5EF4-FFF2-40B4-BE49-F238E27FC236}">
                      <a16:creationId xmlns:a16="http://schemas.microsoft.com/office/drawing/2014/main" id="{13E3CB6E-F400-8501-0CDA-4BD8FEC4537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98" y="3550"/>
                  <a:ext cx="450" cy="108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7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de-DE" altLang="en-US" sz="1200">
                    <a:latin typeface="+mn-lt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63" name="Line 297">
                  <a:extLst>
                    <a:ext uri="{FF2B5EF4-FFF2-40B4-BE49-F238E27FC236}">
                      <a16:creationId xmlns:a16="http://schemas.microsoft.com/office/drawing/2014/main" id="{FD556282-300A-F2CD-547B-55ECCCCFCDC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750" y="3552"/>
                  <a:ext cx="354" cy="0"/>
                </a:xfrm>
                <a:prstGeom prst="line">
                  <a:avLst/>
                </a:prstGeom>
                <a:noFill/>
                <a:ln w="63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sz="1200">
                    <a:cs typeface="Calibri" panose="020F0502020204030204" pitchFamily="34" charset="0"/>
                  </a:endParaRPr>
                </a:p>
              </p:txBody>
            </p:sp>
          </p:grpSp>
          <p:sp>
            <p:nvSpPr>
              <p:cNvPr id="49" name="Rectangle 298">
                <a:extLst>
                  <a:ext uri="{FF2B5EF4-FFF2-40B4-BE49-F238E27FC236}">
                    <a16:creationId xmlns:a16="http://schemas.microsoft.com/office/drawing/2014/main" id="{E39D867B-1BA5-4CE6-0ADF-9B7F247FD38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910027" y="5974543"/>
                <a:ext cx="682034" cy="397719"/>
              </a:xfrm>
              <a:prstGeom prst="rect">
                <a:avLst/>
              </a:prstGeom>
              <a:noFill/>
              <a:ln w="12700">
                <a:solidFill>
                  <a:schemeClr val="accent3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algn="ctr"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de-DE" altLang="en-US" sz="1200">
                  <a:latin typeface="+mn-lt"/>
                  <a:cs typeface="Calibri" panose="020F0502020204030204" pitchFamily="34" charset="0"/>
                </a:endParaRPr>
              </a:p>
            </p:txBody>
          </p:sp>
          <p:sp>
            <p:nvSpPr>
              <p:cNvPr id="50" name="Line 299">
                <a:extLst>
                  <a:ext uri="{FF2B5EF4-FFF2-40B4-BE49-F238E27FC236}">
                    <a16:creationId xmlns:a16="http://schemas.microsoft.com/office/drawing/2014/main" id="{865AF638-AC2F-70E4-DF17-9C1EED1819B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100315" y="6042723"/>
                <a:ext cx="288437" cy="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1200">
                  <a:cs typeface="Calibri" panose="020F0502020204030204" pitchFamily="34" charset="0"/>
                </a:endParaRPr>
              </a:p>
            </p:txBody>
          </p:sp>
          <p:sp>
            <p:nvSpPr>
              <p:cNvPr id="51" name="Line 300">
                <a:extLst>
                  <a:ext uri="{FF2B5EF4-FFF2-40B4-BE49-F238E27FC236}">
                    <a16:creationId xmlns:a16="http://schemas.microsoft.com/office/drawing/2014/main" id="{B4FBB93E-03FB-015D-0721-54B068F7F8F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038221" y="6109156"/>
                <a:ext cx="410623" cy="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1200">
                  <a:cs typeface="Calibri" panose="020F0502020204030204" pitchFamily="34" charset="0"/>
                </a:endParaRPr>
              </a:p>
            </p:txBody>
          </p:sp>
          <p:sp>
            <p:nvSpPr>
              <p:cNvPr id="52" name="Line 301">
                <a:extLst>
                  <a:ext uri="{FF2B5EF4-FFF2-40B4-BE49-F238E27FC236}">
                    <a16:creationId xmlns:a16="http://schemas.microsoft.com/office/drawing/2014/main" id="{6D99FD75-5C79-109B-B872-7FA45AD1978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018191" y="6175588"/>
                <a:ext cx="452686" cy="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1200">
                  <a:cs typeface="Calibri" panose="020F0502020204030204" pitchFamily="34" charset="0"/>
                </a:endParaRPr>
              </a:p>
            </p:txBody>
          </p:sp>
          <p:sp>
            <p:nvSpPr>
              <p:cNvPr id="53" name="Line 302">
                <a:extLst>
                  <a:ext uri="{FF2B5EF4-FFF2-40B4-BE49-F238E27FC236}">
                    <a16:creationId xmlns:a16="http://schemas.microsoft.com/office/drawing/2014/main" id="{139CC334-8CB0-74BD-81B4-A998735E5A5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020194" y="6242020"/>
                <a:ext cx="446677" cy="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1200">
                  <a:cs typeface="Calibri" panose="020F0502020204030204" pitchFamily="34" charset="0"/>
                </a:endParaRPr>
              </a:p>
            </p:txBody>
          </p:sp>
          <p:sp>
            <p:nvSpPr>
              <p:cNvPr id="54" name="Line 303">
                <a:extLst>
                  <a:ext uri="{FF2B5EF4-FFF2-40B4-BE49-F238E27FC236}">
                    <a16:creationId xmlns:a16="http://schemas.microsoft.com/office/drawing/2014/main" id="{AD2CAD7C-EB3B-CE7B-4A13-8EB6881E64A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050240" y="6308452"/>
                <a:ext cx="384583" cy="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1200">
                  <a:cs typeface="Calibri" panose="020F0502020204030204" pitchFamily="34" charset="0"/>
                </a:endParaRPr>
              </a:p>
            </p:txBody>
          </p:sp>
          <p:sp>
            <p:nvSpPr>
              <p:cNvPr id="55" name="Line 304">
                <a:extLst>
                  <a:ext uri="{FF2B5EF4-FFF2-40B4-BE49-F238E27FC236}">
                    <a16:creationId xmlns:a16="http://schemas.microsoft.com/office/drawing/2014/main" id="{65EED15B-74A7-6165-7AD8-BCCCE3EF49B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106325" y="6042723"/>
                <a:ext cx="0" cy="288456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1200">
                  <a:cs typeface="Calibri" panose="020F0502020204030204" pitchFamily="34" charset="0"/>
                </a:endParaRPr>
              </a:p>
            </p:txBody>
          </p:sp>
          <p:sp>
            <p:nvSpPr>
              <p:cNvPr id="56" name="Line 305">
                <a:extLst>
                  <a:ext uri="{FF2B5EF4-FFF2-40B4-BE49-F238E27FC236}">
                    <a16:creationId xmlns:a16="http://schemas.microsoft.com/office/drawing/2014/main" id="{C8FEDD49-8E66-F855-58D0-1877194EC01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030209" y="6123141"/>
                <a:ext cx="0" cy="152095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1200">
                  <a:cs typeface="Calibri" panose="020F0502020204030204" pitchFamily="34" charset="0"/>
                </a:endParaRPr>
              </a:p>
            </p:txBody>
          </p:sp>
          <p:sp>
            <p:nvSpPr>
              <p:cNvPr id="57" name="Line 306">
                <a:extLst>
                  <a:ext uri="{FF2B5EF4-FFF2-40B4-BE49-F238E27FC236}">
                    <a16:creationId xmlns:a16="http://schemas.microsoft.com/office/drawing/2014/main" id="{88D8C67C-FFE0-B33A-2206-B386D9180C6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184443" y="6007759"/>
                <a:ext cx="0" cy="325168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1200">
                  <a:cs typeface="Calibri" panose="020F0502020204030204" pitchFamily="34" charset="0"/>
                </a:endParaRPr>
              </a:p>
            </p:txBody>
          </p:sp>
          <p:sp>
            <p:nvSpPr>
              <p:cNvPr id="58" name="Line 307">
                <a:extLst>
                  <a:ext uri="{FF2B5EF4-FFF2-40B4-BE49-F238E27FC236}">
                    <a16:creationId xmlns:a16="http://schemas.microsoft.com/office/drawing/2014/main" id="{E5271415-EC14-F6EA-0C98-E03A36E559B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262561" y="6002514"/>
                <a:ext cx="0" cy="330413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1200">
                  <a:cs typeface="Calibri" panose="020F0502020204030204" pitchFamily="34" charset="0"/>
                </a:endParaRPr>
              </a:p>
            </p:txBody>
          </p:sp>
          <p:sp>
            <p:nvSpPr>
              <p:cNvPr id="59" name="Line 308">
                <a:extLst>
                  <a:ext uri="{FF2B5EF4-FFF2-40B4-BE49-F238E27FC236}">
                    <a16:creationId xmlns:a16="http://schemas.microsoft.com/office/drawing/2014/main" id="{FBA8EC0D-99EE-094C-25DE-6149E0AF0B1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340680" y="6018248"/>
                <a:ext cx="0" cy="314679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1200">
                  <a:cs typeface="Calibri" panose="020F0502020204030204" pitchFamily="34" charset="0"/>
                </a:endParaRPr>
              </a:p>
            </p:txBody>
          </p:sp>
          <p:sp>
            <p:nvSpPr>
              <p:cNvPr id="60" name="Line 309">
                <a:extLst>
                  <a:ext uri="{FF2B5EF4-FFF2-40B4-BE49-F238E27FC236}">
                    <a16:creationId xmlns:a16="http://schemas.microsoft.com/office/drawing/2014/main" id="{A3DAD8E4-1771-1D47-2029-11B4CF64A1C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418798" y="6070695"/>
                <a:ext cx="0" cy="258736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1200">
                  <a:cs typeface="Calibri" panose="020F0502020204030204" pitchFamily="34" charset="0"/>
                </a:endParaRPr>
              </a:p>
            </p:txBody>
          </p:sp>
        </p:grpSp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4134968C-4173-E1D1-E61E-45F591761609}"/>
                </a:ext>
              </a:extLst>
            </p:cNvPr>
            <p:cNvGrpSpPr/>
            <p:nvPr/>
          </p:nvGrpSpPr>
          <p:grpSpPr>
            <a:xfrm>
              <a:off x="164045" y="1224866"/>
              <a:ext cx="581577" cy="1077255"/>
              <a:chOff x="9574644" y="2702148"/>
              <a:chExt cx="928776" cy="1156390"/>
            </a:xfrm>
            <a:solidFill>
              <a:schemeClr val="bg1">
                <a:lumMod val="95000"/>
              </a:schemeClr>
            </a:solidFill>
          </p:grpSpPr>
          <p:sp>
            <p:nvSpPr>
              <p:cNvPr id="41" name="Can 490">
                <a:extLst>
                  <a:ext uri="{FF2B5EF4-FFF2-40B4-BE49-F238E27FC236}">
                    <a16:creationId xmlns:a16="http://schemas.microsoft.com/office/drawing/2014/main" id="{6F143932-33DB-1289-D5A7-10D22D7AA4E5}"/>
                  </a:ext>
                </a:extLst>
              </p:cNvPr>
              <p:cNvSpPr/>
              <p:nvPr/>
            </p:nvSpPr>
            <p:spPr>
              <a:xfrm>
                <a:off x="9640817" y="3341974"/>
                <a:ext cx="862603" cy="516564"/>
              </a:xfrm>
              <a:prstGeom prst="can">
                <a:avLst>
                  <a:gd name="adj" fmla="val 16601"/>
                </a:avLst>
              </a:prstGeom>
              <a:grpFill/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700" dirty="0">
                    <a:cs typeface="Calibri" panose="020F0502020204030204" pitchFamily="34" charset="0"/>
                  </a:rPr>
                  <a:t>Library</a:t>
                </a:r>
              </a:p>
            </p:txBody>
          </p:sp>
          <p:sp>
            <p:nvSpPr>
              <p:cNvPr id="42" name="Can 487">
                <a:extLst>
                  <a:ext uri="{FF2B5EF4-FFF2-40B4-BE49-F238E27FC236}">
                    <a16:creationId xmlns:a16="http://schemas.microsoft.com/office/drawing/2014/main" id="{C4E9F74B-228D-1301-23F8-DA222CE7911D}"/>
                  </a:ext>
                </a:extLst>
              </p:cNvPr>
              <p:cNvSpPr/>
              <p:nvPr/>
            </p:nvSpPr>
            <p:spPr>
              <a:xfrm>
                <a:off x="9574644" y="2702148"/>
                <a:ext cx="862603" cy="516564"/>
              </a:xfrm>
              <a:prstGeom prst="can">
                <a:avLst>
                  <a:gd name="adj" fmla="val 16601"/>
                </a:avLst>
              </a:prstGeom>
              <a:grpFill/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700" dirty="0">
                    <a:cs typeface="Calibri" panose="020F0502020204030204" pitchFamily="34" charset="0"/>
                  </a:rPr>
                  <a:t>PDKs</a:t>
                </a:r>
              </a:p>
            </p:txBody>
          </p:sp>
          <p:sp>
            <p:nvSpPr>
              <p:cNvPr id="43" name="Can 489">
                <a:extLst>
                  <a:ext uri="{FF2B5EF4-FFF2-40B4-BE49-F238E27FC236}">
                    <a16:creationId xmlns:a16="http://schemas.microsoft.com/office/drawing/2014/main" id="{4AB7F630-27BB-64F9-6C07-D08E92D6EA41}"/>
                  </a:ext>
                </a:extLst>
              </p:cNvPr>
              <p:cNvSpPr/>
              <p:nvPr/>
            </p:nvSpPr>
            <p:spPr>
              <a:xfrm>
                <a:off x="9592102" y="3305554"/>
                <a:ext cx="845144" cy="437474"/>
              </a:xfrm>
              <a:prstGeom prst="can">
                <a:avLst>
                  <a:gd name="adj" fmla="val 16601"/>
                </a:avLst>
              </a:prstGeom>
              <a:grpFill/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600" dirty="0">
                    <a:cs typeface="Calibri" panose="020F0502020204030204" pitchFamily="34" charset="0"/>
                  </a:rPr>
                  <a:t>Libraries</a:t>
                </a:r>
                <a:endParaRPr lang="en-US" sz="700" dirty="0">
                  <a:cs typeface="Calibri" panose="020F0502020204030204" pitchFamily="34" charset="0"/>
                </a:endParaRPr>
              </a:p>
            </p:txBody>
          </p:sp>
        </p:grpSp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74CB8DE2-EE98-05B1-DD37-558DDB44FB07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771487" y="2017468"/>
              <a:ext cx="193859" cy="370"/>
            </a:xfrm>
            <a:prstGeom prst="straightConnector1">
              <a:avLst/>
            </a:prstGeom>
            <a:ln>
              <a:headEnd type="triangle" w="med" len="med"/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Arrow Connector 27">
              <a:extLst>
                <a:ext uri="{FF2B5EF4-FFF2-40B4-BE49-F238E27FC236}">
                  <a16:creationId xmlns:a16="http://schemas.microsoft.com/office/drawing/2014/main" id="{1EF3E43B-33BF-8FE3-520F-90543E7DCAF2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764810" y="2644762"/>
              <a:ext cx="193859" cy="370"/>
            </a:xfrm>
            <a:prstGeom prst="straightConnector1">
              <a:avLst/>
            </a:prstGeom>
            <a:ln>
              <a:headEnd type="triangle" w="med" len="med"/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pic>
          <p:nvPicPr>
            <p:cNvPr id="29" name="Graphic 28" descr="Factory with solid fill">
              <a:extLst>
                <a:ext uri="{FF2B5EF4-FFF2-40B4-BE49-F238E27FC236}">
                  <a16:creationId xmlns:a16="http://schemas.microsoft.com/office/drawing/2014/main" id="{3E7B472A-82A3-0DF9-4B1B-7B22ECF5DF61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570577" y="4199165"/>
              <a:ext cx="194254" cy="194254"/>
            </a:xfrm>
            <a:prstGeom prst="rect">
              <a:avLst/>
            </a:prstGeom>
          </p:spPr>
        </p:pic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876BF1B1-25AA-6409-A674-E1DA424DDE48}"/>
                </a:ext>
              </a:extLst>
            </p:cNvPr>
            <p:cNvSpPr/>
            <p:nvPr/>
          </p:nvSpPr>
          <p:spPr>
            <a:xfrm>
              <a:off x="61770" y="737799"/>
              <a:ext cx="806520" cy="4014844"/>
            </a:xfrm>
            <a:prstGeom prst="rect">
              <a:avLst/>
            </a:prstGeom>
            <a:noFill/>
            <a:ln>
              <a:solidFill>
                <a:srgbClr val="FF0000"/>
              </a:solidFill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 dirty="0">
                <a:cs typeface="Calibri" panose="020F0502020204030204" pitchFamily="34" charset="0"/>
              </a:endParaRP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93E6C948-5C3A-4164-1009-8BC931A47224}"/>
                </a:ext>
              </a:extLst>
            </p:cNvPr>
            <p:cNvSpPr txBox="1"/>
            <p:nvPr/>
          </p:nvSpPr>
          <p:spPr>
            <a:xfrm>
              <a:off x="68094" y="762669"/>
              <a:ext cx="800196" cy="3376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600" b="1" dirty="0">
                  <a:solidFill>
                    <a:srgbClr val="C00000"/>
                  </a:solidFill>
                  <a:cs typeface="Calibri" panose="020F0502020204030204" pitchFamily="34" charset="0"/>
                </a:rPr>
                <a:t>High-value</a:t>
              </a:r>
            </a:p>
            <a:p>
              <a:pPr algn="ctr"/>
              <a:r>
                <a:rPr lang="en-US" sz="600" b="1" dirty="0">
                  <a:solidFill>
                    <a:srgbClr val="C00000"/>
                  </a:solidFill>
                  <a:cs typeface="Calibri" panose="020F0502020204030204" pitchFamily="34" charset="0"/>
                </a:rPr>
                <a:t>Assets &amp; Data</a:t>
              </a:r>
            </a:p>
          </p:txBody>
        </p:sp>
        <p:sp>
          <p:nvSpPr>
            <p:cNvPr id="32" name="Can 490">
              <a:extLst>
                <a:ext uri="{FF2B5EF4-FFF2-40B4-BE49-F238E27FC236}">
                  <a16:creationId xmlns:a16="http://schemas.microsoft.com/office/drawing/2014/main" id="{B5DAA8E5-EB3F-C610-4E2D-E1F61A6AFCBC}"/>
                </a:ext>
              </a:extLst>
            </p:cNvPr>
            <p:cNvSpPr/>
            <p:nvPr/>
          </p:nvSpPr>
          <p:spPr>
            <a:xfrm>
              <a:off x="231130" y="3089929"/>
              <a:ext cx="540141" cy="481214"/>
            </a:xfrm>
            <a:prstGeom prst="can">
              <a:avLst>
                <a:gd name="adj" fmla="val 16601"/>
              </a:avLst>
            </a:prstGeom>
            <a:solidFill>
              <a:schemeClr val="bg1">
                <a:lumMod val="95000"/>
              </a:schemeClr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500" dirty="0">
                  <a:cs typeface="Calibri" panose="020F0502020204030204" pitchFamily="34" charset="0"/>
                </a:rPr>
                <a:t>Library</a:t>
              </a:r>
            </a:p>
          </p:txBody>
        </p:sp>
        <p:sp>
          <p:nvSpPr>
            <p:cNvPr id="33" name="Can 489">
              <a:extLst>
                <a:ext uri="{FF2B5EF4-FFF2-40B4-BE49-F238E27FC236}">
                  <a16:creationId xmlns:a16="http://schemas.microsoft.com/office/drawing/2014/main" id="{EFC66986-6CED-CC63-0476-637A9FD91856}"/>
                </a:ext>
              </a:extLst>
            </p:cNvPr>
            <p:cNvSpPr/>
            <p:nvPr/>
          </p:nvSpPr>
          <p:spPr>
            <a:xfrm>
              <a:off x="189694" y="3007238"/>
              <a:ext cx="540141" cy="481214"/>
            </a:xfrm>
            <a:prstGeom prst="can">
              <a:avLst>
                <a:gd name="adj" fmla="val 16601"/>
              </a:avLst>
            </a:prstGeom>
            <a:solidFill>
              <a:schemeClr val="bg1">
                <a:lumMod val="95000"/>
              </a:schemeClr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500" dirty="0">
                  <a:cs typeface="Calibri" panose="020F0502020204030204" pitchFamily="34" charset="0"/>
                </a:rPr>
                <a:t>Product</a:t>
              </a:r>
            </a:p>
            <a:p>
              <a:pPr algn="ctr"/>
              <a:r>
                <a:rPr lang="en-US" sz="500" dirty="0">
                  <a:cs typeface="Calibri" panose="020F0502020204030204" pitchFamily="34" charset="0"/>
                </a:rPr>
                <a:t>Designs</a:t>
              </a:r>
            </a:p>
          </p:txBody>
        </p:sp>
        <p:sp>
          <p:nvSpPr>
            <p:cNvPr id="34" name="Can 490">
              <a:extLst>
                <a:ext uri="{FF2B5EF4-FFF2-40B4-BE49-F238E27FC236}">
                  <a16:creationId xmlns:a16="http://schemas.microsoft.com/office/drawing/2014/main" id="{753C5C0E-32E3-DBC0-F6DC-9F9484C68945}"/>
                </a:ext>
              </a:extLst>
            </p:cNvPr>
            <p:cNvSpPr/>
            <p:nvPr/>
          </p:nvSpPr>
          <p:spPr>
            <a:xfrm>
              <a:off x="235028" y="2428672"/>
              <a:ext cx="540141" cy="481214"/>
            </a:xfrm>
            <a:prstGeom prst="can">
              <a:avLst>
                <a:gd name="adj" fmla="val 16601"/>
              </a:avLst>
            </a:prstGeom>
            <a:solidFill>
              <a:schemeClr val="bg1">
                <a:lumMod val="95000"/>
              </a:schemeClr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500" dirty="0">
                  <a:cs typeface="Calibri" panose="020F0502020204030204" pitchFamily="34" charset="0"/>
                </a:rPr>
                <a:t>Library</a:t>
              </a:r>
            </a:p>
          </p:txBody>
        </p:sp>
        <p:sp>
          <p:nvSpPr>
            <p:cNvPr id="35" name="Can 489">
              <a:extLst>
                <a:ext uri="{FF2B5EF4-FFF2-40B4-BE49-F238E27FC236}">
                  <a16:creationId xmlns:a16="http://schemas.microsoft.com/office/drawing/2014/main" id="{ACCF3F50-96C1-2F32-D1C3-BAADA915AF47}"/>
                </a:ext>
              </a:extLst>
            </p:cNvPr>
            <p:cNvSpPr/>
            <p:nvPr/>
          </p:nvSpPr>
          <p:spPr>
            <a:xfrm>
              <a:off x="193592" y="2345981"/>
              <a:ext cx="540141" cy="481214"/>
            </a:xfrm>
            <a:prstGeom prst="can">
              <a:avLst>
                <a:gd name="adj" fmla="val 16601"/>
              </a:avLst>
            </a:prstGeom>
            <a:solidFill>
              <a:schemeClr val="bg1">
                <a:lumMod val="95000"/>
              </a:schemeClr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400" b="1" dirty="0">
                  <a:cs typeface="Calibri" panose="020F0502020204030204" pitchFamily="34" charset="0"/>
                </a:rPr>
                <a:t>Intermediate Design Products</a:t>
              </a:r>
            </a:p>
          </p:txBody>
        </p:sp>
        <p:cxnSp>
          <p:nvCxnSpPr>
            <p:cNvPr id="36" name="Straight Arrow Connector 35">
              <a:extLst>
                <a:ext uri="{FF2B5EF4-FFF2-40B4-BE49-F238E27FC236}">
                  <a16:creationId xmlns:a16="http://schemas.microsoft.com/office/drawing/2014/main" id="{E8350965-84E8-32B9-D577-A6DEF2BD6239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767373" y="3305995"/>
              <a:ext cx="193859" cy="370"/>
            </a:xfrm>
            <a:prstGeom prst="straightConnector1">
              <a:avLst/>
            </a:prstGeom>
            <a:ln>
              <a:headEnd type="triangle" w="med" len="med"/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Arrow Connector 36">
              <a:extLst>
                <a:ext uri="{FF2B5EF4-FFF2-40B4-BE49-F238E27FC236}">
                  <a16:creationId xmlns:a16="http://schemas.microsoft.com/office/drawing/2014/main" id="{80BB9B9B-D2B3-5BD6-8364-0D493DFDECD7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757255" y="3854551"/>
              <a:ext cx="193859" cy="370"/>
            </a:xfrm>
            <a:prstGeom prst="straightConnector1">
              <a:avLst/>
            </a:prstGeom>
            <a:ln>
              <a:headEnd type="triangle" w="med" len="med"/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8" name="Can 490">
              <a:extLst>
                <a:ext uri="{FF2B5EF4-FFF2-40B4-BE49-F238E27FC236}">
                  <a16:creationId xmlns:a16="http://schemas.microsoft.com/office/drawing/2014/main" id="{118BA462-35F9-2BAA-80DA-7DF2853726AB}"/>
                </a:ext>
              </a:extLst>
            </p:cNvPr>
            <p:cNvSpPr/>
            <p:nvPr/>
          </p:nvSpPr>
          <p:spPr>
            <a:xfrm>
              <a:off x="231492" y="3719572"/>
              <a:ext cx="540141" cy="481214"/>
            </a:xfrm>
            <a:prstGeom prst="can">
              <a:avLst>
                <a:gd name="adj" fmla="val 16601"/>
              </a:avLst>
            </a:prstGeom>
            <a:solidFill>
              <a:schemeClr val="bg1">
                <a:lumMod val="95000"/>
              </a:schemeClr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500" dirty="0">
                  <a:cs typeface="Calibri" panose="020F0502020204030204" pitchFamily="34" charset="0"/>
                </a:rPr>
                <a:t>Library</a:t>
              </a:r>
            </a:p>
          </p:txBody>
        </p:sp>
        <p:sp>
          <p:nvSpPr>
            <p:cNvPr id="39" name="Can 489">
              <a:extLst>
                <a:ext uri="{FF2B5EF4-FFF2-40B4-BE49-F238E27FC236}">
                  <a16:creationId xmlns:a16="http://schemas.microsoft.com/office/drawing/2014/main" id="{E69240F4-F725-FE56-2796-BE985C9B6A94}"/>
                </a:ext>
              </a:extLst>
            </p:cNvPr>
            <p:cNvSpPr/>
            <p:nvPr/>
          </p:nvSpPr>
          <p:spPr>
            <a:xfrm>
              <a:off x="190056" y="3636881"/>
              <a:ext cx="540141" cy="481214"/>
            </a:xfrm>
            <a:prstGeom prst="can">
              <a:avLst>
                <a:gd name="adj" fmla="val 16601"/>
              </a:avLst>
            </a:prstGeom>
            <a:solidFill>
              <a:schemeClr val="bg1">
                <a:lumMod val="95000"/>
              </a:schemeClr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400" dirty="0">
                  <a:cs typeface="Calibri" panose="020F0502020204030204" pitchFamily="34" charset="0"/>
                </a:rPr>
                <a:t>Lithography Masks</a:t>
              </a:r>
            </a:p>
          </p:txBody>
        </p:sp>
        <p:cxnSp>
          <p:nvCxnSpPr>
            <p:cNvPr id="40" name="Straight Arrow Connector 39">
              <a:extLst>
                <a:ext uri="{FF2B5EF4-FFF2-40B4-BE49-F238E27FC236}">
                  <a16:creationId xmlns:a16="http://schemas.microsoft.com/office/drawing/2014/main" id="{2ED39AC6-587A-CC15-A763-61CDE1E6E6A1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767373" y="1472545"/>
              <a:ext cx="193859" cy="370"/>
            </a:xfrm>
            <a:prstGeom prst="straightConnector1">
              <a:avLst/>
            </a:prstGeom>
            <a:ln>
              <a:headEnd type="triangle" w="med" len="med"/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220" name="Straight Arrow Connector 219">
            <a:extLst>
              <a:ext uri="{FF2B5EF4-FFF2-40B4-BE49-F238E27FC236}">
                <a16:creationId xmlns:a16="http://schemas.microsoft.com/office/drawing/2014/main" id="{3A4B37BE-A283-E72D-38B7-57005793C648}"/>
              </a:ext>
            </a:extLst>
          </p:cNvPr>
          <p:cNvCxnSpPr>
            <a:cxnSpLocks/>
            <a:stCxn id="30" idx="2"/>
            <a:endCxn id="14" idx="1"/>
          </p:cNvCxnSpPr>
          <p:nvPr/>
        </p:nvCxnSpPr>
        <p:spPr>
          <a:xfrm>
            <a:off x="1053061" y="5572292"/>
            <a:ext cx="5205" cy="201078"/>
          </a:xfrm>
          <a:prstGeom prst="straightConnector1">
            <a:avLst/>
          </a:prstGeom>
          <a:ln w="12700"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1" name="TextBox 220">
            <a:extLst>
              <a:ext uri="{FF2B5EF4-FFF2-40B4-BE49-F238E27FC236}">
                <a16:creationId xmlns:a16="http://schemas.microsoft.com/office/drawing/2014/main" id="{99D16AD5-58D5-CC02-E9CE-36EC6007FEF6}"/>
              </a:ext>
            </a:extLst>
          </p:cNvPr>
          <p:cNvSpPr txBox="1"/>
          <p:nvPr/>
        </p:nvSpPr>
        <p:spPr>
          <a:xfrm>
            <a:off x="248194" y="6231265"/>
            <a:ext cx="156966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cs typeface="Calibri" panose="020F0502020204030204" pitchFamily="34" charset="0"/>
              </a:rPr>
              <a:t>(Encrypted) Network FS</a:t>
            </a:r>
          </a:p>
        </p:txBody>
      </p:sp>
      <p:cxnSp>
        <p:nvCxnSpPr>
          <p:cNvPr id="222" name="Straight Arrow Connector 221">
            <a:extLst>
              <a:ext uri="{FF2B5EF4-FFF2-40B4-BE49-F238E27FC236}">
                <a16:creationId xmlns:a16="http://schemas.microsoft.com/office/drawing/2014/main" id="{3CE67A0A-A441-1290-6106-D1FDB1B05B51}"/>
              </a:ext>
            </a:extLst>
          </p:cNvPr>
          <p:cNvCxnSpPr>
            <a:cxnSpLocks/>
          </p:cNvCxnSpPr>
          <p:nvPr/>
        </p:nvCxnSpPr>
        <p:spPr>
          <a:xfrm>
            <a:off x="4219445" y="3685055"/>
            <a:ext cx="592050" cy="287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3" name="Left Brace 222">
            <a:extLst>
              <a:ext uri="{FF2B5EF4-FFF2-40B4-BE49-F238E27FC236}">
                <a16:creationId xmlns:a16="http://schemas.microsoft.com/office/drawing/2014/main" id="{F56F867F-2A44-F411-6780-59F5C5FCB0BF}"/>
              </a:ext>
            </a:extLst>
          </p:cNvPr>
          <p:cNvSpPr/>
          <p:nvPr/>
        </p:nvSpPr>
        <p:spPr>
          <a:xfrm flipH="1">
            <a:off x="3653988" y="2241213"/>
            <a:ext cx="606317" cy="3012316"/>
          </a:xfrm>
          <a:prstGeom prst="leftBrace">
            <a:avLst>
              <a:gd name="adj1" fmla="val 89452"/>
              <a:gd name="adj2" fmla="val 47831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cs typeface="Calibri" panose="020F0502020204030204" pitchFamily="34" charset="0"/>
            </a:endParaRPr>
          </a:p>
        </p:txBody>
      </p:sp>
      <p:sp>
        <p:nvSpPr>
          <p:cNvPr id="224" name="TextBox 223">
            <a:extLst>
              <a:ext uri="{FF2B5EF4-FFF2-40B4-BE49-F238E27FC236}">
                <a16:creationId xmlns:a16="http://schemas.microsoft.com/office/drawing/2014/main" id="{E3C61AA8-F1F1-88FA-AF41-8B8506460DF1}"/>
              </a:ext>
            </a:extLst>
          </p:cNvPr>
          <p:cNvSpPr txBox="1"/>
          <p:nvPr/>
        </p:nvSpPr>
        <p:spPr>
          <a:xfrm>
            <a:off x="4110113" y="3292640"/>
            <a:ext cx="54213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cs typeface="Calibri" panose="020F0502020204030204" pitchFamily="34" charset="0"/>
              </a:rPr>
              <a:t>Today</a:t>
            </a:r>
          </a:p>
        </p:txBody>
      </p:sp>
      <p:sp>
        <p:nvSpPr>
          <p:cNvPr id="225" name="TextBox 224">
            <a:extLst>
              <a:ext uri="{FF2B5EF4-FFF2-40B4-BE49-F238E27FC236}">
                <a16:creationId xmlns:a16="http://schemas.microsoft.com/office/drawing/2014/main" id="{D3820741-76A0-2B73-219F-817D853D1647}"/>
              </a:ext>
            </a:extLst>
          </p:cNvPr>
          <p:cNvSpPr txBox="1"/>
          <p:nvPr/>
        </p:nvSpPr>
        <p:spPr>
          <a:xfrm>
            <a:off x="5815279" y="2828706"/>
            <a:ext cx="182921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cs typeface="Calibri" panose="020F0502020204030204" pitchFamily="34" charset="0"/>
              </a:rPr>
              <a:t>Workload scheduled using </a:t>
            </a:r>
            <a:r>
              <a:rPr lang="en-US" sz="1100" b="1" dirty="0">
                <a:cs typeface="Calibri" panose="020F0502020204030204" pitchFamily="34" charset="0"/>
              </a:rPr>
              <a:t>on-prem tools (LSF)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cs typeface="Calibri" panose="020F0502020204030204" pitchFamily="34" charset="0"/>
              </a:rPr>
              <a:t>No change to current on-prem tools and jobs, ready to use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cs typeface="Calibri" panose="020F0502020204030204" pitchFamily="34" charset="0"/>
              </a:rPr>
              <a:t>Well-known performance profile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cs typeface="Calibri" panose="020F0502020204030204" pitchFamily="34" charset="0"/>
              </a:rPr>
              <a:t>Nodes virtualized through standard VMs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b="1" dirty="0">
                <a:cs typeface="Calibri" panose="020F0502020204030204" pitchFamily="34" charset="0"/>
              </a:rPr>
              <a:t>Burden of configuring a new HPC cluster on the client</a:t>
            </a:r>
          </a:p>
        </p:txBody>
      </p:sp>
      <p:sp>
        <p:nvSpPr>
          <p:cNvPr id="226" name="TextBox 225">
            <a:extLst>
              <a:ext uri="{FF2B5EF4-FFF2-40B4-BE49-F238E27FC236}">
                <a16:creationId xmlns:a16="http://schemas.microsoft.com/office/drawing/2014/main" id="{56F5DD43-C4EC-85D9-C33C-EB0DF19E7D59}"/>
              </a:ext>
            </a:extLst>
          </p:cNvPr>
          <p:cNvSpPr txBox="1"/>
          <p:nvPr/>
        </p:nvSpPr>
        <p:spPr>
          <a:xfrm>
            <a:off x="7879226" y="3107732"/>
            <a:ext cx="56938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cs typeface="Calibri" panose="020F0502020204030204" pitchFamily="34" charset="0"/>
              </a:rPr>
              <a:t>Future</a:t>
            </a:r>
          </a:p>
        </p:txBody>
      </p:sp>
      <p:sp>
        <p:nvSpPr>
          <p:cNvPr id="227" name="Rectangle: Rounded Corners 321">
            <a:extLst>
              <a:ext uri="{FF2B5EF4-FFF2-40B4-BE49-F238E27FC236}">
                <a16:creationId xmlns:a16="http://schemas.microsoft.com/office/drawing/2014/main" id="{F2935B47-5A2B-E38F-193A-3A550C6C86E2}"/>
              </a:ext>
            </a:extLst>
          </p:cNvPr>
          <p:cNvSpPr/>
          <p:nvPr/>
        </p:nvSpPr>
        <p:spPr>
          <a:xfrm>
            <a:off x="8616800" y="2226914"/>
            <a:ext cx="3211368" cy="3359674"/>
          </a:xfrm>
          <a:prstGeom prst="roundRect">
            <a:avLst>
              <a:gd name="adj" fmla="val 16667"/>
            </a:avLst>
          </a:prstGeom>
          <a:noFill/>
          <a:ln w="57150">
            <a:solidFill>
              <a:srgbClr val="C55A11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cs typeface="Calibri" panose="020F0502020204030204" pitchFamily="34" charset="0"/>
            </a:endParaRPr>
          </a:p>
        </p:txBody>
      </p:sp>
      <p:cxnSp>
        <p:nvCxnSpPr>
          <p:cNvPr id="228" name="Connector: Elbow 322">
            <a:extLst>
              <a:ext uri="{FF2B5EF4-FFF2-40B4-BE49-F238E27FC236}">
                <a16:creationId xmlns:a16="http://schemas.microsoft.com/office/drawing/2014/main" id="{F5043BE7-E987-47C7-D0EA-6FD8ED690DAD}"/>
              </a:ext>
            </a:extLst>
          </p:cNvPr>
          <p:cNvCxnSpPr>
            <a:cxnSpLocks/>
            <a:stCxn id="221" idx="3"/>
          </p:cNvCxnSpPr>
          <p:nvPr/>
        </p:nvCxnSpPr>
        <p:spPr>
          <a:xfrm flipV="1">
            <a:off x="1817854" y="5219970"/>
            <a:ext cx="7889440" cy="1142100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9" name="TextBox 228">
            <a:extLst>
              <a:ext uri="{FF2B5EF4-FFF2-40B4-BE49-F238E27FC236}">
                <a16:creationId xmlns:a16="http://schemas.microsoft.com/office/drawing/2014/main" id="{3E7E6871-8C12-A9C3-D475-1F489818932F}"/>
              </a:ext>
            </a:extLst>
          </p:cNvPr>
          <p:cNvSpPr txBox="1"/>
          <p:nvPr/>
        </p:nvSpPr>
        <p:spPr>
          <a:xfrm>
            <a:off x="8874044" y="2833254"/>
            <a:ext cx="2801201" cy="19543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cs typeface="Calibri" panose="020F0502020204030204" pitchFamily="34" charset="0"/>
              </a:rPr>
              <a:t>Workload defined and scheduled using </a:t>
            </a:r>
            <a:r>
              <a:rPr lang="en-US" sz="1100" b="1" dirty="0">
                <a:cs typeface="Calibri" panose="020F0502020204030204" pitchFamily="34" charset="0"/>
              </a:rPr>
              <a:t>cloud-native tools, which reduces time/cost to useful compute cycles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b="1" dirty="0">
                <a:cs typeface="Calibri" panose="020F0502020204030204" pitchFamily="34" charset="0"/>
              </a:rPr>
              <a:t>Burden of configuring a new HPC cluster on the cloud provider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cs typeface="Calibri" panose="020F0502020204030204" pitchFamily="34" charset="0"/>
              </a:rPr>
              <a:t>Scale-up flexibility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b="1" dirty="0">
                <a:cs typeface="Calibri" panose="020F0502020204030204" pitchFamily="34" charset="0"/>
              </a:rPr>
              <a:t>Tools and configurations stored in container registries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>
                <a:cs typeface="Calibri" panose="020F0502020204030204" pitchFamily="34" charset="0"/>
              </a:rPr>
              <a:t>Easier deployment – less setup and configuration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>
                <a:cs typeface="Calibri" panose="020F0502020204030204" pitchFamily="34" charset="0"/>
              </a:rPr>
              <a:t>Multi-cloud capabilities</a:t>
            </a:r>
          </a:p>
        </p:txBody>
      </p:sp>
      <p:sp>
        <p:nvSpPr>
          <p:cNvPr id="233" name="TextBox 232">
            <a:extLst>
              <a:ext uri="{FF2B5EF4-FFF2-40B4-BE49-F238E27FC236}">
                <a16:creationId xmlns:a16="http://schemas.microsoft.com/office/drawing/2014/main" id="{6651C76A-24D9-C5D9-E8CE-CA33893DB254}"/>
              </a:ext>
            </a:extLst>
          </p:cNvPr>
          <p:cNvSpPr txBox="1"/>
          <p:nvPr/>
        </p:nvSpPr>
        <p:spPr>
          <a:xfrm>
            <a:off x="1388058" y="1700139"/>
            <a:ext cx="12087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EDA workflow</a:t>
            </a:r>
          </a:p>
        </p:txBody>
      </p:sp>
      <p:sp>
        <p:nvSpPr>
          <p:cNvPr id="234" name="TextBox 233">
            <a:extLst>
              <a:ext uri="{FF2B5EF4-FFF2-40B4-BE49-F238E27FC236}">
                <a16:creationId xmlns:a16="http://schemas.microsoft.com/office/drawing/2014/main" id="{F1BEF82C-D123-616D-FE67-725B24103FC8}"/>
              </a:ext>
            </a:extLst>
          </p:cNvPr>
          <p:cNvSpPr txBox="1"/>
          <p:nvPr/>
        </p:nvSpPr>
        <p:spPr>
          <a:xfrm>
            <a:off x="5100136" y="1650490"/>
            <a:ext cx="24567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Cloud deployment today</a:t>
            </a:r>
          </a:p>
          <a:p>
            <a:pPr algn="ctr"/>
            <a:r>
              <a:rPr lang="en-US" sz="1400" dirty="0"/>
              <a:t>(Can support confidential VMs)</a:t>
            </a:r>
          </a:p>
        </p:txBody>
      </p:sp>
      <p:sp>
        <p:nvSpPr>
          <p:cNvPr id="235" name="TextBox 234">
            <a:extLst>
              <a:ext uri="{FF2B5EF4-FFF2-40B4-BE49-F238E27FC236}">
                <a16:creationId xmlns:a16="http://schemas.microsoft.com/office/drawing/2014/main" id="{74ED95E6-A08B-8DDD-FF85-BC268A0E49FF}"/>
              </a:ext>
            </a:extLst>
          </p:cNvPr>
          <p:cNvSpPr txBox="1"/>
          <p:nvPr/>
        </p:nvSpPr>
        <p:spPr>
          <a:xfrm>
            <a:off x="8658957" y="1256657"/>
            <a:ext cx="322395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0070C0"/>
                </a:solidFill>
              </a:rPr>
              <a:t>Focus of this talk</a:t>
            </a:r>
            <a:r>
              <a:rPr lang="en-US" sz="1400" dirty="0">
                <a:solidFill>
                  <a:srgbClr val="0070C0"/>
                </a:solidFill>
              </a:rPr>
              <a:t> - </a:t>
            </a:r>
          </a:p>
          <a:p>
            <a:r>
              <a:rPr lang="en-US" sz="1400" dirty="0">
                <a:solidFill>
                  <a:srgbClr val="0070C0"/>
                </a:solidFill>
              </a:rPr>
              <a:t>Near future: Cloud-native deployment on K8s/OpenShift (any cloud) with confidential containers</a:t>
            </a:r>
          </a:p>
        </p:txBody>
      </p:sp>
      <p:sp>
        <p:nvSpPr>
          <p:cNvPr id="236" name="TextBox 235">
            <a:extLst>
              <a:ext uri="{FF2B5EF4-FFF2-40B4-BE49-F238E27FC236}">
                <a16:creationId xmlns:a16="http://schemas.microsoft.com/office/drawing/2014/main" id="{B450A34B-2910-ADAB-73F2-29C31EAFC4B7}"/>
              </a:ext>
            </a:extLst>
          </p:cNvPr>
          <p:cNvSpPr txBox="1"/>
          <p:nvPr/>
        </p:nvSpPr>
        <p:spPr>
          <a:xfrm>
            <a:off x="9010293" y="2417235"/>
            <a:ext cx="146867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cs typeface="Calibri" panose="020F0502020204030204" pitchFamily="34" charset="0"/>
              </a:rPr>
              <a:t>K8s/OpenShift cluster</a:t>
            </a:r>
          </a:p>
        </p:txBody>
      </p:sp>
      <p:sp>
        <p:nvSpPr>
          <p:cNvPr id="240" name="Slide Number Placeholder 3">
            <a:extLst>
              <a:ext uri="{FF2B5EF4-FFF2-40B4-BE49-F238E27FC236}">
                <a16:creationId xmlns:a16="http://schemas.microsoft.com/office/drawing/2014/main" id="{6361E61D-68BC-C1E9-0733-E9E0AF88D3CF}"/>
              </a:ext>
            </a:extLst>
          </p:cNvPr>
          <p:cNvSpPr txBox="1">
            <a:spLocks/>
          </p:cNvSpPr>
          <p:nvPr/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CD98052-33D1-5D44-98AF-CFECEEF2F00E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EC3BFAD-D0E3-D8F3-4D7D-F94FEFE7D90E}"/>
              </a:ext>
            </a:extLst>
          </p:cNvPr>
          <p:cNvSpPr txBox="1"/>
          <p:nvPr/>
        </p:nvSpPr>
        <p:spPr>
          <a:xfrm>
            <a:off x="123809" y="6492875"/>
            <a:ext cx="6585104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400" dirty="0">
                <a:cs typeface="Calibri"/>
              </a:rPr>
              <a:t>*EDA workflow figure adapted from: Kahng et al., VLSI Physical Design, Springer, 2011</a:t>
            </a:r>
          </a:p>
        </p:txBody>
      </p:sp>
    </p:spTree>
    <p:extLst>
      <p:ext uri="{BB962C8B-B14F-4D97-AF65-F5344CB8AC3E}">
        <p14:creationId xmlns:p14="http://schemas.microsoft.com/office/powerpoint/2010/main" val="23575341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08D44B-7DE4-0B9C-030B-5CDACE06EC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EDA use case: Siemens </a:t>
            </a:r>
            <a:r>
              <a:rPr lang="en-US" dirty="0" err="1"/>
              <a:t>Calibre</a:t>
            </a:r>
            <a:r>
              <a:rPr lang="en-US" dirty="0"/>
              <a:t>®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7CDBB0-9C21-AD3C-BB1F-5DDEFD1A30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5484327" cy="4351338"/>
          </a:xfrm>
        </p:spPr>
        <p:txBody>
          <a:bodyPr>
            <a:normAutofit/>
          </a:bodyPr>
          <a:lstStyle/>
          <a:p>
            <a:r>
              <a:rPr lang="en-US" sz="2000" dirty="0"/>
              <a:t>“Classic” Primary/Worker HPC pattern</a:t>
            </a:r>
          </a:p>
          <a:p>
            <a:r>
              <a:rPr lang="en-US" sz="2000" dirty="0"/>
              <a:t>Parallel distributed memory application</a:t>
            </a:r>
          </a:p>
          <a:p>
            <a:r>
              <a:rPr lang="en-US" sz="2000" dirty="0"/>
              <a:t>OPC distributed runs:</a:t>
            </a:r>
          </a:p>
          <a:p>
            <a:pPr lvl="1"/>
            <a:r>
              <a:rPr lang="en-US" sz="2000" dirty="0"/>
              <a:t>Primary pod/process divides layout into tiles</a:t>
            </a:r>
          </a:p>
          <a:p>
            <a:pPr lvl="1"/>
            <a:r>
              <a:rPr lang="en-US" sz="2000" dirty="0"/>
              <a:t>Parses tiles out to processes on remote (worker) pods/processes</a:t>
            </a:r>
          </a:p>
          <a:p>
            <a:pPr lvl="1"/>
            <a:r>
              <a:rPr lang="en-US" sz="2000" dirty="0"/>
              <a:t>Completed tiles written to common filesystem</a:t>
            </a:r>
          </a:p>
          <a:p>
            <a:pPr lvl="1"/>
            <a:r>
              <a:rPr lang="en-US" sz="2000" dirty="0"/>
              <a:t>Tiles distributed until layout complete</a:t>
            </a:r>
          </a:p>
          <a:p>
            <a:pPr lvl="1"/>
            <a:r>
              <a:rPr lang="en-US" sz="2000" dirty="0"/>
              <a:t>Primary pod/process reads from common file system and assembles final output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6C3004-D460-0115-8CBC-0FCB84B90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98052-33D1-5D44-98AF-CFECEEF2F00E}" type="slidenum">
              <a:rPr lang="en-US" smtClean="0"/>
              <a:t>7</a:t>
            </a:fld>
            <a:endParaRPr lang="en-US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3C256DE8-B21C-2376-5EA8-289EE4A7CBD9}"/>
              </a:ext>
            </a:extLst>
          </p:cNvPr>
          <p:cNvSpPr/>
          <p:nvPr/>
        </p:nvSpPr>
        <p:spPr>
          <a:xfrm>
            <a:off x="6726340" y="3413748"/>
            <a:ext cx="1180804" cy="968204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Primary</a:t>
            </a:r>
            <a:br>
              <a:rPr lang="en-US" dirty="0"/>
            </a:br>
            <a:r>
              <a:rPr lang="en-US" dirty="0"/>
              <a:t>(</a:t>
            </a:r>
            <a:r>
              <a:rPr lang="en-US" dirty="0" err="1"/>
              <a:t>calibre</a:t>
            </a:r>
            <a:r>
              <a:rPr lang="en-US" dirty="0"/>
              <a:t>®)</a:t>
            </a: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25C7DF4C-4C5E-6A9C-368D-09A6F13174A3}"/>
              </a:ext>
            </a:extLst>
          </p:cNvPr>
          <p:cNvSpPr/>
          <p:nvPr/>
        </p:nvSpPr>
        <p:spPr>
          <a:xfrm>
            <a:off x="9159296" y="2289177"/>
            <a:ext cx="1252152" cy="593124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Worker 1</a:t>
            </a:r>
            <a:br>
              <a:rPr lang="en-US" dirty="0"/>
            </a:br>
            <a:r>
              <a:rPr lang="en-US" dirty="0"/>
              <a:t>(</a:t>
            </a:r>
            <a:r>
              <a:rPr lang="en-US" dirty="0" err="1"/>
              <a:t>rcalibre</a:t>
            </a:r>
            <a:r>
              <a:rPr lang="en-US" dirty="0"/>
              <a:t>)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387DCC79-B26D-9A99-8C0F-C28C4220DF8E}"/>
              </a:ext>
            </a:extLst>
          </p:cNvPr>
          <p:cNvSpPr/>
          <p:nvPr/>
        </p:nvSpPr>
        <p:spPr>
          <a:xfrm>
            <a:off x="9159296" y="3038668"/>
            <a:ext cx="1252152" cy="780664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Worker 2</a:t>
            </a:r>
            <a:br>
              <a:rPr lang="en-US" dirty="0"/>
            </a:br>
            <a:r>
              <a:rPr lang="en-US" dirty="0"/>
              <a:t>(</a:t>
            </a:r>
            <a:r>
              <a:rPr lang="en-US" dirty="0" err="1"/>
              <a:t>rcalibre</a:t>
            </a:r>
            <a:r>
              <a:rPr lang="en-US" dirty="0"/>
              <a:t>)</a:t>
            </a: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EFE2C505-A1E9-FF01-1E8F-A6834A4754BD}"/>
              </a:ext>
            </a:extLst>
          </p:cNvPr>
          <p:cNvSpPr/>
          <p:nvPr/>
        </p:nvSpPr>
        <p:spPr>
          <a:xfrm>
            <a:off x="9159296" y="4381951"/>
            <a:ext cx="1252152" cy="780663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Worker N</a:t>
            </a:r>
            <a:br>
              <a:rPr lang="en-US" dirty="0"/>
            </a:br>
            <a:r>
              <a:rPr lang="en-US" dirty="0"/>
              <a:t>(</a:t>
            </a:r>
            <a:r>
              <a:rPr lang="en-US" dirty="0" err="1"/>
              <a:t>rcalibre</a:t>
            </a:r>
            <a:r>
              <a:rPr lang="en-US" dirty="0"/>
              <a:t>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882BC9E-7020-6A6D-E105-284009AA8005}"/>
              </a:ext>
            </a:extLst>
          </p:cNvPr>
          <p:cNvSpPr txBox="1"/>
          <p:nvPr/>
        </p:nvSpPr>
        <p:spPr>
          <a:xfrm>
            <a:off x="9426214" y="3822206"/>
            <a:ext cx="516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……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9C2EABB1-13D2-4CA1-49C0-902C1A3E5FA6}"/>
              </a:ext>
            </a:extLst>
          </p:cNvPr>
          <p:cNvCxnSpPr>
            <a:cxnSpLocks/>
            <a:stCxn id="5" idx="3"/>
            <a:endCxn id="6" idx="1"/>
          </p:cNvCxnSpPr>
          <p:nvPr/>
        </p:nvCxnSpPr>
        <p:spPr>
          <a:xfrm flipV="1">
            <a:off x="7907144" y="2585739"/>
            <a:ext cx="1252152" cy="1312111"/>
          </a:xfrm>
          <a:prstGeom prst="straightConnector1">
            <a:avLst/>
          </a:prstGeom>
          <a:ln w="28575"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DD1716A3-3D5E-0F18-8624-815260687377}"/>
              </a:ext>
            </a:extLst>
          </p:cNvPr>
          <p:cNvCxnSpPr>
            <a:cxnSpLocks/>
            <a:stCxn id="5" idx="3"/>
            <a:endCxn id="7" idx="1"/>
          </p:cNvCxnSpPr>
          <p:nvPr/>
        </p:nvCxnSpPr>
        <p:spPr>
          <a:xfrm flipV="1">
            <a:off x="7907144" y="3429000"/>
            <a:ext cx="1252152" cy="468850"/>
          </a:xfrm>
          <a:prstGeom prst="straightConnector1">
            <a:avLst/>
          </a:prstGeom>
          <a:ln w="28575"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CAB433ED-73A8-2E97-EC91-6D5B525C7119}"/>
              </a:ext>
            </a:extLst>
          </p:cNvPr>
          <p:cNvCxnSpPr>
            <a:cxnSpLocks/>
            <a:stCxn id="5" idx="3"/>
            <a:endCxn id="8" idx="1"/>
          </p:cNvCxnSpPr>
          <p:nvPr/>
        </p:nvCxnSpPr>
        <p:spPr>
          <a:xfrm>
            <a:off x="7907144" y="3897850"/>
            <a:ext cx="1252152" cy="874433"/>
          </a:xfrm>
          <a:prstGeom prst="straightConnector1">
            <a:avLst/>
          </a:prstGeom>
          <a:ln w="28575"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ustomShape 11">
            <a:extLst>
              <a:ext uri="{FF2B5EF4-FFF2-40B4-BE49-F238E27FC236}">
                <a16:creationId xmlns:a16="http://schemas.microsoft.com/office/drawing/2014/main" id="{651FAA3D-91E0-D64D-72F0-490A748450FD}"/>
              </a:ext>
            </a:extLst>
          </p:cNvPr>
          <p:cNvSpPr/>
          <p:nvPr/>
        </p:nvSpPr>
        <p:spPr>
          <a:xfrm>
            <a:off x="10526709" y="2377685"/>
            <a:ext cx="999758" cy="379440"/>
          </a:xfrm>
          <a:prstGeom prst="rect">
            <a:avLst/>
          </a:prstGeom>
          <a:noFill/>
          <a:ln w="25560">
            <a:solidFill>
              <a:srgbClr val="0303ED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14" name="CustomShape 12">
            <a:extLst>
              <a:ext uri="{FF2B5EF4-FFF2-40B4-BE49-F238E27FC236}">
                <a16:creationId xmlns:a16="http://schemas.microsoft.com/office/drawing/2014/main" id="{6185D219-9BD0-367F-3EEF-C0BB5D77C876}"/>
              </a:ext>
            </a:extLst>
          </p:cNvPr>
          <p:cNvSpPr/>
          <p:nvPr/>
        </p:nvSpPr>
        <p:spPr>
          <a:xfrm>
            <a:off x="10609869" y="2506925"/>
            <a:ext cx="165600" cy="132120"/>
          </a:xfrm>
          <a:prstGeom prst="rect">
            <a:avLst/>
          </a:prstGeom>
          <a:solidFill>
            <a:srgbClr val="000000"/>
          </a:solidFill>
          <a:ln w="2556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15" name="CustomShape 13">
            <a:extLst>
              <a:ext uri="{FF2B5EF4-FFF2-40B4-BE49-F238E27FC236}">
                <a16:creationId xmlns:a16="http://schemas.microsoft.com/office/drawing/2014/main" id="{04126364-1481-C650-760D-801028F62763}"/>
              </a:ext>
            </a:extLst>
          </p:cNvPr>
          <p:cNvSpPr/>
          <p:nvPr/>
        </p:nvSpPr>
        <p:spPr>
          <a:xfrm>
            <a:off x="10914429" y="2506925"/>
            <a:ext cx="165600" cy="132120"/>
          </a:xfrm>
          <a:prstGeom prst="rect">
            <a:avLst/>
          </a:prstGeom>
          <a:solidFill>
            <a:srgbClr val="000000"/>
          </a:solidFill>
          <a:ln w="2556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16" name="CustomShape 14">
            <a:extLst>
              <a:ext uri="{FF2B5EF4-FFF2-40B4-BE49-F238E27FC236}">
                <a16:creationId xmlns:a16="http://schemas.microsoft.com/office/drawing/2014/main" id="{6FC717B2-9CE7-30BC-DC27-E1B747D23291}"/>
              </a:ext>
            </a:extLst>
          </p:cNvPr>
          <p:cNvSpPr/>
          <p:nvPr/>
        </p:nvSpPr>
        <p:spPr>
          <a:xfrm>
            <a:off x="11227269" y="2505485"/>
            <a:ext cx="165600" cy="132120"/>
          </a:xfrm>
          <a:prstGeom prst="rect">
            <a:avLst/>
          </a:prstGeom>
          <a:solidFill>
            <a:srgbClr val="000000"/>
          </a:solidFill>
          <a:ln w="2556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17" name="CustomShape 15">
            <a:extLst>
              <a:ext uri="{FF2B5EF4-FFF2-40B4-BE49-F238E27FC236}">
                <a16:creationId xmlns:a16="http://schemas.microsoft.com/office/drawing/2014/main" id="{22FFABAF-319A-E02E-5D47-1640BDE45455}"/>
              </a:ext>
            </a:extLst>
          </p:cNvPr>
          <p:cNvSpPr/>
          <p:nvPr/>
        </p:nvSpPr>
        <p:spPr>
          <a:xfrm>
            <a:off x="10526709" y="4569725"/>
            <a:ext cx="999758" cy="379440"/>
          </a:xfrm>
          <a:prstGeom prst="rect">
            <a:avLst/>
          </a:prstGeom>
          <a:noFill/>
          <a:ln w="25560">
            <a:solidFill>
              <a:srgbClr val="0303ED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18" name="CustomShape 16">
            <a:extLst>
              <a:ext uri="{FF2B5EF4-FFF2-40B4-BE49-F238E27FC236}">
                <a16:creationId xmlns:a16="http://schemas.microsoft.com/office/drawing/2014/main" id="{9A443C4F-1497-E4B8-C18C-E7A2C25B2A28}"/>
              </a:ext>
            </a:extLst>
          </p:cNvPr>
          <p:cNvSpPr/>
          <p:nvPr/>
        </p:nvSpPr>
        <p:spPr>
          <a:xfrm>
            <a:off x="10609869" y="4700765"/>
            <a:ext cx="165600" cy="132120"/>
          </a:xfrm>
          <a:prstGeom prst="rect">
            <a:avLst/>
          </a:prstGeom>
          <a:solidFill>
            <a:srgbClr val="000000"/>
          </a:solidFill>
          <a:ln w="2556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19" name="CustomShape 17">
            <a:extLst>
              <a:ext uri="{FF2B5EF4-FFF2-40B4-BE49-F238E27FC236}">
                <a16:creationId xmlns:a16="http://schemas.microsoft.com/office/drawing/2014/main" id="{81E61DEA-9209-DB41-15C3-B992362A19D5}"/>
              </a:ext>
            </a:extLst>
          </p:cNvPr>
          <p:cNvSpPr/>
          <p:nvPr/>
        </p:nvSpPr>
        <p:spPr>
          <a:xfrm>
            <a:off x="10914429" y="4700765"/>
            <a:ext cx="165600" cy="132120"/>
          </a:xfrm>
          <a:prstGeom prst="rect">
            <a:avLst/>
          </a:prstGeom>
          <a:solidFill>
            <a:srgbClr val="000000"/>
          </a:solidFill>
          <a:ln w="2556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20" name="CustomShape 18">
            <a:extLst>
              <a:ext uri="{FF2B5EF4-FFF2-40B4-BE49-F238E27FC236}">
                <a16:creationId xmlns:a16="http://schemas.microsoft.com/office/drawing/2014/main" id="{C50ABF37-B206-D73A-4272-DC0ACB9B4975}"/>
              </a:ext>
            </a:extLst>
          </p:cNvPr>
          <p:cNvSpPr/>
          <p:nvPr/>
        </p:nvSpPr>
        <p:spPr>
          <a:xfrm>
            <a:off x="11227269" y="4699325"/>
            <a:ext cx="165600" cy="132120"/>
          </a:xfrm>
          <a:prstGeom prst="rect">
            <a:avLst/>
          </a:prstGeom>
          <a:solidFill>
            <a:srgbClr val="000000"/>
          </a:solidFill>
          <a:ln w="2556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21" name="CustomShape 19">
            <a:extLst>
              <a:ext uri="{FF2B5EF4-FFF2-40B4-BE49-F238E27FC236}">
                <a16:creationId xmlns:a16="http://schemas.microsoft.com/office/drawing/2014/main" id="{9AF7DC04-4E3F-9A1E-3C82-E68F6C9C7334}"/>
              </a:ext>
            </a:extLst>
          </p:cNvPr>
          <p:cNvSpPr/>
          <p:nvPr/>
        </p:nvSpPr>
        <p:spPr>
          <a:xfrm>
            <a:off x="10532469" y="3811565"/>
            <a:ext cx="999758" cy="379440"/>
          </a:xfrm>
          <a:prstGeom prst="rect">
            <a:avLst/>
          </a:prstGeom>
          <a:noFill/>
          <a:ln w="25560">
            <a:solidFill>
              <a:srgbClr val="0303ED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22" name="CustomShape 20">
            <a:extLst>
              <a:ext uri="{FF2B5EF4-FFF2-40B4-BE49-F238E27FC236}">
                <a16:creationId xmlns:a16="http://schemas.microsoft.com/office/drawing/2014/main" id="{B3020E1B-BA9D-6A5F-AEB4-96B980F23555}"/>
              </a:ext>
            </a:extLst>
          </p:cNvPr>
          <p:cNvSpPr/>
          <p:nvPr/>
        </p:nvSpPr>
        <p:spPr>
          <a:xfrm>
            <a:off x="10615629" y="3942605"/>
            <a:ext cx="165600" cy="132120"/>
          </a:xfrm>
          <a:prstGeom prst="rect">
            <a:avLst/>
          </a:prstGeom>
          <a:solidFill>
            <a:srgbClr val="000000"/>
          </a:solidFill>
          <a:ln w="2556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23" name="CustomShape 21">
            <a:extLst>
              <a:ext uri="{FF2B5EF4-FFF2-40B4-BE49-F238E27FC236}">
                <a16:creationId xmlns:a16="http://schemas.microsoft.com/office/drawing/2014/main" id="{74984429-1F9D-C48D-883F-DE6FA2F9B0CF}"/>
              </a:ext>
            </a:extLst>
          </p:cNvPr>
          <p:cNvSpPr/>
          <p:nvPr/>
        </p:nvSpPr>
        <p:spPr>
          <a:xfrm>
            <a:off x="10920549" y="3942605"/>
            <a:ext cx="165600" cy="132120"/>
          </a:xfrm>
          <a:prstGeom prst="rect">
            <a:avLst/>
          </a:prstGeom>
          <a:solidFill>
            <a:srgbClr val="000000"/>
          </a:solidFill>
          <a:ln w="2556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24" name="CustomShape 22">
            <a:extLst>
              <a:ext uri="{FF2B5EF4-FFF2-40B4-BE49-F238E27FC236}">
                <a16:creationId xmlns:a16="http://schemas.microsoft.com/office/drawing/2014/main" id="{E43760B4-6D41-DBA4-9CE4-ADE13C1E4100}"/>
              </a:ext>
            </a:extLst>
          </p:cNvPr>
          <p:cNvSpPr/>
          <p:nvPr/>
        </p:nvSpPr>
        <p:spPr>
          <a:xfrm>
            <a:off x="11233029" y="3940805"/>
            <a:ext cx="165600" cy="132120"/>
          </a:xfrm>
          <a:prstGeom prst="rect">
            <a:avLst/>
          </a:prstGeom>
          <a:solidFill>
            <a:srgbClr val="000000"/>
          </a:solidFill>
          <a:ln w="2556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25" name="CustomShape 23">
            <a:extLst>
              <a:ext uri="{FF2B5EF4-FFF2-40B4-BE49-F238E27FC236}">
                <a16:creationId xmlns:a16="http://schemas.microsoft.com/office/drawing/2014/main" id="{B3CBFC62-7464-9BCF-5B61-0BEFF777CB73}"/>
              </a:ext>
            </a:extLst>
          </p:cNvPr>
          <p:cNvSpPr/>
          <p:nvPr/>
        </p:nvSpPr>
        <p:spPr>
          <a:xfrm>
            <a:off x="10532469" y="3103085"/>
            <a:ext cx="999758" cy="379440"/>
          </a:xfrm>
          <a:prstGeom prst="rect">
            <a:avLst/>
          </a:prstGeom>
          <a:noFill/>
          <a:ln w="25560">
            <a:solidFill>
              <a:srgbClr val="0303ED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26" name="CustomShape 24">
            <a:extLst>
              <a:ext uri="{FF2B5EF4-FFF2-40B4-BE49-F238E27FC236}">
                <a16:creationId xmlns:a16="http://schemas.microsoft.com/office/drawing/2014/main" id="{3537A120-A341-C86A-6295-BCE3757F5FC1}"/>
              </a:ext>
            </a:extLst>
          </p:cNvPr>
          <p:cNvSpPr/>
          <p:nvPr/>
        </p:nvSpPr>
        <p:spPr>
          <a:xfrm>
            <a:off x="10615629" y="3232325"/>
            <a:ext cx="165600" cy="132120"/>
          </a:xfrm>
          <a:prstGeom prst="rect">
            <a:avLst/>
          </a:prstGeom>
          <a:solidFill>
            <a:srgbClr val="000000"/>
          </a:solidFill>
          <a:ln w="2556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27" name="CustomShape 25">
            <a:extLst>
              <a:ext uri="{FF2B5EF4-FFF2-40B4-BE49-F238E27FC236}">
                <a16:creationId xmlns:a16="http://schemas.microsoft.com/office/drawing/2014/main" id="{E6F9C801-FAE5-3840-4369-CE1C86C3AF26}"/>
              </a:ext>
            </a:extLst>
          </p:cNvPr>
          <p:cNvSpPr/>
          <p:nvPr/>
        </p:nvSpPr>
        <p:spPr>
          <a:xfrm>
            <a:off x="10920549" y="3234125"/>
            <a:ext cx="165600" cy="132120"/>
          </a:xfrm>
          <a:prstGeom prst="rect">
            <a:avLst/>
          </a:prstGeom>
          <a:solidFill>
            <a:srgbClr val="000000"/>
          </a:solidFill>
          <a:ln w="2556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28" name="CustomShape 26">
            <a:extLst>
              <a:ext uri="{FF2B5EF4-FFF2-40B4-BE49-F238E27FC236}">
                <a16:creationId xmlns:a16="http://schemas.microsoft.com/office/drawing/2014/main" id="{D621898B-3DE3-9854-5029-7A787E5C48EA}"/>
              </a:ext>
            </a:extLst>
          </p:cNvPr>
          <p:cNvSpPr/>
          <p:nvPr/>
        </p:nvSpPr>
        <p:spPr>
          <a:xfrm>
            <a:off x="11233029" y="3232325"/>
            <a:ext cx="165600" cy="132120"/>
          </a:xfrm>
          <a:prstGeom prst="rect">
            <a:avLst/>
          </a:prstGeom>
          <a:solidFill>
            <a:srgbClr val="000000"/>
          </a:solidFill>
          <a:ln w="2556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29" name="CustomShape 11">
            <a:extLst>
              <a:ext uri="{FF2B5EF4-FFF2-40B4-BE49-F238E27FC236}">
                <a16:creationId xmlns:a16="http://schemas.microsoft.com/office/drawing/2014/main" id="{803CB63E-990F-FEAB-B451-4B3E60793EA4}"/>
              </a:ext>
            </a:extLst>
          </p:cNvPr>
          <p:cNvSpPr/>
          <p:nvPr/>
        </p:nvSpPr>
        <p:spPr>
          <a:xfrm>
            <a:off x="6313629" y="4460470"/>
            <a:ext cx="2006711" cy="379440"/>
          </a:xfrm>
          <a:prstGeom prst="rect">
            <a:avLst/>
          </a:prstGeom>
          <a:noFill/>
          <a:ln w="25560">
            <a:solidFill>
              <a:srgbClr val="0303ED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30" name="CustomShape 12">
            <a:extLst>
              <a:ext uri="{FF2B5EF4-FFF2-40B4-BE49-F238E27FC236}">
                <a16:creationId xmlns:a16="http://schemas.microsoft.com/office/drawing/2014/main" id="{23C817C6-69BA-D82D-07C8-AF6D97A41DA4}"/>
              </a:ext>
            </a:extLst>
          </p:cNvPr>
          <p:cNvSpPr/>
          <p:nvPr/>
        </p:nvSpPr>
        <p:spPr>
          <a:xfrm>
            <a:off x="6443548" y="4586489"/>
            <a:ext cx="165600" cy="132120"/>
          </a:xfrm>
          <a:prstGeom prst="rect">
            <a:avLst/>
          </a:prstGeom>
          <a:solidFill>
            <a:srgbClr val="000000"/>
          </a:solidFill>
          <a:ln w="2556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31" name="CustomShape 13">
            <a:extLst>
              <a:ext uri="{FF2B5EF4-FFF2-40B4-BE49-F238E27FC236}">
                <a16:creationId xmlns:a16="http://schemas.microsoft.com/office/drawing/2014/main" id="{09386151-B6CB-A2EB-AD4B-186E543A959E}"/>
              </a:ext>
            </a:extLst>
          </p:cNvPr>
          <p:cNvSpPr/>
          <p:nvPr/>
        </p:nvSpPr>
        <p:spPr>
          <a:xfrm>
            <a:off x="6749578" y="4586489"/>
            <a:ext cx="165600" cy="132120"/>
          </a:xfrm>
          <a:prstGeom prst="rect">
            <a:avLst/>
          </a:prstGeom>
          <a:solidFill>
            <a:srgbClr val="000000"/>
          </a:solidFill>
          <a:ln w="2556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32" name="CustomShape 14">
            <a:extLst>
              <a:ext uri="{FF2B5EF4-FFF2-40B4-BE49-F238E27FC236}">
                <a16:creationId xmlns:a16="http://schemas.microsoft.com/office/drawing/2014/main" id="{F7C2295A-898C-609F-0CA3-930EAB4B80AF}"/>
              </a:ext>
            </a:extLst>
          </p:cNvPr>
          <p:cNvSpPr/>
          <p:nvPr/>
        </p:nvSpPr>
        <p:spPr>
          <a:xfrm>
            <a:off x="7063017" y="4586489"/>
            <a:ext cx="165600" cy="132120"/>
          </a:xfrm>
          <a:prstGeom prst="rect">
            <a:avLst/>
          </a:prstGeom>
          <a:solidFill>
            <a:srgbClr val="000000"/>
          </a:solidFill>
          <a:ln w="2556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33" name="CustomShape 12">
            <a:extLst>
              <a:ext uri="{FF2B5EF4-FFF2-40B4-BE49-F238E27FC236}">
                <a16:creationId xmlns:a16="http://schemas.microsoft.com/office/drawing/2014/main" id="{43716369-F42A-3D17-4DFB-5CA5381F3322}"/>
              </a:ext>
            </a:extLst>
          </p:cNvPr>
          <p:cNvSpPr/>
          <p:nvPr/>
        </p:nvSpPr>
        <p:spPr>
          <a:xfrm>
            <a:off x="7358901" y="4587929"/>
            <a:ext cx="165600" cy="132120"/>
          </a:xfrm>
          <a:prstGeom prst="rect">
            <a:avLst/>
          </a:prstGeom>
          <a:solidFill>
            <a:srgbClr val="000000"/>
          </a:solidFill>
          <a:ln w="2556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34" name="CustomShape 13">
            <a:extLst>
              <a:ext uri="{FF2B5EF4-FFF2-40B4-BE49-F238E27FC236}">
                <a16:creationId xmlns:a16="http://schemas.microsoft.com/office/drawing/2014/main" id="{0050BBC6-7C54-47C0-201A-7D62EC542D76}"/>
              </a:ext>
            </a:extLst>
          </p:cNvPr>
          <p:cNvSpPr/>
          <p:nvPr/>
        </p:nvSpPr>
        <p:spPr>
          <a:xfrm>
            <a:off x="7663461" y="4587929"/>
            <a:ext cx="165600" cy="132120"/>
          </a:xfrm>
          <a:prstGeom prst="rect">
            <a:avLst/>
          </a:prstGeom>
          <a:solidFill>
            <a:srgbClr val="000000"/>
          </a:solidFill>
          <a:ln w="2556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35" name="CustomShape 14">
            <a:extLst>
              <a:ext uri="{FF2B5EF4-FFF2-40B4-BE49-F238E27FC236}">
                <a16:creationId xmlns:a16="http://schemas.microsoft.com/office/drawing/2014/main" id="{456B3C7A-312E-0207-6F7B-C1BE630D43EA}"/>
              </a:ext>
            </a:extLst>
          </p:cNvPr>
          <p:cNvSpPr/>
          <p:nvPr/>
        </p:nvSpPr>
        <p:spPr>
          <a:xfrm>
            <a:off x="7976301" y="4586489"/>
            <a:ext cx="165600" cy="132120"/>
          </a:xfrm>
          <a:prstGeom prst="rect">
            <a:avLst/>
          </a:prstGeom>
          <a:solidFill>
            <a:srgbClr val="000000"/>
          </a:solidFill>
          <a:ln w="2556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36" name="CustomShape 14">
            <a:extLst>
              <a:ext uri="{FF2B5EF4-FFF2-40B4-BE49-F238E27FC236}">
                <a16:creationId xmlns:a16="http://schemas.microsoft.com/office/drawing/2014/main" id="{EC75729D-A7A2-5B34-CB70-1DBC6B81EE67}"/>
              </a:ext>
            </a:extLst>
          </p:cNvPr>
          <p:cNvSpPr/>
          <p:nvPr/>
        </p:nvSpPr>
        <p:spPr>
          <a:xfrm>
            <a:off x="8284820" y="2902396"/>
            <a:ext cx="165600" cy="132120"/>
          </a:xfrm>
          <a:prstGeom prst="rect">
            <a:avLst/>
          </a:prstGeom>
          <a:solidFill>
            <a:srgbClr val="000000"/>
          </a:solidFill>
          <a:ln w="2556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37" name="CustomShape 14">
            <a:extLst>
              <a:ext uri="{FF2B5EF4-FFF2-40B4-BE49-F238E27FC236}">
                <a16:creationId xmlns:a16="http://schemas.microsoft.com/office/drawing/2014/main" id="{7334C6B7-5D9F-2EAD-B8DD-31B3A6F68705}"/>
              </a:ext>
            </a:extLst>
          </p:cNvPr>
          <p:cNvSpPr/>
          <p:nvPr/>
        </p:nvSpPr>
        <p:spPr>
          <a:xfrm>
            <a:off x="8556458" y="3400187"/>
            <a:ext cx="165600" cy="132120"/>
          </a:xfrm>
          <a:prstGeom prst="rect">
            <a:avLst/>
          </a:prstGeom>
          <a:solidFill>
            <a:srgbClr val="000000"/>
          </a:solidFill>
          <a:ln w="2556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38" name="CustomShape 14">
            <a:extLst>
              <a:ext uri="{FF2B5EF4-FFF2-40B4-BE49-F238E27FC236}">
                <a16:creationId xmlns:a16="http://schemas.microsoft.com/office/drawing/2014/main" id="{B975DA28-C507-0558-2EE6-2D0784A80AF9}"/>
              </a:ext>
            </a:extLst>
          </p:cNvPr>
          <p:cNvSpPr/>
          <p:nvPr/>
        </p:nvSpPr>
        <p:spPr>
          <a:xfrm>
            <a:off x="8473658" y="4058885"/>
            <a:ext cx="165600" cy="132120"/>
          </a:xfrm>
          <a:prstGeom prst="rect">
            <a:avLst/>
          </a:prstGeom>
          <a:solidFill>
            <a:srgbClr val="000000"/>
          </a:solidFill>
          <a:ln w="2556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7453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3EDA6B24-432D-5EF4-1CAC-ADD9643C3C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9553" y="2839282"/>
            <a:ext cx="4680138" cy="314920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5A38161-B346-C5E4-3AFF-53FF93C2BA10}"/>
              </a:ext>
            </a:extLst>
          </p:cNvPr>
          <p:cNvSpPr txBox="1"/>
          <p:nvPr/>
        </p:nvSpPr>
        <p:spPr>
          <a:xfrm>
            <a:off x="1311729" y="5953560"/>
            <a:ext cx="4626187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cs typeface="Calibri" panose="020F0502020204030204" pitchFamily="34" charset="0"/>
              </a:rPr>
              <a:t>Workload scaling on IBM Cloud VSI’s w/ Synopsys proteus® tools </a:t>
            </a:r>
          </a:p>
          <a:p>
            <a:pPr algn="ctr"/>
            <a:r>
              <a:rPr lang="en-US" sz="1200" b="1" dirty="0">
                <a:cs typeface="Calibri" panose="020F0502020204030204" pitchFamily="34" charset="0"/>
              </a:rPr>
              <a:t>(5 nm and beyond node EUV thin-wire OPC)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3D7C2162-790A-24CE-FBD1-957566F0FC42}"/>
              </a:ext>
            </a:extLst>
          </p:cNvPr>
          <p:cNvGrpSpPr/>
          <p:nvPr/>
        </p:nvGrpSpPr>
        <p:grpSpPr>
          <a:xfrm>
            <a:off x="6456261" y="2548383"/>
            <a:ext cx="5405106" cy="3897515"/>
            <a:chOff x="8376554" y="578837"/>
            <a:chExt cx="4001768" cy="2798812"/>
          </a:xfrm>
        </p:grpSpPr>
        <p:pic>
          <p:nvPicPr>
            <p:cNvPr id="8" name="Picture 7" descr="Chart&#10;&#10;Description automatically generated">
              <a:extLst>
                <a:ext uri="{FF2B5EF4-FFF2-40B4-BE49-F238E27FC236}">
                  <a16:creationId xmlns:a16="http://schemas.microsoft.com/office/drawing/2014/main" id="{7ED2A8E9-F81D-95A2-9F76-4A263F0DDBE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376554" y="578837"/>
              <a:ext cx="4001768" cy="2589379"/>
            </a:xfrm>
            <a:prstGeom prst="rect">
              <a:avLst/>
            </a:prstGeom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26906D09-761F-6783-25D0-5F2581C10785}"/>
                </a:ext>
              </a:extLst>
            </p:cNvPr>
            <p:cNvSpPr txBox="1"/>
            <p:nvPr/>
          </p:nvSpPr>
          <p:spPr>
            <a:xfrm>
              <a:off x="8904792" y="3046127"/>
              <a:ext cx="3157206" cy="33152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b="1" dirty="0">
                  <a:cs typeface="Calibri" panose="020F0502020204030204" pitchFamily="34" charset="0"/>
                </a:rPr>
                <a:t>Workload scaling on IBM Cloud ROKS w/ Siemens </a:t>
              </a:r>
              <a:r>
                <a:rPr lang="en-US" sz="1200" b="1" dirty="0" err="1">
                  <a:cs typeface="Calibri" panose="020F0502020204030204" pitchFamily="34" charset="0"/>
                </a:rPr>
                <a:t>Calibre</a:t>
              </a:r>
              <a:r>
                <a:rPr lang="en-US" sz="1200" b="1" dirty="0">
                  <a:cs typeface="Calibri" panose="020F0502020204030204" pitchFamily="34" charset="0"/>
                </a:rPr>
                <a:t>® tools</a:t>
              </a:r>
            </a:p>
            <a:p>
              <a:pPr algn="ctr"/>
              <a:r>
                <a:rPr lang="en-US" sz="1200" b="1" dirty="0">
                  <a:cs typeface="Calibri" panose="020F0502020204030204" pitchFamily="34" charset="0"/>
                </a:rPr>
                <a:t>(Siemens </a:t>
              </a:r>
              <a:r>
                <a:rPr lang="en-US" sz="1200" b="1" dirty="0" err="1">
                  <a:cs typeface="Calibri" panose="020F0502020204030204" pitchFamily="34" charset="0"/>
                </a:rPr>
                <a:t>Calibre</a:t>
              </a:r>
              <a:r>
                <a:rPr lang="en-US" sz="1200" b="1" dirty="0">
                  <a:cs typeface="Calibri" panose="020F0502020204030204" pitchFamily="34" charset="0"/>
                </a:rPr>
                <a:t>® OPC)</a:t>
              </a:r>
            </a:p>
          </p:txBody>
        </p:sp>
      </p:grpSp>
      <p:sp>
        <p:nvSpPr>
          <p:cNvPr id="10" name="Oval 9">
            <a:extLst>
              <a:ext uri="{FF2B5EF4-FFF2-40B4-BE49-F238E27FC236}">
                <a16:creationId xmlns:a16="http://schemas.microsoft.com/office/drawing/2014/main" id="{B6C95BC6-7232-4AFD-842A-42A507F9F090}"/>
              </a:ext>
            </a:extLst>
          </p:cNvPr>
          <p:cNvSpPr/>
          <p:nvPr/>
        </p:nvSpPr>
        <p:spPr>
          <a:xfrm>
            <a:off x="5170309" y="5722569"/>
            <a:ext cx="619382" cy="157656"/>
          </a:xfrm>
          <a:prstGeom prst="ellipse">
            <a:avLst/>
          </a:prstGeom>
          <a:noFill/>
          <a:ln w="38100">
            <a:solidFill>
              <a:srgbClr val="4472C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41969E65-F6A2-226A-A6CD-AC8ACD69A948}"/>
              </a:ext>
            </a:extLst>
          </p:cNvPr>
          <p:cNvSpPr/>
          <p:nvPr/>
        </p:nvSpPr>
        <p:spPr>
          <a:xfrm>
            <a:off x="10820400" y="5741658"/>
            <a:ext cx="619382" cy="157656"/>
          </a:xfrm>
          <a:prstGeom prst="ellipse">
            <a:avLst/>
          </a:prstGeom>
          <a:noFill/>
          <a:ln w="38100">
            <a:solidFill>
              <a:srgbClr val="4472C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547185C-CAE3-5397-26CB-BF2367D872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4732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dirty="0"/>
              <a:t>Non-confidential cloud EDA bursting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645B34-CAF4-130E-2E0C-1B3D7F781A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60598"/>
            <a:ext cx="10515600" cy="1680198"/>
          </a:xfrm>
        </p:spPr>
        <p:txBody>
          <a:bodyPr>
            <a:normAutofit/>
          </a:bodyPr>
          <a:lstStyle/>
          <a:p>
            <a:r>
              <a:rPr lang="en-US" sz="1400" dirty="0"/>
              <a:t>Comparable workload performance to on-prem infrastructure in public clouds</a:t>
            </a:r>
          </a:p>
          <a:p>
            <a:r>
              <a:rPr lang="en-US" sz="1400" dirty="0"/>
              <a:t>Linear speed up for an EDA workload (OPC) </a:t>
            </a:r>
            <a:r>
              <a:rPr lang="en-US" sz="1400" i="1" dirty="0">
                <a:solidFill>
                  <a:srgbClr val="FF0000"/>
                </a:solidFill>
              </a:rPr>
              <a:t>in both Virtual Machines (VSI) and OpenShift-based clusters (ROKS)</a:t>
            </a:r>
          </a:p>
          <a:p>
            <a:pPr lvl="1"/>
            <a:r>
              <a:rPr lang="en-US" sz="1400" dirty="0"/>
              <a:t>VPC VSI’s: Demonstrated scaling to 14,000+ physical cores in IBM Cloud using Synopsys proteus® OPC tools</a:t>
            </a:r>
          </a:p>
          <a:p>
            <a:pPr lvl="1"/>
            <a:r>
              <a:rPr lang="en-US" sz="1400" dirty="0"/>
              <a:t>IKS/ROKS: Demonstrated to 10,000 cores using Siemens </a:t>
            </a:r>
            <a:r>
              <a:rPr lang="en-US" sz="1400" dirty="0" err="1"/>
              <a:t>Calibre</a:t>
            </a:r>
            <a:r>
              <a:rPr lang="en-US" sz="1400" dirty="0"/>
              <a:t>® DRC/OPC tools</a:t>
            </a:r>
          </a:p>
          <a:p>
            <a:r>
              <a:rPr lang="en-US" sz="1400" i="1" dirty="0">
                <a:solidFill>
                  <a:srgbClr val="FF0000"/>
                </a:solidFill>
              </a:rPr>
              <a:t>Moved internal workloads: </a:t>
            </a:r>
            <a:r>
              <a:rPr lang="en-US" sz="1400" dirty="0"/>
              <a:t>Albany Nanotech mask data prep running in IBM Cloud (both Synopsys proteus® and Siemens </a:t>
            </a:r>
            <a:r>
              <a:rPr lang="en-US" sz="1400" dirty="0" err="1"/>
              <a:t>Calibre</a:t>
            </a:r>
            <a:r>
              <a:rPr lang="en-US" sz="1400" dirty="0"/>
              <a:t>® toolsets)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D96204-6AFC-178E-477C-CCC28449A1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98052-33D1-5D44-98AF-CFECEEF2F00E}" type="slidenum">
              <a:rPr lang="en-US" smtClean="0"/>
              <a:t>8</a:t>
            </a:fld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D421389-A018-A953-1BA3-CDA0C1F74F4D}"/>
              </a:ext>
            </a:extLst>
          </p:cNvPr>
          <p:cNvSpPr txBox="1"/>
          <p:nvPr/>
        </p:nvSpPr>
        <p:spPr>
          <a:xfrm>
            <a:off x="6667436" y="6359251"/>
            <a:ext cx="4626188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dirty="0"/>
              <a:t>https://kubernetesbatchdayna22.sched.com/event/1AsSa/hybrid-cloud-bursting-electronic-design-analysis-optical-proximity-correction-opc-flows-to-public-cloud-managed-kubernetes-services-derren-dunn-ibm-gaurav-singh-red-hat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62DDC84-6F7A-FA19-0618-33D16FC62EC4}"/>
              </a:ext>
            </a:extLst>
          </p:cNvPr>
          <p:cNvSpPr txBox="1"/>
          <p:nvPr/>
        </p:nvSpPr>
        <p:spPr>
          <a:xfrm>
            <a:off x="1181762" y="6432003"/>
            <a:ext cx="4790086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000" dirty="0"/>
              <a:t>https://www.ibm.com/downloads/cas/DNJZOQXG</a:t>
            </a:r>
          </a:p>
        </p:txBody>
      </p:sp>
    </p:spTree>
    <p:extLst>
      <p:ext uri="{BB962C8B-B14F-4D97-AF65-F5344CB8AC3E}">
        <p14:creationId xmlns:p14="http://schemas.microsoft.com/office/powerpoint/2010/main" val="26178097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AA8773-3473-80D3-B558-9776793BB2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What security mechanisms are available today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CC432B-CC69-CFDE-A88C-3C6FB95CB2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80534"/>
            <a:ext cx="5493026" cy="5368743"/>
          </a:xfrm>
        </p:spPr>
        <p:txBody>
          <a:bodyPr>
            <a:noAutofit/>
          </a:bodyPr>
          <a:lstStyle/>
          <a:p>
            <a:r>
              <a:rPr lang="en-US" sz="1600" b="1" dirty="0">
                <a:solidFill>
                  <a:srgbClr val="0070C0"/>
                </a:solidFill>
              </a:rPr>
              <a:t>Data at rest </a:t>
            </a:r>
          </a:p>
          <a:p>
            <a:pPr lvl="1"/>
            <a:r>
              <a:rPr lang="en-US" sz="1600" dirty="0"/>
              <a:t>Secure storage with file- or block- level encryption</a:t>
            </a:r>
          </a:p>
          <a:p>
            <a:r>
              <a:rPr lang="en-US" sz="1600" b="1" dirty="0">
                <a:solidFill>
                  <a:srgbClr val="0070C0"/>
                </a:solidFill>
              </a:rPr>
              <a:t>Data in motion</a:t>
            </a:r>
          </a:p>
          <a:p>
            <a:pPr lvl="1"/>
            <a:r>
              <a:rPr lang="en-US" sz="1600" dirty="0"/>
              <a:t>Virtual Private Networking (VPN): secure communications through encrypted VPN tunnels</a:t>
            </a:r>
          </a:p>
          <a:p>
            <a:r>
              <a:rPr lang="en-US" sz="1600" b="1" dirty="0">
                <a:solidFill>
                  <a:srgbClr val="0070C0"/>
                </a:solidFill>
              </a:rPr>
              <a:t>Data in use/compute</a:t>
            </a:r>
            <a:r>
              <a:rPr lang="en-US" sz="1600" dirty="0"/>
              <a:t> (</a:t>
            </a:r>
            <a:r>
              <a:rPr lang="en-US" sz="1600" i="1" dirty="0">
                <a:solidFill>
                  <a:srgbClr val="C00000"/>
                </a:solidFill>
              </a:rPr>
              <a:t>confidential computing</a:t>
            </a:r>
            <a:r>
              <a:rPr lang="en-US" sz="1600" dirty="0"/>
              <a:t>) </a:t>
            </a:r>
          </a:p>
          <a:p>
            <a:pPr lvl="1"/>
            <a:r>
              <a:rPr lang="en-US" sz="1600" dirty="0"/>
              <a:t>Memory is encrypted </a:t>
            </a:r>
          </a:p>
          <a:p>
            <a:pPr lvl="1"/>
            <a:r>
              <a:rPr lang="en-US" sz="1600" dirty="0"/>
              <a:t>Process based trusted execution environment (TEE): Intel SGX</a:t>
            </a:r>
          </a:p>
          <a:p>
            <a:pPr lvl="2">
              <a:buFont typeface="System Font Regular"/>
              <a:buChar char="❌"/>
            </a:pPr>
            <a:r>
              <a:rPr lang="en-US" sz="1600" dirty="0"/>
              <a:t> Need to modify applications deployed in the systems</a:t>
            </a:r>
          </a:p>
          <a:p>
            <a:pPr lvl="1"/>
            <a:r>
              <a:rPr lang="en-US" sz="1600" dirty="0"/>
              <a:t>VM based TEE:</a:t>
            </a:r>
            <a:br>
              <a:rPr lang="en-US" sz="1600" dirty="0"/>
            </a:br>
            <a:r>
              <a:rPr lang="en-US" sz="1600" dirty="0"/>
              <a:t>AMD SEV, Intel TDX, IBM Z Secure Execution, etc.</a:t>
            </a:r>
          </a:p>
          <a:p>
            <a:pPr lvl="2">
              <a:buClr>
                <a:srgbClr val="00B050"/>
              </a:buClr>
              <a:buSzPct val="150000"/>
              <a:buFont typeface="Wingdings" pitchFamily="2" charset="2"/>
              <a:buChar char="ü"/>
            </a:pPr>
            <a:r>
              <a:rPr lang="en-US" sz="1600" dirty="0"/>
              <a:t>Larger TCB but no need to changes to applications</a:t>
            </a:r>
          </a:p>
          <a:p>
            <a:r>
              <a:rPr lang="en-US" sz="1600" b="1" dirty="0">
                <a:solidFill>
                  <a:srgbClr val="0070C0"/>
                </a:solidFill>
              </a:rPr>
              <a:t>Security requirements </a:t>
            </a:r>
          </a:p>
          <a:p>
            <a:pPr lvl="1"/>
            <a:r>
              <a:rPr lang="en-US" sz="1600" dirty="0"/>
              <a:t>Data should </a:t>
            </a:r>
            <a:r>
              <a:rPr lang="en-US" sz="1600" i="1" dirty="0"/>
              <a:t>only</a:t>
            </a:r>
            <a:r>
              <a:rPr lang="en-US" sz="1600" dirty="0"/>
              <a:t> be decrypted inside of enclaves – i.e. encrypted VMs</a:t>
            </a:r>
          </a:p>
          <a:p>
            <a:pPr lvl="1"/>
            <a:r>
              <a:rPr lang="en-US" sz="1600" dirty="0"/>
              <a:t>CSPs, hypervisors should have no code running inside of enclaves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3D5537-CCEC-756E-B0A0-C94859DD3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A115C-1987-F146-A8C1-100998D2910F}" type="slidenum">
              <a:rPr lang="en-US" smtClean="0"/>
              <a:t>9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9A56FB5-9B8B-F709-2EFD-CBC1879A8B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35146" y="2213803"/>
            <a:ext cx="5828286" cy="315494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8042B8F-AE11-713F-631D-8EF9CC014142}"/>
              </a:ext>
            </a:extLst>
          </p:cNvPr>
          <p:cNvSpPr txBox="1"/>
          <p:nvPr/>
        </p:nvSpPr>
        <p:spPr>
          <a:xfrm>
            <a:off x="6828180" y="5430194"/>
            <a:ext cx="49795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Image source – AMD SEV-SNP: Strengthening VM Isolation with Integrity Protection and More, January 2020, White Paper. </a:t>
            </a:r>
          </a:p>
        </p:txBody>
      </p:sp>
    </p:spTree>
    <p:extLst>
      <p:ext uri="{BB962C8B-B14F-4D97-AF65-F5344CB8AC3E}">
        <p14:creationId xmlns:p14="http://schemas.microsoft.com/office/powerpoint/2010/main" val="9298584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15697</TotalTime>
  <Words>1768</Words>
  <Application>Microsoft Macintosh PowerPoint</Application>
  <PresentationFormat>Widescreen</PresentationFormat>
  <Paragraphs>379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Arial</vt:lpstr>
      <vt:lpstr>Calibri</vt:lpstr>
      <vt:lpstr>Calibri Light</vt:lpstr>
      <vt:lpstr>IBM Plex Sans</vt:lpstr>
      <vt:lpstr>System Font Regular</vt:lpstr>
      <vt:lpstr>Wingdings</vt:lpstr>
      <vt:lpstr>Office Theme</vt:lpstr>
      <vt:lpstr>The Cost of Flexibility and Security in Cloud-Based HPC</vt:lpstr>
      <vt:lpstr>Disclaimer</vt:lpstr>
      <vt:lpstr>Why consider cloud for Electronic Design Automation (EDA)? </vt:lpstr>
      <vt:lpstr>Focus of our talk</vt:lpstr>
      <vt:lpstr>EDA Typical Design Flow</vt:lpstr>
      <vt:lpstr>EDA cloud burst example</vt:lpstr>
      <vt:lpstr>EDA use case: Siemens Calibre®</vt:lpstr>
      <vt:lpstr>Non-confidential cloud EDA bursting</vt:lpstr>
      <vt:lpstr>What security mechanisms are available today</vt:lpstr>
      <vt:lpstr>Confidential Containers (CoCo): Cloud-native confidential computing technology</vt:lpstr>
      <vt:lpstr>Challenges of running a secure end-to-end EDA workflow in cloud </vt:lpstr>
      <vt:lpstr>EDA with CoCo</vt:lpstr>
      <vt:lpstr>EDA with CoCo</vt:lpstr>
      <vt:lpstr>EDA with CoCo + Secure Storage</vt:lpstr>
      <vt:lpstr>EDA with CoCo + Secure Storage + Secure Network</vt:lpstr>
      <vt:lpstr>Conclusion and Future Work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Cost of Flexibility and Security in Cloud-Based HPC</dc:title>
  <dc:creator>Mengmei Ye</dc:creator>
  <cp:lastModifiedBy>Mengmei Ye</cp:lastModifiedBy>
  <cp:revision>262</cp:revision>
  <dcterms:created xsi:type="dcterms:W3CDTF">2023-10-02T19:16:52Z</dcterms:created>
  <dcterms:modified xsi:type="dcterms:W3CDTF">2023-11-07T19:04:19Z</dcterms:modified>
</cp:coreProperties>
</file>