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147376497" r:id="rId5"/>
    <p:sldId id="2147376473" r:id="rId6"/>
    <p:sldId id="2147376515" r:id="rId7"/>
    <p:sldId id="693" r:id="rId8"/>
    <p:sldId id="2147376474" r:id="rId9"/>
    <p:sldId id="2147376522" r:id="rId10"/>
    <p:sldId id="2147376475" r:id="rId11"/>
    <p:sldId id="2147376523" r:id="rId12"/>
    <p:sldId id="332" r:id="rId13"/>
    <p:sldId id="2147376482" r:id="rId14"/>
    <p:sldId id="287" r:id="rId15"/>
    <p:sldId id="829" r:id="rId16"/>
    <p:sldId id="2147376514" r:id="rId17"/>
    <p:sldId id="2147376524" r:id="rId18"/>
    <p:sldId id="2147376502" r:id="rId19"/>
    <p:sldId id="2147376496" r:id="rId20"/>
    <p:sldId id="2147376521" r:id="rId21"/>
    <p:sldId id="2147376519" r:id="rId22"/>
    <p:sldId id="2147376507" r:id="rId23"/>
    <p:sldId id="2147376460" r:id="rId24"/>
    <p:sldId id="2147376512" r:id="rId25"/>
    <p:sldId id="279" r:id="rId26"/>
    <p:sldId id="2007578595" r:id="rId27"/>
    <p:sldId id="281" r:id="rId28"/>
    <p:sldId id="10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7D13D7-45DB-4AEE-ADC7-6FC884BE544C}">
          <p14:sldIdLst>
            <p14:sldId id="2147376497"/>
            <p14:sldId id="2147376473"/>
            <p14:sldId id="2147376515"/>
            <p14:sldId id="693"/>
            <p14:sldId id="2147376474"/>
            <p14:sldId id="2147376522"/>
            <p14:sldId id="2147376475"/>
            <p14:sldId id="2147376523"/>
            <p14:sldId id="332"/>
            <p14:sldId id="2147376482"/>
            <p14:sldId id="287"/>
            <p14:sldId id="829"/>
            <p14:sldId id="2147376514"/>
            <p14:sldId id="2147376524"/>
            <p14:sldId id="2147376502"/>
            <p14:sldId id="2147376496"/>
            <p14:sldId id="2147376521"/>
            <p14:sldId id="2147376519"/>
            <p14:sldId id="2147376507"/>
            <p14:sldId id="2147376460"/>
            <p14:sldId id="2147376512"/>
            <p14:sldId id="279"/>
          </p14:sldIdLst>
        </p14:section>
        <p14:section name="Extra slides" id="{B8EB7210-0912-4948-9827-BC871BDFF2C2}">
          <p14:sldIdLst>
            <p14:sldId id="2007578595"/>
            <p14:sldId id="281"/>
            <p14:sldId id="10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B99536-08FA-A2EF-FF2E-D2CA5C21DB18}" name="Sandeep Dattaprasad - C33677" initials="SDC" userId="S::Sandeep.Dattaprasad@microchip.com::56b1ccaf-763b-4a8b-8991-173ebf95e69c" providerId="AD"/>
  <p188:author id="{97FF9A4A-87A2-FA9C-18A7-8FF1B257FFC8}" name="Kurtis Bowman" initials="KJB" userId="Kurtis Bowman" providerId="None"/>
  <p188:author id="{12F4498A-1CDE-0174-1F6C-E625122EE37C}" name="Elza Wong" initials="EW" userId="S::ewong@nereus-worldwide.com::79c69e3e-25e6-4463-9d74-0d63909ad018" providerId="AD"/>
  <p188:author id="{5311C3D8-A0F3-5418-70FE-0A887CC9A04C}" name="Moore, Danny" initials="MD" userId="S::dmoore@rambus.com::e4502cf2-d3cc-41e4-a8bd-76a95b931a4c" providerId="AD"/>
  <p188:author id="{400EFAE0-DE80-13A2-705B-34C74F3F86B7}" name="Lori Zielinski" initials="LZ" userId="S::lmesecke@nereus-worldwide.com::9fe8b96c-e8bf-490d-8c19-723c99915a0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za Wong" initials="EW" lastIdx="11" clrIdx="0">
    <p:extLst>
      <p:ext uri="{19B8F6BF-5375-455C-9EA6-DF929625EA0E}">
        <p15:presenceInfo xmlns:p15="http://schemas.microsoft.com/office/powerpoint/2012/main" userId="S::ewong@nereus-worldwide.com::79c69e3e-25e6-4463-9d74-0d63909ad018" providerId="AD"/>
      </p:ext>
    </p:extLst>
  </p:cmAuthor>
  <p:cmAuthor id="2" name="Ishwar Agarwal" initials="IA" lastIdx="2" clrIdx="1">
    <p:extLst>
      <p:ext uri="{19B8F6BF-5375-455C-9EA6-DF929625EA0E}">
        <p15:presenceInfo xmlns:p15="http://schemas.microsoft.com/office/powerpoint/2012/main" userId="S::isagar@microsoft.com::e28de3d3-6286-4943-9b5f-1374dd8598e5" providerId="AD"/>
      </p:ext>
    </p:extLst>
  </p:cmAuthor>
  <p:cmAuthor id="3" name="Lori Mesecke" initials="LM" lastIdx="1" clrIdx="2">
    <p:extLst>
      <p:ext uri="{19B8F6BF-5375-455C-9EA6-DF929625EA0E}">
        <p15:presenceInfo xmlns:p15="http://schemas.microsoft.com/office/powerpoint/2012/main" userId="S::lmesecke@nereus-worldwide.com::9fe8b96c-e8bf-490d-8c19-723c99915a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C49D0E"/>
    <a:srgbClr val="A2D45F"/>
    <a:srgbClr val="C2AE38"/>
    <a:srgbClr val="DE593A"/>
    <a:srgbClr val="F2BDB0"/>
    <a:srgbClr val="DCD086"/>
    <a:srgbClr val="DACD88"/>
    <a:srgbClr val="59B5A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503" autoAdjust="0"/>
    <p:restoredTop sz="93792" autoAdjust="0"/>
  </p:normalViewPr>
  <p:slideViewPr>
    <p:cSldViewPr snapToGrid="0" showGuides="1">
      <p:cViewPr varScale="1">
        <p:scale>
          <a:sx n="79" d="100"/>
          <a:sy n="79" d="100"/>
        </p:scale>
        <p:origin x="658" y="72"/>
      </p:cViewPr>
      <p:guideLst>
        <p:guide orient="horz" pos="134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7"/>
    </p:cViewPr>
  </p:sorterViewPr>
  <p:notesViewPr>
    <p:cSldViewPr snapToGrid="0" showGuides="1">
      <p:cViewPr varScale="1">
        <p:scale>
          <a:sx n="122" d="100"/>
          <a:sy n="122" d="100"/>
        </p:scale>
        <p:origin x="4932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A11E6-1CD2-4340-A286-20759432061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C02A8-6ED5-460E-B4CA-A85DEF061D23}">
      <dgm:prSet phldrT="[Text]" custT="1"/>
      <dgm:spPr/>
      <dgm:t>
        <a:bodyPr/>
        <a:lstStyle/>
        <a:p>
          <a:pPr algn="ctr"/>
          <a:r>
            <a:rPr lang="en-US" sz="1600" b="1" dirty="0"/>
            <a:t>Enhancing AI with CXL Memory Tiering</a:t>
          </a:r>
        </a:p>
      </dgm:t>
    </dgm:pt>
    <dgm:pt modelId="{CD6F4430-88F2-4EEB-AF7C-FB13DB78F934}" type="parTrans" cxnId="{AAC39AC8-4CB2-4EF4-ABB7-3960C4B4D940}">
      <dgm:prSet/>
      <dgm:spPr/>
      <dgm:t>
        <a:bodyPr/>
        <a:lstStyle/>
        <a:p>
          <a:endParaRPr lang="en-US"/>
        </a:p>
      </dgm:t>
    </dgm:pt>
    <dgm:pt modelId="{58AEB40E-58FA-4FE5-98AC-DDF649986196}" type="sibTrans" cxnId="{AAC39AC8-4CB2-4EF4-ABB7-3960C4B4D940}">
      <dgm:prSet/>
      <dgm:spPr/>
      <dgm:t>
        <a:bodyPr/>
        <a:lstStyle/>
        <a:p>
          <a:endParaRPr lang="en-US"/>
        </a:p>
      </dgm:t>
    </dgm:pt>
    <dgm:pt modelId="{D620F7A8-5034-4814-AECA-633EA6658F26}">
      <dgm:prSet phldrT="[Text]" custT="1"/>
      <dgm:spPr/>
      <dgm:t>
        <a:bodyPr/>
        <a:lstStyle/>
        <a:p>
          <a:r>
            <a:rPr lang="en-US" sz="1200" b="1" dirty="0"/>
            <a:t>Demonstrating Breakthrough Memory Bandwidth and Performance for HPC and AI with Leo Memory Connectivity Platform</a:t>
          </a:r>
        </a:p>
      </dgm:t>
    </dgm:pt>
    <dgm:pt modelId="{E31859F6-7D21-4609-8D4F-35EC006982AD}" type="parTrans" cxnId="{1CD798E0-1446-4D86-8AED-DF88CFCD20EB}">
      <dgm:prSet/>
      <dgm:spPr/>
      <dgm:t>
        <a:bodyPr/>
        <a:lstStyle/>
        <a:p>
          <a:endParaRPr lang="en-US"/>
        </a:p>
      </dgm:t>
    </dgm:pt>
    <dgm:pt modelId="{2B9C7CE5-38E1-4342-A71D-548D36D1ABA4}" type="sibTrans" cxnId="{1CD798E0-1446-4D86-8AED-DF88CFCD20EB}">
      <dgm:prSet/>
      <dgm:spPr/>
      <dgm:t>
        <a:bodyPr/>
        <a:lstStyle/>
        <a:p>
          <a:endParaRPr lang="en-US"/>
        </a:p>
      </dgm:t>
    </dgm:pt>
    <dgm:pt modelId="{1E734167-F525-49C8-9470-7F9C62406D76}">
      <dgm:prSet phldrT="[Text]" custT="1"/>
      <dgm:spPr/>
      <dgm:t>
        <a:bodyPr/>
        <a:lstStyle/>
        <a:p>
          <a:r>
            <a:rPr lang="en-US" sz="1600" b="1" dirty="0"/>
            <a:t>CXL Memory Modes on Future Generation Intel Xeon CPUs</a:t>
          </a:r>
        </a:p>
      </dgm:t>
    </dgm:pt>
    <dgm:pt modelId="{E422833B-7EE2-45E2-91E7-21BB7DB0F6B2}" type="parTrans" cxnId="{ACA05DE6-C2E9-4877-B517-A38A884767C0}">
      <dgm:prSet/>
      <dgm:spPr/>
      <dgm:t>
        <a:bodyPr/>
        <a:lstStyle/>
        <a:p>
          <a:endParaRPr lang="en-US"/>
        </a:p>
      </dgm:t>
    </dgm:pt>
    <dgm:pt modelId="{96EBF728-2CEB-4B1B-80E0-87926235A7C5}" type="sibTrans" cxnId="{ACA05DE6-C2E9-4877-B517-A38A884767C0}">
      <dgm:prSet/>
      <dgm:spPr/>
      <dgm:t>
        <a:bodyPr/>
        <a:lstStyle/>
        <a:p>
          <a:endParaRPr lang="en-US"/>
        </a:p>
      </dgm:t>
    </dgm:pt>
    <dgm:pt modelId="{EFF8A18D-3FC5-410D-9775-D3DC3AAA3B37}">
      <dgm:prSet phldrT="[Text]" custT="1"/>
      <dgm:spPr/>
      <dgm:t>
        <a:bodyPr/>
        <a:lstStyle/>
        <a:p>
          <a:r>
            <a:rPr lang="en-US" sz="1600" b="1" dirty="0"/>
            <a:t>HP Memory Capacity &amp; Bandwidth Expansion</a:t>
          </a:r>
        </a:p>
      </dgm:t>
    </dgm:pt>
    <dgm:pt modelId="{33FA4DBE-6175-4835-84E1-1B7A0142A119}" type="parTrans" cxnId="{ABAA4839-52BF-4BD9-AC0E-0A7616A10AF3}">
      <dgm:prSet/>
      <dgm:spPr/>
      <dgm:t>
        <a:bodyPr/>
        <a:lstStyle/>
        <a:p>
          <a:endParaRPr lang="en-US"/>
        </a:p>
      </dgm:t>
    </dgm:pt>
    <dgm:pt modelId="{4A265EFE-F561-4817-A3D6-A31699D26114}" type="sibTrans" cxnId="{ABAA4839-52BF-4BD9-AC0E-0A7616A10AF3}">
      <dgm:prSet/>
      <dgm:spPr/>
      <dgm:t>
        <a:bodyPr/>
        <a:lstStyle/>
        <a:p>
          <a:endParaRPr lang="en-US"/>
        </a:p>
      </dgm:t>
    </dgm:pt>
    <dgm:pt modelId="{E72642DD-0D6F-46A1-AF0F-5B21820A4825}">
      <dgm:prSet phldrT="[Text]" custT="1"/>
      <dgm:spPr/>
      <dgm:t>
        <a:bodyPr/>
        <a:lstStyle/>
        <a:p>
          <a:r>
            <a:rPr lang="en-US" sz="1400" b="1" dirty="0"/>
            <a:t>Composable and Managed CXL Fabric Demo</a:t>
          </a:r>
        </a:p>
      </dgm:t>
    </dgm:pt>
    <dgm:pt modelId="{E0092548-B5C7-4403-8B1B-37B2B7A5FF28}" type="parTrans" cxnId="{ECC0B613-587F-4FE9-995A-0ADD2C7B0608}">
      <dgm:prSet/>
      <dgm:spPr/>
      <dgm:t>
        <a:bodyPr/>
        <a:lstStyle/>
        <a:p>
          <a:endParaRPr lang="en-US"/>
        </a:p>
      </dgm:t>
    </dgm:pt>
    <dgm:pt modelId="{93DEF3EC-91BC-40E7-B42F-A34AB3D22DAB}" type="sibTrans" cxnId="{ECC0B613-587F-4FE9-995A-0ADD2C7B0608}">
      <dgm:prSet/>
      <dgm:spPr/>
      <dgm:t>
        <a:bodyPr/>
        <a:lstStyle/>
        <a:p>
          <a:endParaRPr lang="en-US"/>
        </a:p>
      </dgm:t>
    </dgm:pt>
    <dgm:pt modelId="{0A31E5E2-D375-48D2-AA6B-FF81D12591D0}">
      <dgm:prSet phldrT="[Text]" custT="1"/>
      <dgm:spPr/>
      <dgm:t>
        <a:bodyPr/>
        <a:lstStyle/>
        <a:p>
          <a:r>
            <a:rPr lang="en-US" sz="1300" b="1" dirty="0" err="1"/>
            <a:t>Photowave</a:t>
          </a:r>
          <a:r>
            <a:rPr lang="en-US" sz="1300" b="1" dirty="0"/>
            <a:t>: Optical CXL Interconnect for Composable Data Center Architectures</a:t>
          </a:r>
        </a:p>
      </dgm:t>
    </dgm:pt>
    <dgm:pt modelId="{87A76F52-DECE-411A-A1BA-CE193AE95370}" type="parTrans" cxnId="{EB8C88D6-B413-4438-840E-7429C307D13F}">
      <dgm:prSet/>
      <dgm:spPr/>
      <dgm:t>
        <a:bodyPr/>
        <a:lstStyle/>
        <a:p>
          <a:endParaRPr lang="en-US"/>
        </a:p>
      </dgm:t>
    </dgm:pt>
    <dgm:pt modelId="{8122DC0C-44AA-4F8D-9CDF-44DE4185DF31}" type="sibTrans" cxnId="{EB8C88D6-B413-4438-840E-7429C307D13F}">
      <dgm:prSet/>
      <dgm:spPr/>
      <dgm:t>
        <a:bodyPr/>
        <a:lstStyle/>
        <a:p>
          <a:endParaRPr lang="en-US"/>
        </a:p>
      </dgm:t>
    </dgm:pt>
    <dgm:pt modelId="{590133CD-3E46-41DA-8DDD-B409063AC27E}">
      <dgm:prSet phldrT="[Text]" custT="1"/>
      <dgm:spPr/>
      <dgm:t>
        <a:bodyPr/>
        <a:lstStyle/>
        <a:p>
          <a:r>
            <a:rPr lang="en-US" sz="1300" b="1" dirty="0"/>
            <a:t>Silicon-Proven Subsystem IP for CXL Host and Endpoint from Cadence Live Demo with Viavi Protocol Analyzer</a:t>
          </a:r>
        </a:p>
      </dgm:t>
    </dgm:pt>
    <dgm:pt modelId="{3BA39C4E-2A5C-4D8E-83E4-5C1180069A5E}" type="parTrans" cxnId="{F494EECD-3B23-413C-AFBE-82DDDD62BA52}">
      <dgm:prSet/>
      <dgm:spPr/>
      <dgm:t>
        <a:bodyPr/>
        <a:lstStyle/>
        <a:p>
          <a:endParaRPr lang="en-US"/>
        </a:p>
      </dgm:t>
    </dgm:pt>
    <dgm:pt modelId="{0DF8D7F8-81F4-4C9E-A328-71AE48E03FA5}" type="sibTrans" cxnId="{F494EECD-3B23-413C-AFBE-82DDDD62BA52}">
      <dgm:prSet/>
      <dgm:spPr/>
      <dgm:t>
        <a:bodyPr/>
        <a:lstStyle/>
        <a:p>
          <a:endParaRPr lang="en-US"/>
        </a:p>
      </dgm:t>
    </dgm:pt>
    <dgm:pt modelId="{9A215799-7DE3-426E-BE86-D8297AE252D0}">
      <dgm:prSet phldrT="[Text]"/>
      <dgm:spPr/>
      <dgm:t>
        <a:bodyPr/>
        <a:lstStyle/>
        <a:p>
          <a:r>
            <a:rPr lang="en-US" b="1" dirty="0"/>
            <a:t>Micron CZ120 Memory Capacity Expansion for AI &amp; HPC Workloads Using CXL</a:t>
          </a:r>
        </a:p>
      </dgm:t>
    </dgm:pt>
    <dgm:pt modelId="{02A161A4-8FF7-426A-988E-61D8C8D7C4A6}" type="parTrans" cxnId="{C5B59712-841D-4845-8FA9-DCF46E50C423}">
      <dgm:prSet/>
      <dgm:spPr/>
      <dgm:t>
        <a:bodyPr/>
        <a:lstStyle/>
        <a:p>
          <a:endParaRPr lang="en-US"/>
        </a:p>
      </dgm:t>
    </dgm:pt>
    <dgm:pt modelId="{7E0AB733-77D5-41D1-852F-C1F197497EB4}" type="sibTrans" cxnId="{C5B59712-841D-4845-8FA9-DCF46E50C423}">
      <dgm:prSet/>
      <dgm:spPr/>
      <dgm:t>
        <a:bodyPr/>
        <a:lstStyle/>
        <a:p>
          <a:endParaRPr lang="en-US"/>
        </a:p>
      </dgm:t>
    </dgm:pt>
    <dgm:pt modelId="{CA69351B-152F-4605-B5BF-31095D54F6CA}" type="pres">
      <dgm:prSet presAssocID="{81BA11E6-1CD2-4340-A286-207594320617}" presName="Name0" presStyleCnt="0">
        <dgm:presLayoutVars>
          <dgm:dir/>
          <dgm:resizeHandles val="exact"/>
        </dgm:presLayoutVars>
      </dgm:prSet>
      <dgm:spPr/>
    </dgm:pt>
    <dgm:pt modelId="{503C0CE0-2A0B-497C-BE55-1883938CE314}" type="pres">
      <dgm:prSet presAssocID="{81BA11E6-1CD2-4340-A286-207594320617}" presName="bkgdShp" presStyleLbl="alignAccFollowNode1" presStyleIdx="0" presStyleCnt="1" custScaleX="84571" custLinFactNeighborX="6388" custLinFactNeighborY="438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</dgm:pt>
    <dgm:pt modelId="{64C90B9F-87E7-4E43-B723-2B0CC78D2C2D}" type="pres">
      <dgm:prSet presAssocID="{81BA11E6-1CD2-4340-A286-207594320617}" presName="linComp" presStyleCnt="0"/>
      <dgm:spPr/>
    </dgm:pt>
    <dgm:pt modelId="{CCFF78A4-695D-4FD4-985A-5E5A02BDDEF9}" type="pres">
      <dgm:prSet presAssocID="{DDEC02A8-6ED5-460E-B4CA-A85DEF061D23}" presName="compNode" presStyleCnt="0"/>
      <dgm:spPr/>
    </dgm:pt>
    <dgm:pt modelId="{4AD0537B-F7B8-4F25-8E57-C22B8A652420}" type="pres">
      <dgm:prSet presAssocID="{DDEC02A8-6ED5-460E-B4CA-A85DEF061D23}" presName="node" presStyleLbl="node1" presStyleIdx="0" presStyleCnt="8">
        <dgm:presLayoutVars>
          <dgm:bulletEnabled val="1"/>
        </dgm:presLayoutVars>
      </dgm:prSet>
      <dgm:spPr/>
    </dgm:pt>
    <dgm:pt modelId="{628107A9-5B66-42BF-A82F-ECE906F823CA}" type="pres">
      <dgm:prSet presAssocID="{DDEC02A8-6ED5-460E-B4CA-A85DEF061D23}" presName="invisiNode" presStyleLbl="node1" presStyleIdx="0" presStyleCnt="8"/>
      <dgm:spPr/>
    </dgm:pt>
    <dgm:pt modelId="{2DB968E8-02A8-40D3-B588-13E4CD065854}" type="pres">
      <dgm:prSet presAssocID="{DDEC02A8-6ED5-460E-B4CA-A85DEF061D23}" presName="imagNode" presStyleLbl="fgImgPlace1" presStyleIdx="0" presStyleCnt="8"/>
      <dgm:spPr>
        <a:solidFill>
          <a:schemeClr val="bg1"/>
        </a:solidFill>
      </dgm:spPr>
    </dgm:pt>
    <dgm:pt modelId="{151BE5F9-3FAF-43F3-957E-6CC5CC8AA9BE}" type="pres">
      <dgm:prSet presAssocID="{58AEB40E-58FA-4FE5-98AC-DDF649986196}" presName="sibTrans" presStyleLbl="sibTrans2D1" presStyleIdx="0" presStyleCnt="0"/>
      <dgm:spPr/>
    </dgm:pt>
    <dgm:pt modelId="{8A754271-2B07-4E3F-B391-EBDDF58FED72}" type="pres">
      <dgm:prSet presAssocID="{D620F7A8-5034-4814-AECA-633EA6658F26}" presName="compNode" presStyleCnt="0"/>
      <dgm:spPr/>
    </dgm:pt>
    <dgm:pt modelId="{54B67206-E6D5-4903-BDAD-63E365A6DE41}" type="pres">
      <dgm:prSet presAssocID="{D620F7A8-5034-4814-AECA-633EA6658F26}" presName="node" presStyleLbl="node1" presStyleIdx="1" presStyleCnt="8">
        <dgm:presLayoutVars>
          <dgm:bulletEnabled val="1"/>
        </dgm:presLayoutVars>
      </dgm:prSet>
      <dgm:spPr/>
    </dgm:pt>
    <dgm:pt modelId="{AD361C03-A70F-49B6-9ED8-A2D2A3F95EC5}" type="pres">
      <dgm:prSet presAssocID="{D620F7A8-5034-4814-AECA-633EA6658F26}" presName="invisiNode" presStyleLbl="node1" presStyleIdx="1" presStyleCnt="8"/>
      <dgm:spPr/>
    </dgm:pt>
    <dgm:pt modelId="{176ABE65-28C0-4154-BDC5-18A33938B6B2}" type="pres">
      <dgm:prSet presAssocID="{D620F7A8-5034-4814-AECA-633EA6658F26}" presName="imagNode" presStyleLbl="fgImgPlace1" presStyleIdx="1" presStyleCnt="8"/>
      <dgm:spPr>
        <a:solidFill>
          <a:schemeClr val="bg1"/>
        </a:solidFill>
      </dgm:spPr>
    </dgm:pt>
    <dgm:pt modelId="{60B7421B-FE20-4F3A-8923-9DA2EDDA6B2F}" type="pres">
      <dgm:prSet presAssocID="{2B9C7CE5-38E1-4342-A71D-548D36D1ABA4}" presName="sibTrans" presStyleLbl="sibTrans2D1" presStyleIdx="0" presStyleCnt="0"/>
      <dgm:spPr/>
    </dgm:pt>
    <dgm:pt modelId="{E3A29E0D-A0DE-4A1D-8217-EAFD57854465}" type="pres">
      <dgm:prSet presAssocID="{590133CD-3E46-41DA-8DDD-B409063AC27E}" presName="compNode" presStyleCnt="0"/>
      <dgm:spPr/>
    </dgm:pt>
    <dgm:pt modelId="{B07BC5B1-D833-40AB-AF8D-100BF413BD0D}" type="pres">
      <dgm:prSet presAssocID="{590133CD-3E46-41DA-8DDD-B409063AC27E}" presName="node" presStyleLbl="node1" presStyleIdx="2" presStyleCnt="8">
        <dgm:presLayoutVars>
          <dgm:bulletEnabled val="1"/>
        </dgm:presLayoutVars>
      </dgm:prSet>
      <dgm:spPr/>
    </dgm:pt>
    <dgm:pt modelId="{1EF2BE19-C839-4131-BFC8-4C945DD53649}" type="pres">
      <dgm:prSet presAssocID="{590133CD-3E46-41DA-8DDD-B409063AC27E}" presName="invisiNode" presStyleLbl="node1" presStyleIdx="2" presStyleCnt="8"/>
      <dgm:spPr/>
    </dgm:pt>
    <dgm:pt modelId="{430E3633-A15E-41E2-9A35-6FB856779CE4}" type="pres">
      <dgm:prSet presAssocID="{590133CD-3E46-41DA-8DDD-B409063AC27E}" presName="imagNode" presStyleLbl="fgImgPlace1" presStyleIdx="2" presStyleCnt="8"/>
      <dgm:spPr>
        <a:solidFill>
          <a:schemeClr val="bg1"/>
        </a:solidFill>
      </dgm:spPr>
    </dgm:pt>
    <dgm:pt modelId="{CEBC44C2-77F2-49CE-A2B8-CF7BC4C5E5D0}" type="pres">
      <dgm:prSet presAssocID="{0DF8D7F8-81F4-4C9E-A328-71AE48E03FA5}" presName="sibTrans" presStyleLbl="sibTrans2D1" presStyleIdx="0" presStyleCnt="0"/>
      <dgm:spPr/>
    </dgm:pt>
    <dgm:pt modelId="{580B9B21-3A9E-4751-8163-40A439565DC2}" type="pres">
      <dgm:prSet presAssocID="{1E734167-F525-49C8-9470-7F9C62406D76}" presName="compNode" presStyleCnt="0"/>
      <dgm:spPr/>
    </dgm:pt>
    <dgm:pt modelId="{DAD1DCD4-E477-41E8-9CCE-4D947AEE5736}" type="pres">
      <dgm:prSet presAssocID="{1E734167-F525-49C8-9470-7F9C62406D76}" presName="node" presStyleLbl="node1" presStyleIdx="3" presStyleCnt="8">
        <dgm:presLayoutVars>
          <dgm:bulletEnabled val="1"/>
        </dgm:presLayoutVars>
      </dgm:prSet>
      <dgm:spPr/>
    </dgm:pt>
    <dgm:pt modelId="{47B158C0-7412-45FE-BE37-0B6D8E986BF0}" type="pres">
      <dgm:prSet presAssocID="{1E734167-F525-49C8-9470-7F9C62406D76}" presName="invisiNode" presStyleLbl="node1" presStyleIdx="3" presStyleCnt="8"/>
      <dgm:spPr/>
    </dgm:pt>
    <dgm:pt modelId="{E00C8085-83AD-4CDB-8DFC-0616439A6DE4}" type="pres">
      <dgm:prSet presAssocID="{1E734167-F525-49C8-9470-7F9C62406D76}" presName="imagNode" presStyleLbl="fgImgPlace1" presStyleIdx="3" presStyleCnt="8"/>
      <dgm:spPr>
        <a:solidFill>
          <a:schemeClr val="bg1"/>
        </a:solidFill>
      </dgm:spPr>
    </dgm:pt>
    <dgm:pt modelId="{34A8896B-5CEC-4C24-BBB4-AE8A34AC5DAD}" type="pres">
      <dgm:prSet presAssocID="{96EBF728-2CEB-4B1B-80E0-87926235A7C5}" presName="sibTrans" presStyleLbl="sibTrans2D1" presStyleIdx="0" presStyleCnt="0"/>
      <dgm:spPr/>
    </dgm:pt>
    <dgm:pt modelId="{338E80FA-875E-4558-95E8-FE431AB10D1C}" type="pres">
      <dgm:prSet presAssocID="{E72642DD-0D6F-46A1-AF0F-5B21820A4825}" presName="compNode" presStyleCnt="0"/>
      <dgm:spPr/>
    </dgm:pt>
    <dgm:pt modelId="{2654B87A-D5C5-4BDB-BA34-AA291FD04787}" type="pres">
      <dgm:prSet presAssocID="{E72642DD-0D6F-46A1-AF0F-5B21820A4825}" presName="node" presStyleLbl="node1" presStyleIdx="4" presStyleCnt="8" custScaleX="101094">
        <dgm:presLayoutVars>
          <dgm:bulletEnabled val="1"/>
        </dgm:presLayoutVars>
      </dgm:prSet>
      <dgm:spPr/>
    </dgm:pt>
    <dgm:pt modelId="{EE5D15A8-1E8A-414A-9477-C789C9EBB205}" type="pres">
      <dgm:prSet presAssocID="{E72642DD-0D6F-46A1-AF0F-5B21820A4825}" presName="invisiNode" presStyleLbl="node1" presStyleIdx="4" presStyleCnt="8"/>
      <dgm:spPr/>
    </dgm:pt>
    <dgm:pt modelId="{CE2CB61F-863A-415D-9072-A81F9AB0689F}" type="pres">
      <dgm:prSet presAssocID="{E72642DD-0D6F-46A1-AF0F-5B21820A4825}" presName="imagNode" presStyleLbl="fgImgPlace1" presStyleIdx="4" presStyleCnt="8"/>
      <dgm:spPr>
        <a:solidFill>
          <a:schemeClr val="bg1"/>
        </a:solidFill>
      </dgm:spPr>
    </dgm:pt>
    <dgm:pt modelId="{6D86083F-205A-4756-B219-53A5EF0C5B33}" type="pres">
      <dgm:prSet presAssocID="{93DEF3EC-91BC-40E7-B42F-A34AB3D22DAB}" presName="sibTrans" presStyleLbl="sibTrans2D1" presStyleIdx="0" presStyleCnt="0"/>
      <dgm:spPr/>
    </dgm:pt>
    <dgm:pt modelId="{09EDA9E1-1B00-4A20-BAE3-1D2381FED041}" type="pres">
      <dgm:prSet presAssocID="{0A31E5E2-D375-48D2-AA6B-FF81D12591D0}" presName="compNode" presStyleCnt="0"/>
      <dgm:spPr/>
    </dgm:pt>
    <dgm:pt modelId="{0B85482D-E039-4D15-8711-FDE6E0B83B1A}" type="pres">
      <dgm:prSet presAssocID="{0A31E5E2-D375-48D2-AA6B-FF81D12591D0}" presName="node" presStyleLbl="node1" presStyleIdx="5" presStyleCnt="8">
        <dgm:presLayoutVars>
          <dgm:bulletEnabled val="1"/>
        </dgm:presLayoutVars>
      </dgm:prSet>
      <dgm:spPr/>
    </dgm:pt>
    <dgm:pt modelId="{6D19FD53-455D-41D5-BFBE-33097BCAA2A4}" type="pres">
      <dgm:prSet presAssocID="{0A31E5E2-D375-48D2-AA6B-FF81D12591D0}" presName="invisiNode" presStyleLbl="node1" presStyleIdx="5" presStyleCnt="8"/>
      <dgm:spPr/>
    </dgm:pt>
    <dgm:pt modelId="{7AB7D392-9B2F-4FA9-9FD4-3A6CAFEC0F33}" type="pres">
      <dgm:prSet presAssocID="{0A31E5E2-D375-48D2-AA6B-FF81D12591D0}" presName="imagNode" presStyleLbl="fgImgPlace1" presStyleIdx="5" presStyleCnt="8"/>
      <dgm:spPr>
        <a:solidFill>
          <a:schemeClr val="bg1"/>
        </a:solidFill>
      </dgm:spPr>
    </dgm:pt>
    <dgm:pt modelId="{6EC6199F-A8D8-405E-9D6A-1EE742822ED4}" type="pres">
      <dgm:prSet presAssocID="{8122DC0C-44AA-4F8D-9CDF-44DE4185DF31}" presName="sibTrans" presStyleLbl="sibTrans2D1" presStyleIdx="0" presStyleCnt="0"/>
      <dgm:spPr/>
    </dgm:pt>
    <dgm:pt modelId="{800240E8-A9FB-42BF-8D92-E48528368C3C}" type="pres">
      <dgm:prSet presAssocID="{EFF8A18D-3FC5-410D-9775-D3DC3AAA3B37}" presName="compNode" presStyleCnt="0"/>
      <dgm:spPr/>
    </dgm:pt>
    <dgm:pt modelId="{B2FA644A-76B2-4E55-9584-4D0F3282FC8A}" type="pres">
      <dgm:prSet presAssocID="{EFF8A18D-3FC5-410D-9775-D3DC3AAA3B37}" presName="node" presStyleLbl="node1" presStyleIdx="6" presStyleCnt="8">
        <dgm:presLayoutVars>
          <dgm:bulletEnabled val="1"/>
        </dgm:presLayoutVars>
      </dgm:prSet>
      <dgm:spPr/>
    </dgm:pt>
    <dgm:pt modelId="{843E7148-23BF-4C53-A2A2-A2C6BCB0A3C3}" type="pres">
      <dgm:prSet presAssocID="{EFF8A18D-3FC5-410D-9775-D3DC3AAA3B37}" presName="invisiNode" presStyleLbl="node1" presStyleIdx="6" presStyleCnt="8"/>
      <dgm:spPr/>
    </dgm:pt>
    <dgm:pt modelId="{F01924A5-5504-4EBA-A40D-B960F6B050C4}" type="pres">
      <dgm:prSet presAssocID="{EFF8A18D-3FC5-410D-9775-D3DC3AAA3B37}" presName="imagNode" presStyleLbl="fgImgPlace1" presStyleIdx="6" presStyleCnt="8"/>
      <dgm:spPr>
        <a:solidFill>
          <a:schemeClr val="bg1"/>
        </a:solidFill>
      </dgm:spPr>
    </dgm:pt>
    <dgm:pt modelId="{941B244C-CDEA-4B95-AF4F-866D639D44B4}" type="pres">
      <dgm:prSet presAssocID="{4A265EFE-F561-4817-A3D6-A31699D26114}" presName="sibTrans" presStyleLbl="sibTrans2D1" presStyleIdx="0" presStyleCnt="0"/>
      <dgm:spPr/>
    </dgm:pt>
    <dgm:pt modelId="{987F0E0F-8F7F-40A0-AEE0-FC0571A82629}" type="pres">
      <dgm:prSet presAssocID="{9A215799-7DE3-426E-BE86-D8297AE252D0}" presName="compNode" presStyleCnt="0"/>
      <dgm:spPr/>
    </dgm:pt>
    <dgm:pt modelId="{60D96EE2-6F7C-440D-A889-622739D46A57}" type="pres">
      <dgm:prSet presAssocID="{9A215799-7DE3-426E-BE86-D8297AE252D0}" presName="node" presStyleLbl="node1" presStyleIdx="7" presStyleCnt="8">
        <dgm:presLayoutVars>
          <dgm:bulletEnabled val="1"/>
        </dgm:presLayoutVars>
      </dgm:prSet>
      <dgm:spPr/>
    </dgm:pt>
    <dgm:pt modelId="{F76410E1-58E3-433A-8E83-3EB453235DDA}" type="pres">
      <dgm:prSet presAssocID="{9A215799-7DE3-426E-BE86-D8297AE252D0}" presName="invisiNode" presStyleLbl="node1" presStyleIdx="7" presStyleCnt="8"/>
      <dgm:spPr/>
    </dgm:pt>
    <dgm:pt modelId="{4D761AFF-2CC9-4F92-917C-0B451DDE336B}" type="pres">
      <dgm:prSet presAssocID="{9A215799-7DE3-426E-BE86-D8297AE252D0}" presName="imagNode" presStyleLbl="fgImgPlace1" presStyleIdx="7" presStyleCnt="8"/>
      <dgm:spPr>
        <a:solidFill>
          <a:schemeClr val="bg1"/>
        </a:solidFill>
      </dgm:spPr>
    </dgm:pt>
  </dgm:ptLst>
  <dgm:cxnLst>
    <dgm:cxn modelId="{74E14502-A021-44DC-A3A7-E96B36D43973}" type="presOf" srcId="{2B9C7CE5-38E1-4342-A71D-548D36D1ABA4}" destId="{60B7421B-FE20-4F3A-8923-9DA2EDDA6B2F}" srcOrd="0" destOrd="0" presId="urn:microsoft.com/office/officeart/2005/8/layout/pList2"/>
    <dgm:cxn modelId="{63003912-D03B-4110-A3DD-A5E8B442D35E}" type="presOf" srcId="{D620F7A8-5034-4814-AECA-633EA6658F26}" destId="{54B67206-E6D5-4903-BDAD-63E365A6DE41}" srcOrd="0" destOrd="0" presId="urn:microsoft.com/office/officeart/2005/8/layout/pList2"/>
    <dgm:cxn modelId="{C5B59712-841D-4845-8FA9-DCF46E50C423}" srcId="{81BA11E6-1CD2-4340-A286-207594320617}" destId="{9A215799-7DE3-426E-BE86-D8297AE252D0}" srcOrd="7" destOrd="0" parTransId="{02A161A4-8FF7-426A-988E-61D8C8D7C4A6}" sibTransId="{7E0AB733-77D5-41D1-852F-C1F197497EB4}"/>
    <dgm:cxn modelId="{ECC0B613-587F-4FE9-995A-0ADD2C7B0608}" srcId="{81BA11E6-1CD2-4340-A286-207594320617}" destId="{E72642DD-0D6F-46A1-AF0F-5B21820A4825}" srcOrd="4" destOrd="0" parTransId="{E0092548-B5C7-4403-8B1B-37B2B7A5FF28}" sibTransId="{93DEF3EC-91BC-40E7-B42F-A34AB3D22DAB}"/>
    <dgm:cxn modelId="{F2CBD31C-F341-4709-AABC-B8783767EDBC}" type="presOf" srcId="{E72642DD-0D6F-46A1-AF0F-5B21820A4825}" destId="{2654B87A-D5C5-4BDB-BA34-AA291FD04787}" srcOrd="0" destOrd="0" presId="urn:microsoft.com/office/officeart/2005/8/layout/pList2"/>
    <dgm:cxn modelId="{ABAA4839-52BF-4BD9-AC0E-0A7616A10AF3}" srcId="{81BA11E6-1CD2-4340-A286-207594320617}" destId="{EFF8A18D-3FC5-410D-9775-D3DC3AAA3B37}" srcOrd="6" destOrd="0" parTransId="{33FA4DBE-6175-4835-84E1-1B7A0142A119}" sibTransId="{4A265EFE-F561-4817-A3D6-A31699D26114}"/>
    <dgm:cxn modelId="{76E10A5D-5209-407B-8EC4-05B4AA7CAC31}" type="presOf" srcId="{1E734167-F525-49C8-9470-7F9C62406D76}" destId="{DAD1DCD4-E477-41E8-9CCE-4D947AEE5736}" srcOrd="0" destOrd="0" presId="urn:microsoft.com/office/officeart/2005/8/layout/pList2"/>
    <dgm:cxn modelId="{AC56534A-FDA5-45B6-A41D-1BA95041A7F8}" type="presOf" srcId="{58AEB40E-58FA-4FE5-98AC-DDF649986196}" destId="{151BE5F9-3FAF-43F3-957E-6CC5CC8AA9BE}" srcOrd="0" destOrd="0" presId="urn:microsoft.com/office/officeart/2005/8/layout/pList2"/>
    <dgm:cxn modelId="{5311FE6C-438C-466C-AA5C-8FC23D7832AA}" type="presOf" srcId="{93DEF3EC-91BC-40E7-B42F-A34AB3D22DAB}" destId="{6D86083F-205A-4756-B219-53A5EF0C5B33}" srcOrd="0" destOrd="0" presId="urn:microsoft.com/office/officeart/2005/8/layout/pList2"/>
    <dgm:cxn modelId="{79232757-C4B5-480B-8210-7AEF8B58FB76}" type="presOf" srcId="{DDEC02A8-6ED5-460E-B4CA-A85DEF061D23}" destId="{4AD0537B-F7B8-4F25-8E57-C22B8A652420}" srcOrd="0" destOrd="0" presId="urn:microsoft.com/office/officeart/2005/8/layout/pList2"/>
    <dgm:cxn modelId="{8D343977-6F2B-492D-8E55-5E8216A7D21D}" type="presOf" srcId="{9A215799-7DE3-426E-BE86-D8297AE252D0}" destId="{60D96EE2-6F7C-440D-A889-622739D46A57}" srcOrd="0" destOrd="0" presId="urn:microsoft.com/office/officeart/2005/8/layout/pList2"/>
    <dgm:cxn modelId="{74385A93-754D-45A3-B973-706D1C63575A}" type="presOf" srcId="{590133CD-3E46-41DA-8DDD-B409063AC27E}" destId="{B07BC5B1-D833-40AB-AF8D-100BF413BD0D}" srcOrd="0" destOrd="0" presId="urn:microsoft.com/office/officeart/2005/8/layout/pList2"/>
    <dgm:cxn modelId="{DEBC1E96-2944-4905-B114-7376C75D06E8}" type="presOf" srcId="{0DF8D7F8-81F4-4C9E-A328-71AE48E03FA5}" destId="{CEBC44C2-77F2-49CE-A2B8-CF7BC4C5E5D0}" srcOrd="0" destOrd="0" presId="urn:microsoft.com/office/officeart/2005/8/layout/pList2"/>
    <dgm:cxn modelId="{385E01AF-21E2-40FD-8A81-1D2F66C3072C}" type="presOf" srcId="{96EBF728-2CEB-4B1B-80E0-87926235A7C5}" destId="{34A8896B-5CEC-4C24-BBB4-AE8A34AC5DAD}" srcOrd="0" destOrd="0" presId="urn:microsoft.com/office/officeart/2005/8/layout/pList2"/>
    <dgm:cxn modelId="{EB1FCDAF-FDB5-428D-BFA5-F3CBD71A37F7}" type="presOf" srcId="{81BA11E6-1CD2-4340-A286-207594320617}" destId="{CA69351B-152F-4605-B5BF-31095D54F6CA}" srcOrd="0" destOrd="0" presId="urn:microsoft.com/office/officeart/2005/8/layout/pList2"/>
    <dgm:cxn modelId="{C14A10C5-141F-4BBB-8E9C-315B22D419D8}" type="presOf" srcId="{0A31E5E2-D375-48D2-AA6B-FF81D12591D0}" destId="{0B85482D-E039-4D15-8711-FDE6E0B83B1A}" srcOrd="0" destOrd="0" presId="urn:microsoft.com/office/officeart/2005/8/layout/pList2"/>
    <dgm:cxn modelId="{AAC39AC8-4CB2-4EF4-ABB7-3960C4B4D940}" srcId="{81BA11E6-1CD2-4340-A286-207594320617}" destId="{DDEC02A8-6ED5-460E-B4CA-A85DEF061D23}" srcOrd="0" destOrd="0" parTransId="{CD6F4430-88F2-4EEB-AF7C-FB13DB78F934}" sibTransId="{58AEB40E-58FA-4FE5-98AC-DDF649986196}"/>
    <dgm:cxn modelId="{F494EECD-3B23-413C-AFBE-82DDDD62BA52}" srcId="{81BA11E6-1CD2-4340-A286-207594320617}" destId="{590133CD-3E46-41DA-8DDD-B409063AC27E}" srcOrd="2" destOrd="0" parTransId="{3BA39C4E-2A5C-4D8E-83E4-5C1180069A5E}" sibTransId="{0DF8D7F8-81F4-4C9E-A328-71AE48E03FA5}"/>
    <dgm:cxn modelId="{EB8C88D6-B413-4438-840E-7429C307D13F}" srcId="{81BA11E6-1CD2-4340-A286-207594320617}" destId="{0A31E5E2-D375-48D2-AA6B-FF81D12591D0}" srcOrd="5" destOrd="0" parTransId="{87A76F52-DECE-411A-A1BA-CE193AE95370}" sibTransId="{8122DC0C-44AA-4F8D-9CDF-44DE4185DF31}"/>
    <dgm:cxn modelId="{1CD798E0-1446-4D86-8AED-DF88CFCD20EB}" srcId="{81BA11E6-1CD2-4340-A286-207594320617}" destId="{D620F7A8-5034-4814-AECA-633EA6658F26}" srcOrd="1" destOrd="0" parTransId="{E31859F6-7D21-4609-8D4F-35EC006982AD}" sibTransId="{2B9C7CE5-38E1-4342-A71D-548D36D1ABA4}"/>
    <dgm:cxn modelId="{ACA05DE6-C2E9-4877-B517-A38A884767C0}" srcId="{81BA11E6-1CD2-4340-A286-207594320617}" destId="{1E734167-F525-49C8-9470-7F9C62406D76}" srcOrd="3" destOrd="0" parTransId="{E422833B-7EE2-45E2-91E7-21BB7DB0F6B2}" sibTransId="{96EBF728-2CEB-4B1B-80E0-87926235A7C5}"/>
    <dgm:cxn modelId="{BE5945EA-D16D-4636-AAA4-DB05F462C1D1}" type="presOf" srcId="{8122DC0C-44AA-4F8D-9CDF-44DE4185DF31}" destId="{6EC6199F-A8D8-405E-9D6A-1EE742822ED4}" srcOrd="0" destOrd="0" presId="urn:microsoft.com/office/officeart/2005/8/layout/pList2"/>
    <dgm:cxn modelId="{3EC213F1-094E-427E-A9B4-5D5A0C69B36E}" type="presOf" srcId="{4A265EFE-F561-4817-A3D6-A31699D26114}" destId="{941B244C-CDEA-4B95-AF4F-866D639D44B4}" srcOrd="0" destOrd="0" presId="urn:microsoft.com/office/officeart/2005/8/layout/pList2"/>
    <dgm:cxn modelId="{3D8BF6FB-AFBE-4B2B-BDFF-2C3CBC3C0BFD}" type="presOf" srcId="{EFF8A18D-3FC5-410D-9775-D3DC3AAA3B37}" destId="{B2FA644A-76B2-4E55-9584-4D0F3282FC8A}" srcOrd="0" destOrd="0" presId="urn:microsoft.com/office/officeart/2005/8/layout/pList2"/>
    <dgm:cxn modelId="{3DAE1117-5BD7-446B-9EAB-4CF48389D3DD}" type="presParOf" srcId="{CA69351B-152F-4605-B5BF-31095D54F6CA}" destId="{503C0CE0-2A0B-497C-BE55-1883938CE314}" srcOrd="0" destOrd="0" presId="urn:microsoft.com/office/officeart/2005/8/layout/pList2"/>
    <dgm:cxn modelId="{E3318A5B-A62E-477B-BE44-322052A9C67C}" type="presParOf" srcId="{CA69351B-152F-4605-B5BF-31095D54F6CA}" destId="{64C90B9F-87E7-4E43-B723-2B0CC78D2C2D}" srcOrd="1" destOrd="0" presId="urn:microsoft.com/office/officeart/2005/8/layout/pList2"/>
    <dgm:cxn modelId="{C7B7318E-698C-4768-998A-6EF44AA20BFE}" type="presParOf" srcId="{64C90B9F-87E7-4E43-B723-2B0CC78D2C2D}" destId="{CCFF78A4-695D-4FD4-985A-5E5A02BDDEF9}" srcOrd="0" destOrd="0" presId="urn:microsoft.com/office/officeart/2005/8/layout/pList2"/>
    <dgm:cxn modelId="{A99FB6C7-50BA-4A37-9BAD-94C755401EA5}" type="presParOf" srcId="{CCFF78A4-695D-4FD4-985A-5E5A02BDDEF9}" destId="{4AD0537B-F7B8-4F25-8E57-C22B8A652420}" srcOrd="0" destOrd="0" presId="urn:microsoft.com/office/officeart/2005/8/layout/pList2"/>
    <dgm:cxn modelId="{C3449024-6C1B-41FF-B75B-5F6F3C88BED3}" type="presParOf" srcId="{CCFF78A4-695D-4FD4-985A-5E5A02BDDEF9}" destId="{628107A9-5B66-42BF-A82F-ECE906F823CA}" srcOrd="1" destOrd="0" presId="urn:microsoft.com/office/officeart/2005/8/layout/pList2"/>
    <dgm:cxn modelId="{8A7CF768-FCB9-40A8-9A81-7A6C8F6B9326}" type="presParOf" srcId="{CCFF78A4-695D-4FD4-985A-5E5A02BDDEF9}" destId="{2DB968E8-02A8-40D3-B588-13E4CD065854}" srcOrd="2" destOrd="0" presId="urn:microsoft.com/office/officeart/2005/8/layout/pList2"/>
    <dgm:cxn modelId="{A3772769-3B37-4572-B5D5-EDF6F57615EC}" type="presParOf" srcId="{64C90B9F-87E7-4E43-B723-2B0CC78D2C2D}" destId="{151BE5F9-3FAF-43F3-957E-6CC5CC8AA9BE}" srcOrd="1" destOrd="0" presId="urn:microsoft.com/office/officeart/2005/8/layout/pList2"/>
    <dgm:cxn modelId="{7B6091A7-DD3E-4EA8-BC16-98A4292D8D68}" type="presParOf" srcId="{64C90B9F-87E7-4E43-B723-2B0CC78D2C2D}" destId="{8A754271-2B07-4E3F-B391-EBDDF58FED72}" srcOrd="2" destOrd="0" presId="urn:microsoft.com/office/officeart/2005/8/layout/pList2"/>
    <dgm:cxn modelId="{C5104FD4-A045-4EFB-8ECE-869C7C89FDF8}" type="presParOf" srcId="{8A754271-2B07-4E3F-B391-EBDDF58FED72}" destId="{54B67206-E6D5-4903-BDAD-63E365A6DE41}" srcOrd="0" destOrd="0" presId="urn:microsoft.com/office/officeart/2005/8/layout/pList2"/>
    <dgm:cxn modelId="{28012F4B-2A1A-427B-BBD5-7DCB242F7F37}" type="presParOf" srcId="{8A754271-2B07-4E3F-B391-EBDDF58FED72}" destId="{AD361C03-A70F-49B6-9ED8-A2D2A3F95EC5}" srcOrd="1" destOrd="0" presId="urn:microsoft.com/office/officeart/2005/8/layout/pList2"/>
    <dgm:cxn modelId="{318DB70E-4A81-4846-8715-77686447E7A1}" type="presParOf" srcId="{8A754271-2B07-4E3F-B391-EBDDF58FED72}" destId="{176ABE65-28C0-4154-BDC5-18A33938B6B2}" srcOrd="2" destOrd="0" presId="urn:microsoft.com/office/officeart/2005/8/layout/pList2"/>
    <dgm:cxn modelId="{C23EFCE2-F296-4E9F-BD00-2299E6108F48}" type="presParOf" srcId="{64C90B9F-87E7-4E43-B723-2B0CC78D2C2D}" destId="{60B7421B-FE20-4F3A-8923-9DA2EDDA6B2F}" srcOrd="3" destOrd="0" presId="urn:microsoft.com/office/officeart/2005/8/layout/pList2"/>
    <dgm:cxn modelId="{580B9763-316A-423E-AB7A-47D9226AEF27}" type="presParOf" srcId="{64C90B9F-87E7-4E43-B723-2B0CC78D2C2D}" destId="{E3A29E0D-A0DE-4A1D-8217-EAFD57854465}" srcOrd="4" destOrd="0" presId="urn:microsoft.com/office/officeart/2005/8/layout/pList2"/>
    <dgm:cxn modelId="{96EA9B5D-9422-4931-8C83-F953D43F584D}" type="presParOf" srcId="{E3A29E0D-A0DE-4A1D-8217-EAFD57854465}" destId="{B07BC5B1-D833-40AB-AF8D-100BF413BD0D}" srcOrd="0" destOrd="0" presId="urn:microsoft.com/office/officeart/2005/8/layout/pList2"/>
    <dgm:cxn modelId="{770F950A-15DE-467E-B71A-358FFCE15D5E}" type="presParOf" srcId="{E3A29E0D-A0DE-4A1D-8217-EAFD57854465}" destId="{1EF2BE19-C839-4131-BFC8-4C945DD53649}" srcOrd="1" destOrd="0" presId="urn:microsoft.com/office/officeart/2005/8/layout/pList2"/>
    <dgm:cxn modelId="{D720D69C-7E35-4C80-A2FD-A6E1C1BB90DC}" type="presParOf" srcId="{E3A29E0D-A0DE-4A1D-8217-EAFD57854465}" destId="{430E3633-A15E-41E2-9A35-6FB856779CE4}" srcOrd="2" destOrd="0" presId="urn:microsoft.com/office/officeart/2005/8/layout/pList2"/>
    <dgm:cxn modelId="{6D593AF5-4483-452F-B777-3AEF5BD1A2CF}" type="presParOf" srcId="{64C90B9F-87E7-4E43-B723-2B0CC78D2C2D}" destId="{CEBC44C2-77F2-49CE-A2B8-CF7BC4C5E5D0}" srcOrd="5" destOrd="0" presId="urn:microsoft.com/office/officeart/2005/8/layout/pList2"/>
    <dgm:cxn modelId="{0BA77126-6331-4384-9FF5-559B6DFAE69A}" type="presParOf" srcId="{64C90B9F-87E7-4E43-B723-2B0CC78D2C2D}" destId="{580B9B21-3A9E-4751-8163-40A439565DC2}" srcOrd="6" destOrd="0" presId="urn:microsoft.com/office/officeart/2005/8/layout/pList2"/>
    <dgm:cxn modelId="{38733FC1-EFE6-40EA-98DD-F9A7AFE305F5}" type="presParOf" srcId="{580B9B21-3A9E-4751-8163-40A439565DC2}" destId="{DAD1DCD4-E477-41E8-9CCE-4D947AEE5736}" srcOrd="0" destOrd="0" presId="urn:microsoft.com/office/officeart/2005/8/layout/pList2"/>
    <dgm:cxn modelId="{4AEA730E-5AFB-45A3-A9FA-321BF66032F9}" type="presParOf" srcId="{580B9B21-3A9E-4751-8163-40A439565DC2}" destId="{47B158C0-7412-45FE-BE37-0B6D8E986BF0}" srcOrd="1" destOrd="0" presId="urn:microsoft.com/office/officeart/2005/8/layout/pList2"/>
    <dgm:cxn modelId="{2A6AF937-95DD-4724-B573-DB583B2F879D}" type="presParOf" srcId="{580B9B21-3A9E-4751-8163-40A439565DC2}" destId="{E00C8085-83AD-4CDB-8DFC-0616439A6DE4}" srcOrd="2" destOrd="0" presId="urn:microsoft.com/office/officeart/2005/8/layout/pList2"/>
    <dgm:cxn modelId="{ABBFDC8B-9717-4504-8C06-97CAB305513A}" type="presParOf" srcId="{64C90B9F-87E7-4E43-B723-2B0CC78D2C2D}" destId="{34A8896B-5CEC-4C24-BBB4-AE8A34AC5DAD}" srcOrd="7" destOrd="0" presId="urn:microsoft.com/office/officeart/2005/8/layout/pList2"/>
    <dgm:cxn modelId="{56571E3D-A6F6-42A9-8E3A-B1BF729568E4}" type="presParOf" srcId="{64C90B9F-87E7-4E43-B723-2B0CC78D2C2D}" destId="{338E80FA-875E-4558-95E8-FE431AB10D1C}" srcOrd="8" destOrd="0" presId="urn:microsoft.com/office/officeart/2005/8/layout/pList2"/>
    <dgm:cxn modelId="{5F396D7A-41FB-4E8E-A984-F2139AC763BF}" type="presParOf" srcId="{338E80FA-875E-4558-95E8-FE431AB10D1C}" destId="{2654B87A-D5C5-4BDB-BA34-AA291FD04787}" srcOrd="0" destOrd="0" presId="urn:microsoft.com/office/officeart/2005/8/layout/pList2"/>
    <dgm:cxn modelId="{23B7CC47-3DFF-4D5A-B5ED-B8C6224526D6}" type="presParOf" srcId="{338E80FA-875E-4558-95E8-FE431AB10D1C}" destId="{EE5D15A8-1E8A-414A-9477-C789C9EBB205}" srcOrd="1" destOrd="0" presId="urn:microsoft.com/office/officeart/2005/8/layout/pList2"/>
    <dgm:cxn modelId="{C8EA31B2-483D-4551-A7F3-C56C00157BE9}" type="presParOf" srcId="{338E80FA-875E-4558-95E8-FE431AB10D1C}" destId="{CE2CB61F-863A-415D-9072-A81F9AB0689F}" srcOrd="2" destOrd="0" presId="urn:microsoft.com/office/officeart/2005/8/layout/pList2"/>
    <dgm:cxn modelId="{66C91FAC-6DA9-4472-B21E-AE767E39AB5F}" type="presParOf" srcId="{64C90B9F-87E7-4E43-B723-2B0CC78D2C2D}" destId="{6D86083F-205A-4756-B219-53A5EF0C5B33}" srcOrd="9" destOrd="0" presId="urn:microsoft.com/office/officeart/2005/8/layout/pList2"/>
    <dgm:cxn modelId="{4791462D-CE39-4599-B281-C9792EBC40B8}" type="presParOf" srcId="{64C90B9F-87E7-4E43-B723-2B0CC78D2C2D}" destId="{09EDA9E1-1B00-4A20-BAE3-1D2381FED041}" srcOrd="10" destOrd="0" presId="urn:microsoft.com/office/officeart/2005/8/layout/pList2"/>
    <dgm:cxn modelId="{142427C4-14F9-4975-85D4-313D230A3839}" type="presParOf" srcId="{09EDA9E1-1B00-4A20-BAE3-1D2381FED041}" destId="{0B85482D-E039-4D15-8711-FDE6E0B83B1A}" srcOrd="0" destOrd="0" presId="urn:microsoft.com/office/officeart/2005/8/layout/pList2"/>
    <dgm:cxn modelId="{92BA4E13-9029-4F5E-AA93-1C83D8B97A84}" type="presParOf" srcId="{09EDA9E1-1B00-4A20-BAE3-1D2381FED041}" destId="{6D19FD53-455D-41D5-BFBE-33097BCAA2A4}" srcOrd="1" destOrd="0" presId="urn:microsoft.com/office/officeart/2005/8/layout/pList2"/>
    <dgm:cxn modelId="{51BFCCCF-AA37-41A1-996C-BDE959B1F64C}" type="presParOf" srcId="{09EDA9E1-1B00-4A20-BAE3-1D2381FED041}" destId="{7AB7D392-9B2F-4FA9-9FD4-3A6CAFEC0F33}" srcOrd="2" destOrd="0" presId="urn:microsoft.com/office/officeart/2005/8/layout/pList2"/>
    <dgm:cxn modelId="{A958E385-8B9B-48BD-9869-355D4AA3BCCF}" type="presParOf" srcId="{64C90B9F-87E7-4E43-B723-2B0CC78D2C2D}" destId="{6EC6199F-A8D8-405E-9D6A-1EE742822ED4}" srcOrd="11" destOrd="0" presId="urn:microsoft.com/office/officeart/2005/8/layout/pList2"/>
    <dgm:cxn modelId="{02BB95BF-E3D8-4C8D-962C-25145EA41B47}" type="presParOf" srcId="{64C90B9F-87E7-4E43-B723-2B0CC78D2C2D}" destId="{800240E8-A9FB-42BF-8D92-E48528368C3C}" srcOrd="12" destOrd="0" presId="urn:microsoft.com/office/officeart/2005/8/layout/pList2"/>
    <dgm:cxn modelId="{D8580F75-29B0-4965-9B57-180595B94B74}" type="presParOf" srcId="{800240E8-A9FB-42BF-8D92-E48528368C3C}" destId="{B2FA644A-76B2-4E55-9584-4D0F3282FC8A}" srcOrd="0" destOrd="0" presId="urn:microsoft.com/office/officeart/2005/8/layout/pList2"/>
    <dgm:cxn modelId="{EB712995-1B79-43C4-9692-D48A741BA34B}" type="presParOf" srcId="{800240E8-A9FB-42BF-8D92-E48528368C3C}" destId="{843E7148-23BF-4C53-A2A2-A2C6BCB0A3C3}" srcOrd="1" destOrd="0" presId="urn:microsoft.com/office/officeart/2005/8/layout/pList2"/>
    <dgm:cxn modelId="{D2FE9750-2A21-4D9B-AE91-64A6D48DF4D7}" type="presParOf" srcId="{800240E8-A9FB-42BF-8D92-E48528368C3C}" destId="{F01924A5-5504-4EBA-A40D-B960F6B050C4}" srcOrd="2" destOrd="0" presId="urn:microsoft.com/office/officeart/2005/8/layout/pList2"/>
    <dgm:cxn modelId="{3DD6282C-C6B6-44D4-9461-40E630D0B0AC}" type="presParOf" srcId="{64C90B9F-87E7-4E43-B723-2B0CC78D2C2D}" destId="{941B244C-CDEA-4B95-AF4F-866D639D44B4}" srcOrd="13" destOrd="0" presId="urn:microsoft.com/office/officeart/2005/8/layout/pList2"/>
    <dgm:cxn modelId="{E4716CFB-03FA-40B9-A075-A605CCBFF1AA}" type="presParOf" srcId="{64C90B9F-87E7-4E43-B723-2B0CC78D2C2D}" destId="{987F0E0F-8F7F-40A0-AEE0-FC0571A82629}" srcOrd="14" destOrd="0" presId="urn:microsoft.com/office/officeart/2005/8/layout/pList2"/>
    <dgm:cxn modelId="{8E653674-DAC0-4D2D-963C-5768BB7A73AB}" type="presParOf" srcId="{987F0E0F-8F7F-40A0-AEE0-FC0571A82629}" destId="{60D96EE2-6F7C-440D-A889-622739D46A57}" srcOrd="0" destOrd="0" presId="urn:microsoft.com/office/officeart/2005/8/layout/pList2"/>
    <dgm:cxn modelId="{A7A8CD7C-A054-4ADA-B96F-FC0E5E805694}" type="presParOf" srcId="{987F0E0F-8F7F-40A0-AEE0-FC0571A82629}" destId="{F76410E1-58E3-433A-8E83-3EB453235DDA}" srcOrd="1" destOrd="0" presId="urn:microsoft.com/office/officeart/2005/8/layout/pList2"/>
    <dgm:cxn modelId="{01C24823-FDCE-4F35-9126-3928A627C606}" type="presParOf" srcId="{987F0E0F-8F7F-40A0-AEE0-FC0571A82629}" destId="{4D761AFF-2CC9-4F92-917C-0B451DDE336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BA11E6-1CD2-4340-A286-20759432061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C02A8-6ED5-460E-B4CA-A85DEF061D23}">
      <dgm:prSet phldrT="[Text]" custT="1"/>
      <dgm:spPr/>
      <dgm:t>
        <a:bodyPr/>
        <a:lstStyle/>
        <a:p>
          <a:pPr algn="ctr"/>
          <a:r>
            <a:rPr lang="en-US" sz="1300" b="1" dirty="0"/>
            <a:t>CXL Tiered Memory Platform Development Kit for Performant Memory Scaling</a:t>
          </a:r>
        </a:p>
      </dgm:t>
    </dgm:pt>
    <dgm:pt modelId="{CD6F4430-88F2-4EEB-AF7C-FB13DB78F934}" type="parTrans" cxnId="{AAC39AC8-4CB2-4EF4-ABB7-3960C4B4D940}">
      <dgm:prSet/>
      <dgm:spPr/>
      <dgm:t>
        <a:bodyPr/>
        <a:lstStyle/>
        <a:p>
          <a:endParaRPr lang="en-US"/>
        </a:p>
      </dgm:t>
    </dgm:pt>
    <dgm:pt modelId="{58AEB40E-58FA-4FE5-98AC-DDF649986196}" type="sibTrans" cxnId="{AAC39AC8-4CB2-4EF4-ABB7-3960C4B4D940}">
      <dgm:prSet/>
      <dgm:spPr/>
      <dgm:t>
        <a:bodyPr/>
        <a:lstStyle/>
        <a:p>
          <a:endParaRPr lang="en-US"/>
        </a:p>
      </dgm:t>
    </dgm:pt>
    <dgm:pt modelId="{D620F7A8-5034-4814-AECA-633EA6658F26}">
      <dgm:prSet phldrT="[Text]" custT="1"/>
      <dgm:spPr/>
      <dgm:t>
        <a:bodyPr/>
        <a:lstStyle/>
        <a:p>
          <a:r>
            <a:rPr lang="en-US" sz="1500" b="1" dirty="0"/>
            <a:t>Graph DB Application on CXL Memory Enabled System</a:t>
          </a:r>
        </a:p>
      </dgm:t>
    </dgm:pt>
    <dgm:pt modelId="{E31859F6-7D21-4609-8D4F-35EC006982AD}" type="parTrans" cxnId="{1CD798E0-1446-4D86-8AED-DF88CFCD20EB}">
      <dgm:prSet/>
      <dgm:spPr/>
      <dgm:t>
        <a:bodyPr/>
        <a:lstStyle/>
        <a:p>
          <a:endParaRPr lang="en-US"/>
        </a:p>
      </dgm:t>
    </dgm:pt>
    <dgm:pt modelId="{2B9C7CE5-38E1-4342-A71D-548D36D1ABA4}" type="sibTrans" cxnId="{1CD798E0-1446-4D86-8AED-DF88CFCD20EB}">
      <dgm:prSet/>
      <dgm:spPr/>
      <dgm:t>
        <a:bodyPr/>
        <a:lstStyle/>
        <a:p>
          <a:endParaRPr lang="en-US"/>
        </a:p>
      </dgm:t>
    </dgm:pt>
    <dgm:pt modelId="{1E734167-F525-49C8-9470-7F9C62406D76}">
      <dgm:prSet phldrT="[Text]" custT="1"/>
      <dgm:spPr/>
      <dgm:t>
        <a:bodyPr/>
        <a:lstStyle/>
        <a:p>
          <a:r>
            <a:rPr lang="en-US" sz="1400" b="1" dirty="0"/>
            <a:t>CXL 2.0 Interop and Compliance Testing with Teledyne </a:t>
          </a:r>
          <a:r>
            <a:rPr lang="en-US" sz="1400" b="1" dirty="0" err="1"/>
            <a:t>LeCroy</a:t>
          </a:r>
          <a:r>
            <a:rPr lang="en-US" sz="1400" b="1" dirty="0"/>
            <a:t> Summit Z516 Protocol Exerciser</a:t>
          </a:r>
        </a:p>
      </dgm:t>
    </dgm:pt>
    <dgm:pt modelId="{E422833B-7EE2-45E2-91E7-21BB7DB0F6B2}" type="parTrans" cxnId="{ACA05DE6-C2E9-4877-B517-A38A884767C0}">
      <dgm:prSet/>
      <dgm:spPr/>
      <dgm:t>
        <a:bodyPr/>
        <a:lstStyle/>
        <a:p>
          <a:endParaRPr lang="en-US"/>
        </a:p>
      </dgm:t>
    </dgm:pt>
    <dgm:pt modelId="{96EBF728-2CEB-4B1B-80E0-87926235A7C5}" type="sibTrans" cxnId="{ACA05DE6-C2E9-4877-B517-A38A884767C0}">
      <dgm:prSet/>
      <dgm:spPr/>
      <dgm:t>
        <a:bodyPr/>
        <a:lstStyle/>
        <a:p>
          <a:endParaRPr lang="en-US"/>
        </a:p>
      </dgm:t>
    </dgm:pt>
    <dgm:pt modelId="{EFF8A18D-3FC5-410D-9775-D3DC3AAA3B37}">
      <dgm:prSet phldrT="[Text]" custT="1"/>
      <dgm:spPr/>
      <dgm:t>
        <a:bodyPr/>
        <a:lstStyle/>
        <a:p>
          <a:r>
            <a:rPr lang="en-US" sz="1600" b="1" dirty="0"/>
            <a:t>CXL 2.0 Memory Pooling (Sharing) Using </a:t>
          </a:r>
          <a:r>
            <a:rPr lang="en-US" sz="1600" b="1" dirty="0" err="1"/>
            <a:t>Xconn</a:t>
          </a:r>
          <a:r>
            <a:rPr lang="en-US" sz="1600" b="1" dirty="0"/>
            <a:t> Switch</a:t>
          </a:r>
        </a:p>
      </dgm:t>
    </dgm:pt>
    <dgm:pt modelId="{33FA4DBE-6175-4835-84E1-1B7A0142A119}" type="parTrans" cxnId="{ABAA4839-52BF-4BD9-AC0E-0A7616A10AF3}">
      <dgm:prSet/>
      <dgm:spPr/>
      <dgm:t>
        <a:bodyPr/>
        <a:lstStyle/>
        <a:p>
          <a:endParaRPr lang="en-US"/>
        </a:p>
      </dgm:t>
    </dgm:pt>
    <dgm:pt modelId="{4A265EFE-F561-4817-A3D6-A31699D26114}" type="sibTrans" cxnId="{ABAA4839-52BF-4BD9-AC0E-0A7616A10AF3}">
      <dgm:prSet/>
      <dgm:spPr/>
      <dgm:t>
        <a:bodyPr/>
        <a:lstStyle/>
        <a:p>
          <a:endParaRPr lang="en-US"/>
        </a:p>
      </dgm:t>
    </dgm:pt>
    <dgm:pt modelId="{E72642DD-0D6F-46A1-AF0F-5B21820A4825}">
      <dgm:prSet phldrT="[Text]" custT="1"/>
      <dgm:spPr/>
      <dgm:t>
        <a:bodyPr/>
        <a:lstStyle/>
        <a:p>
          <a:r>
            <a:rPr lang="en-US" sz="1500" b="1" dirty="0" err="1"/>
            <a:t>MAXimize</a:t>
          </a:r>
          <a:r>
            <a:rPr lang="en-US" sz="1500" b="1" dirty="0"/>
            <a:t> HPC and AI Speed with: MAX™ memory and Storage Machine</a:t>
          </a:r>
        </a:p>
      </dgm:t>
    </dgm:pt>
    <dgm:pt modelId="{E0092548-B5C7-4403-8B1B-37B2B7A5FF28}" type="parTrans" cxnId="{ECC0B613-587F-4FE9-995A-0ADD2C7B0608}">
      <dgm:prSet/>
      <dgm:spPr/>
      <dgm:t>
        <a:bodyPr/>
        <a:lstStyle/>
        <a:p>
          <a:endParaRPr lang="en-US"/>
        </a:p>
      </dgm:t>
    </dgm:pt>
    <dgm:pt modelId="{93DEF3EC-91BC-40E7-B42F-A34AB3D22DAB}" type="sibTrans" cxnId="{ECC0B613-587F-4FE9-995A-0ADD2C7B0608}">
      <dgm:prSet/>
      <dgm:spPr/>
      <dgm:t>
        <a:bodyPr/>
        <a:lstStyle/>
        <a:p>
          <a:endParaRPr lang="en-US"/>
        </a:p>
      </dgm:t>
    </dgm:pt>
    <dgm:pt modelId="{0A31E5E2-D375-48D2-AA6B-FF81D12591D0}">
      <dgm:prSet phldrT="[Text]" custT="1"/>
      <dgm:spPr/>
      <dgm:t>
        <a:bodyPr/>
        <a:lstStyle/>
        <a:p>
          <a:r>
            <a:rPr lang="en-US" sz="1600" b="1" dirty="0"/>
            <a:t>CXL 2.0 Exerciser and Analyzer System</a:t>
          </a:r>
        </a:p>
      </dgm:t>
    </dgm:pt>
    <dgm:pt modelId="{87A76F52-DECE-411A-A1BA-CE193AE95370}" type="parTrans" cxnId="{EB8C88D6-B413-4438-840E-7429C307D13F}">
      <dgm:prSet/>
      <dgm:spPr/>
      <dgm:t>
        <a:bodyPr/>
        <a:lstStyle/>
        <a:p>
          <a:endParaRPr lang="en-US"/>
        </a:p>
      </dgm:t>
    </dgm:pt>
    <dgm:pt modelId="{8122DC0C-44AA-4F8D-9CDF-44DE4185DF31}" type="sibTrans" cxnId="{EB8C88D6-B413-4438-840E-7429C307D13F}">
      <dgm:prSet/>
      <dgm:spPr/>
      <dgm:t>
        <a:bodyPr/>
        <a:lstStyle/>
        <a:p>
          <a:endParaRPr lang="en-US"/>
        </a:p>
      </dgm:t>
    </dgm:pt>
    <dgm:pt modelId="{590133CD-3E46-41DA-8DDD-B409063AC27E}">
      <dgm:prSet phldrT="[Text]" custT="1"/>
      <dgm:spPr/>
      <dgm:t>
        <a:bodyPr/>
        <a:lstStyle/>
        <a:p>
          <a:r>
            <a:rPr lang="en-US" sz="1300" b="1" dirty="0"/>
            <a:t>CXL Performance Optimization &amp; Validation SW Development Kit</a:t>
          </a:r>
        </a:p>
      </dgm:t>
    </dgm:pt>
    <dgm:pt modelId="{3BA39C4E-2A5C-4D8E-83E4-5C1180069A5E}" type="parTrans" cxnId="{F494EECD-3B23-413C-AFBE-82DDDD62BA52}">
      <dgm:prSet/>
      <dgm:spPr/>
      <dgm:t>
        <a:bodyPr/>
        <a:lstStyle/>
        <a:p>
          <a:endParaRPr lang="en-US"/>
        </a:p>
      </dgm:t>
    </dgm:pt>
    <dgm:pt modelId="{0DF8D7F8-81F4-4C9E-A328-71AE48E03FA5}" type="sibTrans" cxnId="{F494EECD-3B23-413C-AFBE-82DDDD62BA52}">
      <dgm:prSet/>
      <dgm:spPr/>
      <dgm:t>
        <a:bodyPr/>
        <a:lstStyle/>
        <a:p>
          <a:endParaRPr lang="en-US"/>
        </a:p>
      </dgm:t>
    </dgm:pt>
    <dgm:pt modelId="{9A215799-7DE3-426E-BE86-D8297AE252D0}">
      <dgm:prSet phldrT="[Text]" custT="1"/>
      <dgm:spPr/>
      <dgm:t>
        <a:bodyPr/>
        <a:lstStyle/>
        <a:p>
          <a:r>
            <a:rPr lang="en-US" sz="1300" b="1" dirty="0"/>
            <a:t>Hardware Accelerated CXL Memory Compression</a:t>
          </a:r>
        </a:p>
      </dgm:t>
    </dgm:pt>
    <dgm:pt modelId="{02A161A4-8FF7-426A-988E-61D8C8D7C4A6}" type="parTrans" cxnId="{C5B59712-841D-4845-8FA9-DCF46E50C423}">
      <dgm:prSet/>
      <dgm:spPr/>
      <dgm:t>
        <a:bodyPr/>
        <a:lstStyle/>
        <a:p>
          <a:endParaRPr lang="en-US"/>
        </a:p>
      </dgm:t>
    </dgm:pt>
    <dgm:pt modelId="{7E0AB733-77D5-41D1-852F-C1F197497EB4}" type="sibTrans" cxnId="{C5B59712-841D-4845-8FA9-DCF46E50C423}">
      <dgm:prSet/>
      <dgm:spPr/>
      <dgm:t>
        <a:bodyPr/>
        <a:lstStyle/>
        <a:p>
          <a:endParaRPr lang="en-US"/>
        </a:p>
      </dgm:t>
    </dgm:pt>
    <dgm:pt modelId="{CA69351B-152F-4605-B5BF-31095D54F6CA}" type="pres">
      <dgm:prSet presAssocID="{81BA11E6-1CD2-4340-A286-207594320617}" presName="Name0" presStyleCnt="0">
        <dgm:presLayoutVars>
          <dgm:dir/>
          <dgm:resizeHandles val="exact"/>
        </dgm:presLayoutVars>
      </dgm:prSet>
      <dgm:spPr/>
    </dgm:pt>
    <dgm:pt modelId="{503C0CE0-2A0B-497C-BE55-1883938CE314}" type="pres">
      <dgm:prSet presAssocID="{81BA11E6-1CD2-4340-A286-207594320617}" presName="bkgdShp" presStyleLbl="alignAccFollowNode1" presStyleIdx="0" presStyleCnt="1" custScaleX="84571" custLinFactNeighborX="6388" custLinFactNeighborY="438"/>
      <dgm:spPr>
        <a:solidFill>
          <a:schemeClr val="accent3">
            <a:lumMod val="40000"/>
            <a:lumOff val="60000"/>
            <a:alpha val="90000"/>
          </a:schemeClr>
        </a:solidFill>
        <a:ln>
          <a:noFill/>
        </a:ln>
      </dgm:spPr>
    </dgm:pt>
    <dgm:pt modelId="{64C90B9F-87E7-4E43-B723-2B0CC78D2C2D}" type="pres">
      <dgm:prSet presAssocID="{81BA11E6-1CD2-4340-A286-207594320617}" presName="linComp" presStyleCnt="0"/>
      <dgm:spPr/>
    </dgm:pt>
    <dgm:pt modelId="{CCFF78A4-695D-4FD4-985A-5E5A02BDDEF9}" type="pres">
      <dgm:prSet presAssocID="{DDEC02A8-6ED5-460E-B4CA-A85DEF061D23}" presName="compNode" presStyleCnt="0"/>
      <dgm:spPr/>
    </dgm:pt>
    <dgm:pt modelId="{4AD0537B-F7B8-4F25-8E57-C22B8A652420}" type="pres">
      <dgm:prSet presAssocID="{DDEC02A8-6ED5-460E-B4CA-A85DEF061D23}" presName="node" presStyleLbl="node1" presStyleIdx="0" presStyleCnt="8">
        <dgm:presLayoutVars>
          <dgm:bulletEnabled val="1"/>
        </dgm:presLayoutVars>
      </dgm:prSet>
      <dgm:spPr/>
    </dgm:pt>
    <dgm:pt modelId="{628107A9-5B66-42BF-A82F-ECE906F823CA}" type="pres">
      <dgm:prSet presAssocID="{DDEC02A8-6ED5-460E-B4CA-A85DEF061D23}" presName="invisiNode" presStyleLbl="node1" presStyleIdx="0" presStyleCnt="8"/>
      <dgm:spPr/>
    </dgm:pt>
    <dgm:pt modelId="{2DB968E8-02A8-40D3-B588-13E4CD065854}" type="pres">
      <dgm:prSet presAssocID="{DDEC02A8-6ED5-460E-B4CA-A85DEF061D23}" presName="imagNode" presStyleLbl="fgImgPlace1" presStyleIdx="0" presStyleCnt="8"/>
      <dgm:spPr>
        <a:solidFill>
          <a:schemeClr val="bg1"/>
        </a:solidFill>
      </dgm:spPr>
    </dgm:pt>
    <dgm:pt modelId="{151BE5F9-3FAF-43F3-957E-6CC5CC8AA9BE}" type="pres">
      <dgm:prSet presAssocID="{58AEB40E-58FA-4FE5-98AC-DDF649986196}" presName="sibTrans" presStyleLbl="sibTrans2D1" presStyleIdx="0" presStyleCnt="0"/>
      <dgm:spPr/>
    </dgm:pt>
    <dgm:pt modelId="{8A754271-2B07-4E3F-B391-EBDDF58FED72}" type="pres">
      <dgm:prSet presAssocID="{D620F7A8-5034-4814-AECA-633EA6658F26}" presName="compNode" presStyleCnt="0"/>
      <dgm:spPr/>
    </dgm:pt>
    <dgm:pt modelId="{54B67206-E6D5-4903-BDAD-63E365A6DE41}" type="pres">
      <dgm:prSet presAssocID="{D620F7A8-5034-4814-AECA-633EA6658F26}" presName="node" presStyleLbl="node1" presStyleIdx="1" presStyleCnt="8">
        <dgm:presLayoutVars>
          <dgm:bulletEnabled val="1"/>
        </dgm:presLayoutVars>
      </dgm:prSet>
      <dgm:spPr/>
    </dgm:pt>
    <dgm:pt modelId="{AD361C03-A70F-49B6-9ED8-A2D2A3F95EC5}" type="pres">
      <dgm:prSet presAssocID="{D620F7A8-5034-4814-AECA-633EA6658F26}" presName="invisiNode" presStyleLbl="node1" presStyleIdx="1" presStyleCnt="8"/>
      <dgm:spPr/>
    </dgm:pt>
    <dgm:pt modelId="{176ABE65-28C0-4154-BDC5-18A33938B6B2}" type="pres">
      <dgm:prSet presAssocID="{D620F7A8-5034-4814-AECA-633EA6658F26}" presName="imagNode" presStyleLbl="fgImgPlace1" presStyleIdx="1" presStyleCnt="8"/>
      <dgm:spPr>
        <a:solidFill>
          <a:schemeClr val="bg1"/>
        </a:solidFill>
      </dgm:spPr>
    </dgm:pt>
    <dgm:pt modelId="{60B7421B-FE20-4F3A-8923-9DA2EDDA6B2F}" type="pres">
      <dgm:prSet presAssocID="{2B9C7CE5-38E1-4342-A71D-548D36D1ABA4}" presName="sibTrans" presStyleLbl="sibTrans2D1" presStyleIdx="0" presStyleCnt="0"/>
      <dgm:spPr/>
    </dgm:pt>
    <dgm:pt modelId="{E3A29E0D-A0DE-4A1D-8217-EAFD57854465}" type="pres">
      <dgm:prSet presAssocID="{590133CD-3E46-41DA-8DDD-B409063AC27E}" presName="compNode" presStyleCnt="0"/>
      <dgm:spPr/>
    </dgm:pt>
    <dgm:pt modelId="{B07BC5B1-D833-40AB-AF8D-100BF413BD0D}" type="pres">
      <dgm:prSet presAssocID="{590133CD-3E46-41DA-8DDD-B409063AC27E}" presName="node" presStyleLbl="node1" presStyleIdx="2" presStyleCnt="8">
        <dgm:presLayoutVars>
          <dgm:bulletEnabled val="1"/>
        </dgm:presLayoutVars>
      </dgm:prSet>
      <dgm:spPr/>
    </dgm:pt>
    <dgm:pt modelId="{1EF2BE19-C839-4131-BFC8-4C945DD53649}" type="pres">
      <dgm:prSet presAssocID="{590133CD-3E46-41DA-8DDD-B409063AC27E}" presName="invisiNode" presStyleLbl="node1" presStyleIdx="2" presStyleCnt="8"/>
      <dgm:spPr/>
    </dgm:pt>
    <dgm:pt modelId="{430E3633-A15E-41E2-9A35-6FB856779CE4}" type="pres">
      <dgm:prSet presAssocID="{590133CD-3E46-41DA-8DDD-B409063AC27E}" presName="imagNode" presStyleLbl="fgImgPlace1" presStyleIdx="2" presStyleCnt="8"/>
      <dgm:spPr>
        <a:solidFill>
          <a:schemeClr val="bg1"/>
        </a:solidFill>
      </dgm:spPr>
    </dgm:pt>
    <dgm:pt modelId="{CEBC44C2-77F2-49CE-A2B8-CF7BC4C5E5D0}" type="pres">
      <dgm:prSet presAssocID="{0DF8D7F8-81F4-4C9E-A328-71AE48E03FA5}" presName="sibTrans" presStyleLbl="sibTrans2D1" presStyleIdx="0" presStyleCnt="0"/>
      <dgm:spPr/>
    </dgm:pt>
    <dgm:pt modelId="{580B9B21-3A9E-4751-8163-40A439565DC2}" type="pres">
      <dgm:prSet presAssocID="{1E734167-F525-49C8-9470-7F9C62406D76}" presName="compNode" presStyleCnt="0"/>
      <dgm:spPr/>
    </dgm:pt>
    <dgm:pt modelId="{DAD1DCD4-E477-41E8-9CCE-4D947AEE5736}" type="pres">
      <dgm:prSet presAssocID="{1E734167-F525-49C8-9470-7F9C62406D76}" presName="node" presStyleLbl="node1" presStyleIdx="3" presStyleCnt="8">
        <dgm:presLayoutVars>
          <dgm:bulletEnabled val="1"/>
        </dgm:presLayoutVars>
      </dgm:prSet>
      <dgm:spPr/>
    </dgm:pt>
    <dgm:pt modelId="{47B158C0-7412-45FE-BE37-0B6D8E986BF0}" type="pres">
      <dgm:prSet presAssocID="{1E734167-F525-49C8-9470-7F9C62406D76}" presName="invisiNode" presStyleLbl="node1" presStyleIdx="3" presStyleCnt="8"/>
      <dgm:spPr/>
    </dgm:pt>
    <dgm:pt modelId="{E00C8085-83AD-4CDB-8DFC-0616439A6DE4}" type="pres">
      <dgm:prSet presAssocID="{1E734167-F525-49C8-9470-7F9C62406D76}" presName="imagNode" presStyleLbl="fgImgPlace1" presStyleIdx="3" presStyleCnt="8"/>
      <dgm:spPr>
        <a:solidFill>
          <a:schemeClr val="bg1"/>
        </a:solidFill>
      </dgm:spPr>
    </dgm:pt>
    <dgm:pt modelId="{34A8896B-5CEC-4C24-BBB4-AE8A34AC5DAD}" type="pres">
      <dgm:prSet presAssocID="{96EBF728-2CEB-4B1B-80E0-87926235A7C5}" presName="sibTrans" presStyleLbl="sibTrans2D1" presStyleIdx="0" presStyleCnt="0"/>
      <dgm:spPr/>
    </dgm:pt>
    <dgm:pt modelId="{338E80FA-875E-4558-95E8-FE431AB10D1C}" type="pres">
      <dgm:prSet presAssocID="{E72642DD-0D6F-46A1-AF0F-5B21820A4825}" presName="compNode" presStyleCnt="0"/>
      <dgm:spPr/>
    </dgm:pt>
    <dgm:pt modelId="{2654B87A-D5C5-4BDB-BA34-AA291FD04787}" type="pres">
      <dgm:prSet presAssocID="{E72642DD-0D6F-46A1-AF0F-5B21820A4825}" presName="node" presStyleLbl="node1" presStyleIdx="4" presStyleCnt="8">
        <dgm:presLayoutVars>
          <dgm:bulletEnabled val="1"/>
        </dgm:presLayoutVars>
      </dgm:prSet>
      <dgm:spPr/>
    </dgm:pt>
    <dgm:pt modelId="{EE5D15A8-1E8A-414A-9477-C789C9EBB205}" type="pres">
      <dgm:prSet presAssocID="{E72642DD-0D6F-46A1-AF0F-5B21820A4825}" presName="invisiNode" presStyleLbl="node1" presStyleIdx="4" presStyleCnt="8"/>
      <dgm:spPr/>
    </dgm:pt>
    <dgm:pt modelId="{CE2CB61F-863A-415D-9072-A81F9AB0689F}" type="pres">
      <dgm:prSet presAssocID="{E72642DD-0D6F-46A1-AF0F-5B21820A4825}" presName="imagNode" presStyleLbl="fgImgPlace1" presStyleIdx="4" presStyleCnt="8"/>
      <dgm:spPr>
        <a:solidFill>
          <a:schemeClr val="bg1"/>
        </a:solidFill>
      </dgm:spPr>
    </dgm:pt>
    <dgm:pt modelId="{6D86083F-205A-4756-B219-53A5EF0C5B33}" type="pres">
      <dgm:prSet presAssocID="{93DEF3EC-91BC-40E7-B42F-A34AB3D22DAB}" presName="sibTrans" presStyleLbl="sibTrans2D1" presStyleIdx="0" presStyleCnt="0"/>
      <dgm:spPr/>
    </dgm:pt>
    <dgm:pt modelId="{09EDA9E1-1B00-4A20-BAE3-1D2381FED041}" type="pres">
      <dgm:prSet presAssocID="{0A31E5E2-D375-48D2-AA6B-FF81D12591D0}" presName="compNode" presStyleCnt="0"/>
      <dgm:spPr/>
    </dgm:pt>
    <dgm:pt modelId="{0B85482D-E039-4D15-8711-FDE6E0B83B1A}" type="pres">
      <dgm:prSet presAssocID="{0A31E5E2-D375-48D2-AA6B-FF81D12591D0}" presName="node" presStyleLbl="node1" presStyleIdx="5" presStyleCnt="8">
        <dgm:presLayoutVars>
          <dgm:bulletEnabled val="1"/>
        </dgm:presLayoutVars>
      </dgm:prSet>
      <dgm:spPr/>
    </dgm:pt>
    <dgm:pt modelId="{6D19FD53-455D-41D5-BFBE-33097BCAA2A4}" type="pres">
      <dgm:prSet presAssocID="{0A31E5E2-D375-48D2-AA6B-FF81D12591D0}" presName="invisiNode" presStyleLbl="node1" presStyleIdx="5" presStyleCnt="8"/>
      <dgm:spPr/>
    </dgm:pt>
    <dgm:pt modelId="{7AB7D392-9B2F-4FA9-9FD4-3A6CAFEC0F33}" type="pres">
      <dgm:prSet presAssocID="{0A31E5E2-D375-48D2-AA6B-FF81D12591D0}" presName="imagNode" presStyleLbl="fgImgPlace1" presStyleIdx="5" presStyleCnt="8"/>
      <dgm:spPr>
        <a:solidFill>
          <a:schemeClr val="bg1"/>
        </a:solidFill>
      </dgm:spPr>
    </dgm:pt>
    <dgm:pt modelId="{6EC6199F-A8D8-405E-9D6A-1EE742822ED4}" type="pres">
      <dgm:prSet presAssocID="{8122DC0C-44AA-4F8D-9CDF-44DE4185DF31}" presName="sibTrans" presStyleLbl="sibTrans2D1" presStyleIdx="0" presStyleCnt="0"/>
      <dgm:spPr/>
    </dgm:pt>
    <dgm:pt modelId="{800240E8-A9FB-42BF-8D92-E48528368C3C}" type="pres">
      <dgm:prSet presAssocID="{EFF8A18D-3FC5-410D-9775-D3DC3AAA3B37}" presName="compNode" presStyleCnt="0"/>
      <dgm:spPr/>
    </dgm:pt>
    <dgm:pt modelId="{B2FA644A-76B2-4E55-9584-4D0F3282FC8A}" type="pres">
      <dgm:prSet presAssocID="{EFF8A18D-3FC5-410D-9775-D3DC3AAA3B37}" presName="node" presStyleLbl="node1" presStyleIdx="6" presStyleCnt="8">
        <dgm:presLayoutVars>
          <dgm:bulletEnabled val="1"/>
        </dgm:presLayoutVars>
      </dgm:prSet>
      <dgm:spPr/>
    </dgm:pt>
    <dgm:pt modelId="{843E7148-23BF-4C53-A2A2-A2C6BCB0A3C3}" type="pres">
      <dgm:prSet presAssocID="{EFF8A18D-3FC5-410D-9775-D3DC3AAA3B37}" presName="invisiNode" presStyleLbl="node1" presStyleIdx="6" presStyleCnt="8"/>
      <dgm:spPr/>
    </dgm:pt>
    <dgm:pt modelId="{F01924A5-5504-4EBA-A40D-B960F6B050C4}" type="pres">
      <dgm:prSet presAssocID="{EFF8A18D-3FC5-410D-9775-D3DC3AAA3B37}" presName="imagNode" presStyleLbl="fgImgPlace1" presStyleIdx="6" presStyleCnt="8"/>
      <dgm:spPr>
        <a:solidFill>
          <a:schemeClr val="bg1"/>
        </a:solidFill>
      </dgm:spPr>
    </dgm:pt>
    <dgm:pt modelId="{941B244C-CDEA-4B95-AF4F-866D639D44B4}" type="pres">
      <dgm:prSet presAssocID="{4A265EFE-F561-4817-A3D6-A31699D26114}" presName="sibTrans" presStyleLbl="sibTrans2D1" presStyleIdx="0" presStyleCnt="0"/>
      <dgm:spPr/>
    </dgm:pt>
    <dgm:pt modelId="{987F0E0F-8F7F-40A0-AEE0-FC0571A82629}" type="pres">
      <dgm:prSet presAssocID="{9A215799-7DE3-426E-BE86-D8297AE252D0}" presName="compNode" presStyleCnt="0"/>
      <dgm:spPr/>
    </dgm:pt>
    <dgm:pt modelId="{60D96EE2-6F7C-440D-A889-622739D46A57}" type="pres">
      <dgm:prSet presAssocID="{9A215799-7DE3-426E-BE86-D8297AE252D0}" presName="node" presStyleLbl="node1" presStyleIdx="7" presStyleCnt="8">
        <dgm:presLayoutVars>
          <dgm:bulletEnabled val="1"/>
        </dgm:presLayoutVars>
      </dgm:prSet>
      <dgm:spPr/>
    </dgm:pt>
    <dgm:pt modelId="{F76410E1-58E3-433A-8E83-3EB453235DDA}" type="pres">
      <dgm:prSet presAssocID="{9A215799-7DE3-426E-BE86-D8297AE252D0}" presName="invisiNode" presStyleLbl="node1" presStyleIdx="7" presStyleCnt="8"/>
      <dgm:spPr/>
    </dgm:pt>
    <dgm:pt modelId="{4D761AFF-2CC9-4F92-917C-0B451DDE336B}" type="pres">
      <dgm:prSet presAssocID="{9A215799-7DE3-426E-BE86-D8297AE252D0}" presName="imagNode" presStyleLbl="fgImgPlace1" presStyleIdx="7" presStyleCnt="8"/>
      <dgm:spPr>
        <a:solidFill>
          <a:schemeClr val="bg1"/>
        </a:solidFill>
      </dgm:spPr>
    </dgm:pt>
  </dgm:ptLst>
  <dgm:cxnLst>
    <dgm:cxn modelId="{74E14502-A021-44DC-A3A7-E96B36D43973}" type="presOf" srcId="{2B9C7CE5-38E1-4342-A71D-548D36D1ABA4}" destId="{60B7421B-FE20-4F3A-8923-9DA2EDDA6B2F}" srcOrd="0" destOrd="0" presId="urn:microsoft.com/office/officeart/2005/8/layout/pList2"/>
    <dgm:cxn modelId="{63003912-D03B-4110-A3DD-A5E8B442D35E}" type="presOf" srcId="{D620F7A8-5034-4814-AECA-633EA6658F26}" destId="{54B67206-E6D5-4903-BDAD-63E365A6DE41}" srcOrd="0" destOrd="0" presId="urn:microsoft.com/office/officeart/2005/8/layout/pList2"/>
    <dgm:cxn modelId="{C5B59712-841D-4845-8FA9-DCF46E50C423}" srcId="{81BA11E6-1CD2-4340-A286-207594320617}" destId="{9A215799-7DE3-426E-BE86-D8297AE252D0}" srcOrd="7" destOrd="0" parTransId="{02A161A4-8FF7-426A-988E-61D8C8D7C4A6}" sibTransId="{7E0AB733-77D5-41D1-852F-C1F197497EB4}"/>
    <dgm:cxn modelId="{ECC0B613-587F-4FE9-995A-0ADD2C7B0608}" srcId="{81BA11E6-1CD2-4340-A286-207594320617}" destId="{E72642DD-0D6F-46A1-AF0F-5B21820A4825}" srcOrd="4" destOrd="0" parTransId="{E0092548-B5C7-4403-8B1B-37B2B7A5FF28}" sibTransId="{93DEF3EC-91BC-40E7-B42F-A34AB3D22DAB}"/>
    <dgm:cxn modelId="{F2CBD31C-F341-4709-AABC-B8783767EDBC}" type="presOf" srcId="{E72642DD-0D6F-46A1-AF0F-5B21820A4825}" destId="{2654B87A-D5C5-4BDB-BA34-AA291FD04787}" srcOrd="0" destOrd="0" presId="urn:microsoft.com/office/officeart/2005/8/layout/pList2"/>
    <dgm:cxn modelId="{ABAA4839-52BF-4BD9-AC0E-0A7616A10AF3}" srcId="{81BA11E6-1CD2-4340-A286-207594320617}" destId="{EFF8A18D-3FC5-410D-9775-D3DC3AAA3B37}" srcOrd="6" destOrd="0" parTransId="{33FA4DBE-6175-4835-84E1-1B7A0142A119}" sibTransId="{4A265EFE-F561-4817-A3D6-A31699D26114}"/>
    <dgm:cxn modelId="{76E10A5D-5209-407B-8EC4-05B4AA7CAC31}" type="presOf" srcId="{1E734167-F525-49C8-9470-7F9C62406D76}" destId="{DAD1DCD4-E477-41E8-9CCE-4D947AEE5736}" srcOrd="0" destOrd="0" presId="urn:microsoft.com/office/officeart/2005/8/layout/pList2"/>
    <dgm:cxn modelId="{AC56534A-FDA5-45B6-A41D-1BA95041A7F8}" type="presOf" srcId="{58AEB40E-58FA-4FE5-98AC-DDF649986196}" destId="{151BE5F9-3FAF-43F3-957E-6CC5CC8AA9BE}" srcOrd="0" destOrd="0" presId="urn:microsoft.com/office/officeart/2005/8/layout/pList2"/>
    <dgm:cxn modelId="{5311FE6C-438C-466C-AA5C-8FC23D7832AA}" type="presOf" srcId="{93DEF3EC-91BC-40E7-B42F-A34AB3D22DAB}" destId="{6D86083F-205A-4756-B219-53A5EF0C5B33}" srcOrd="0" destOrd="0" presId="urn:microsoft.com/office/officeart/2005/8/layout/pList2"/>
    <dgm:cxn modelId="{79232757-C4B5-480B-8210-7AEF8B58FB76}" type="presOf" srcId="{DDEC02A8-6ED5-460E-B4CA-A85DEF061D23}" destId="{4AD0537B-F7B8-4F25-8E57-C22B8A652420}" srcOrd="0" destOrd="0" presId="urn:microsoft.com/office/officeart/2005/8/layout/pList2"/>
    <dgm:cxn modelId="{8D343977-6F2B-492D-8E55-5E8216A7D21D}" type="presOf" srcId="{9A215799-7DE3-426E-BE86-D8297AE252D0}" destId="{60D96EE2-6F7C-440D-A889-622739D46A57}" srcOrd="0" destOrd="0" presId="urn:microsoft.com/office/officeart/2005/8/layout/pList2"/>
    <dgm:cxn modelId="{74385A93-754D-45A3-B973-706D1C63575A}" type="presOf" srcId="{590133CD-3E46-41DA-8DDD-B409063AC27E}" destId="{B07BC5B1-D833-40AB-AF8D-100BF413BD0D}" srcOrd="0" destOrd="0" presId="urn:microsoft.com/office/officeart/2005/8/layout/pList2"/>
    <dgm:cxn modelId="{DEBC1E96-2944-4905-B114-7376C75D06E8}" type="presOf" srcId="{0DF8D7F8-81F4-4C9E-A328-71AE48E03FA5}" destId="{CEBC44C2-77F2-49CE-A2B8-CF7BC4C5E5D0}" srcOrd="0" destOrd="0" presId="urn:microsoft.com/office/officeart/2005/8/layout/pList2"/>
    <dgm:cxn modelId="{385E01AF-21E2-40FD-8A81-1D2F66C3072C}" type="presOf" srcId="{96EBF728-2CEB-4B1B-80E0-87926235A7C5}" destId="{34A8896B-5CEC-4C24-BBB4-AE8A34AC5DAD}" srcOrd="0" destOrd="0" presId="urn:microsoft.com/office/officeart/2005/8/layout/pList2"/>
    <dgm:cxn modelId="{EB1FCDAF-FDB5-428D-BFA5-F3CBD71A37F7}" type="presOf" srcId="{81BA11E6-1CD2-4340-A286-207594320617}" destId="{CA69351B-152F-4605-B5BF-31095D54F6CA}" srcOrd="0" destOrd="0" presId="urn:microsoft.com/office/officeart/2005/8/layout/pList2"/>
    <dgm:cxn modelId="{C14A10C5-141F-4BBB-8E9C-315B22D419D8}" type="presOf" srcId="{0A31E5E2-D375-48D2-AA6B-FF81D12591D0}" destId="{0B85482D-E039-4D15-8711-FDE6E0B83B1A}" srcOrd="0" destOrd="0" presId="urn:microsoft.com/office/officeart/2005/8/layout/pList2"/>
    <dgm:cxn modelId="{AAC39AC8-4CB2-4EF4-ABB7-3960C4B4D940}" srcId="{81BA11E6-1CD2-4340-A286-207594320617}" destId="{DDEC02A8-6ED5-460E-B4CA-A85DEF061D23}" srcOrd="0" destOrd="0" parTransId="{CD6F4430-88F2-4EEB-AF7C-FB13DB78F934}" sibTransId="{58AEB40E-58FA-4FE5-98AC-DDF649986196}"/>
    <dgm:cxn modelId="{F494EECD-3B23-413C-AFBE-82DDDD62BA52}" srcId="{81BA11E6-1CD2-4340-A286-207594320617}" destId="{590133CD-3E46-41DA-8DDD-B409063AC27E}" srcOrd="2" destOrd="0" parTransId="{3BA39C4E-2A5C-4D8E-83E4-5C1180069A5E}" sibTransId="{0DF8D7F8-81F4-4C9E-A328-71AE48E03FA5}"/>
    <dgm:cxn modelId="{EB8C88D6-B413-4438-840E-7429C307D13F}" srcId="{81BA11E6-1CD2-4340-A286-207594320617}" destId="{0A31E5E2-D375-48D2-AA6B-FF81D12591D0}" srcOrd="5" destOrd="0" parTransId="{87A76F52-DECE-411A-A1BA-CE193AE95370}" sibTransId="{8122DC0C-44AA-4F8D-9CDF-44DE4185DF31}"/>
    <dgm:cxn modelId="{1CD798E0-1446-4D86-8AED-DF88CFCD20EB}" srcId="{81BA11E6-1CD2-4340-A286-207594320617}" destId="{D620F7A8-5034-4814-AECA-633EA6658F26}" srcOrd="1" destOrd="0" parTransId="{E31859F6-7D21-4609-8D4F-35EC006982AD}" sibTransId="{2B9C7CE5-38E1-4342-A71D-548D36D1ABA4}"/>
    <dgm:cxn modelId="{ACA05DE6-C2E9-4877-B517-A38A884767C0}" srcId="{81BA11E6-1CD2-4340-A286-207594320617}" destId="{1E734167-F525-49C8-9470-7F9C62406D76}" srcOrd="3" destOrd="0" parTransId="{E422833B-7EE2-45E2-91E7-21BB7DB0F6B2}" sibTransId="{96EBF728-2CEB-4B1B-80E0-87926235A7C5}"/>
    <dgm:cxn modelId="{BE5945EA-D16D-4636-AAA4-DB05F462C1D1}" type="presOf" srcId="{8122DC0C-44AA-4F8D-9CDF-44DE4185DF31}" destId="{6EC6199F-A8D8-405E-9D6A-1EE742822ED4}" srcOrd="0" destOrd="0" presId="urn:microsoft.com/office/officeart/2005/8/layout/pList2"/>
    <dgm:cxn modelId="{3EC213F1-094E-427E-A9B4-5D5A0C69B36E}" type="presOf" srcId="{4A265EFE-F561-4817-A3D6-A31699D26114}" destId="{941B244C-CDEA-4B95-AF4F-866D639D44B4}" srcOrd="0" destOrd="0" presId="urn:microsoft.com/office/officeart/2005/8/layout/pList2"/>
    <dgm:cxn modelId="{3D8BF6FB-AFBE-4B2B-BDFF-2C3CBC3C0BFD}" type="presOf" srcId="{EFF8A18D-3FC5-410D-9775-D3DC3AAA3B37}" destId="{B2FA644A-76B2-4E55-9584-4D0F3282FC8A}" srcOrd="0" destOrd="0" presId="urn:microsoft.com/office/officeart/2005/8/layout/pList2"/>
    <dgm:cxn modelId="{3DAE1117-5BD7-446B-9EAB-4CF48389D3DD}" type="presParOf" srcId="{CA69351B-152F-4605-B5BF-31095D54F6CA}" destId="{503C0CE0-2A0B-497C-BE55-1883938CE314}" srcOrd="0" destOrd="0" presId="urn:microsoft.com/office/officeart/2005/8/layout/pList2"/>
    <dgm:cxn modelId="{E3318A5B-A62E-477B-BE44-322052A9C67C}" type="presParOf" srcId="{CA69351B-152F-4605-B5BF-31095D54F6CA}" destId="{64C90B9F-87E7-4E43-B723-2B0CC78D2C2D}" srcOrd="1" destOrd="0" presId="urn:microsoft.com/office/officeart/2005/8/layout/pList2"/>
    <dgm:cxn modelId="{C7B7318E-698C-4768-998A-6EF44AA20BFE}" type="presParOf" srcId="{64C90B9F-87E7-4E43-B723-2B0CC78D2C2D}" destId="{CCFF78A4-695D-4FD4-985A-5E5A02BDDEF9}" srcOrd="0" destOrd="0" presId="urn:microsoft.com/office/officeart/2005/8/layout/pList2"/>
    <dgm:cxn modelId="{A99FB6C7-50BA-4A37-9BAD-94C755401EA5}" type="presParOf" srcId="{CCFF78A4-695D-4FD4-985A-5E5A02BDDEF9}" destId="{4AD0537B-F7B8-4F25-8E57-C22B8A652420}" srcOrd="0" destOrd="0" presId="urn:microsoft.com/office/officeart/2005/8/layout/pList2"/>
    <dgm:cxn modelId="{C3449024-6C1B-41FF-B75B-5F6F3C88BED3}" type="presParOf" srcId="{CCFF78A4-695D-4FD4-985A-5E5A02BDDEF9}" destId="{628107A9-5B66-42BF-A82F-ECE906F823CA}" srcOrd="1" destOrd="0" presId="urn:microsoft.com/office/officeart/2005/8/layout/pList2"/>
    <dgm:cxn modelId="{8A7CF768-FCB9-40A8-9A81-7A6C8F6B9326}" type="presParOf" srcId="{CCFF78A4-695D-4FD4-985A-5E5A02BDDEF9}" destId="{2DB968E8-02A8-40D3-B588-13E4CD065854}" srcOrd="2" destOrd="0" presId="urn:microsoft.com/office/officeart/2005/8/layout/pList2"/>
    <dgm:cxn modelId="{A3772769-3B37-4572-B5D5-EDF6F57615EC}" type="presParOf" srcId="{64C90B9F-87E7-4E43-B723-2B0CC78D2C2D}" destId="{151BE5F9-3FAF-43F3-957E-6CC5CC8AA9BE}" srcOrd="1" destOrd="0" presId="urn:microsoft.com/office/officeart/2005/8/layout/pList2"/>
    <dgm:cxn modelId="{7B6091A7-DD3E-4EA8-BC16-98A4292D8D68}" type="presParOf" srcId="{64C90B9F-87E7-4E43-B723-2B0CC78D2C2D}" destId="{8A754271-2B07-4E3F-B391-EBDDF58FED72}" srcOrd="2" destOrd="0" presId="urn:microsoft.com/office/officeart/2005/8/layout/pList2"/>
    <dgm:cxn modelId="{C5104FD4-A045-4EFB-8ECE-869C7C89FDF8}" type="presParOf" srcId="{8A754271-2B07-4E3F-B391-EBDDF58FED72}" destId="{54B67206-E6D5-4903-BDAD-63E365A6DE41}" srcOrd="0" destOrd="0" presId="urn:microsoft.com/office/officeart/2005/8/layout/pList2"/>
    <dgm:cxn modelId="{28012F4B-2A1A-427B-BBD5-7DCB242F7F37}" type="presParOf" srcId="{8A754271-2B07-4E3F-B391-EBDDF58FED72}" destId="{AD361C03-A70F-49B6-9ED8-A2D2A3F95EC5}" srcOrd="1" destOrd="0" presId="urn:microsoft.com/office/officeart/2005/8/layout/pList2"/>
    <dgm:cxn modelId="{318DB70E-4A81-4846-8715-77686447E7A1}" type="presParOf" srcId="{8A754271-2B07-4E3F-B391-EBDDF58FED72}" destId="{176ABE65-28C0-4154-BDC5-18A33938B6B2}" srcOrd="2" destOrd="0" presId="urn:microsoft.com/office/officeart/2005/8/layout/pList2"/>
    <dgm:cxn modelId="{C23EFCE2-F296-4E9F-BD00-2299E6108F48}" type="presParOf" srcId="{64C90B9F-87E7-4E43-B723-2B0CC78D2C2D}" destId="{60B7421B-FE20-4F3A-8923-9DA2EDDA6B2F}" srcOrd="3" destOrd="0" presId="urn:microsoft.com/office/officeart/2005/8/layout/pList2"/>
    <dgm:cxn modelId="{580B9763-316A-423E-AB7A-47D9226AEF27}" type="presParOf" srcId="{64C90B9F-87E7-4E43-B723-2B0CC78D2C2D}" destId="{E3A29E0D-A0DE-4A1D-8217-EAFD57854465}" srcOrd="4" destOrd="0" presId="urn:microsoft.com/office/officeart/2005/8/layout/pList2"/>
    <dgm:cxn modelId="{96EA9B5D-9422-4931-8C83-F953D43F584D}" type="presParOf" srcId="{E3A29E0D-A0DE-4A1D-8217-EAFD57854465}" destId="{B07BC5B1-D833-40AB-AF8D-100BF413BD0D}" srcOrd="0" destOrd="0" presId="urn:microsoft.com/office/officeart/2005/8/layout/pList2"/>
    <dgm:cxn modelId="{770F950A-15DE-467E-B71A-358FFCE15D5E}" type="presParOf" srcId="{E3A29E0D-A0DE-4A1D-8217-EAFD57854465}" destId="{1EF2BE19-C839-4131-BFC8-4C945DD53649}" srcOrd="1" destOrd="0" presId="urn:microsoft.com/office/officeart/2005/8/layout/pList2"/>
    <dgm:cxn modelId="{D720D69C-7E35-4C80-A2FD-A6E1C1BB90DC}" type="presParOf" srcId="{E3A29E0D-A0DE-4A1D-8217-EAFD57854465}" destId="{430E3633-A15E-41E2-9A35-6FB856779CE4}" srcOrd="2" destOrd="0" presId="urn:microsoft.com/office/officeart/2005/8/layout/pList2"/>
    <dgm:cxn modelId="{6D593AF5-4483-452F-B777-3AEF5BD1A2CF}" type="presParOf" srcId="{64C90B9F-87E7-4E43-B723-2B0CC78D2C2D}" destId="{CEBC44C2-77F2-49CE-A2B8-CF7BC4C5E5D0}" srcOrd="5" destOrd="0" presId="urn:microsoft.com/office/officeart/2005/8/layout/pList2"/>
    <dgm:cxn modelId="{0BA77126-6331-4384-9FF5-559B6DFAE69A}" type="presParOf" srcId="{64C90B9F-87E7-4E43-B723-2B0CC78D2C2D}" destId="{580B9B21-3A9E-4751-8163-40A439565DC2}" srcOrd="6" destOrd="0" presId="urn:microsoft.com/office/officeart/2005/8/layout/pList2"/>
    <dgm:cxn modelId="{38733FC1-EFE6-40EA-98DD-F9A7AFE305F5}" type="presParOf" srcId="{580B9B21-3A9E-4751-8163-40A439565DC2}" destId="{DAD1DCD4-E477-41E8-9CCE-4D947AEE5736}" srcOrd="0" destOrd="0" presId="urn:microsoft.com/office/officeart/2005/8/layout/pList2"/>
    <dgm:cxn modelId="{4AEA730E-5AFB-45A3-A9FA-321BF66032F9}" type="presParOf" srcId="{580B9B21-3A9E-4751-8163-40A439565DC2}" destId="{47B158C0-7412-45FE-BE37-0B6D8E986BF0}" srcOrd="1" destOrd="0" presId="urn:microsoft.com/office/officeart/2005/8/layout/pList2"/>
    <dgm:cxn modelId="{2A6AF937-95DD-4724-B573-DB583B2F879D}" type="presParOf" srcId="{580B9B21-3A9E-4751-8163-40A439565DC2}" destId="{E00C8085-83AD-4CDB-8DFC-0616439A6DE4}" srcOrd="2" destOrd="0" presId="urn:microsoft.com/office/officeart/2005/8/layout/pList2"/>
    <dgm:cxn modelId="{ABBFDC8B-9717-4504-8C06-97CAB305513A}" type="presParOf" srcId="{64C90B9F-87E7-4E43-B723-2B0CC78D2C2D}" destId="{34A8896B-5CEC-4C24-BBB4-AE8A34AC5DAD}" srcOrd="7" destOrd="0" presId="urn:microsoft.com/office/officeart/2005/8/layout/pList2"/>
    <dgm:cxn modelId="{56571E3D-A6F6-42A9-8E3A-B1BF729568E4}" type="presParOf" srcId="{64C90B9F-87E7-4E43-B723-2B0CC78D2C2D}" destId="{338E80FA-875E-4558-95E8-FE431AB10D1C}" srcOrd="8" destOrd="0" presId="urn:microsoft.com/office/officeart/2005/8/layout/pList2"/>
    <dgm:cxn modelId="{5F396D7A-41FB-4E8E-A984-F2139AC763BF}" type="presParOf" srcId="{338E80FA-875E-4558-95E8-FE431AB10D1C}" destId="{2654B87A-D5C5-4BDB-BA34-AA291FD04787}" srcOrd="0" destOrd="0" presId="urn:microsoft.com/office/officeart/2005/8/layout/pList2"/>
    <dgm:cxn modelId="{23B7CC47-3DFF-4D5A-B5ED-B8C6224526D6}" type="presParOf" srcId="{338E80FA-875E-4558-95E8-FE431AB10D1C}" destId="{EE5D15A8-1E8A-414A-9477-C789C9EBB205}" srcOrd="1" destOrd="0" presId="urn:microsoft.com/office/officeart/2005/8/layout/pList2"/>
    <dgm:cxn modelId="{C8EA31B2-483D-4551-A7F3-C56C00157BE9}" type="presParOf" srcId="{338E80FA-875E-4558-95E8-FE431AB10D1C}" destId="{CE2CB61F-863A-415D-9072-A81F9AB0689F}" srcOrd="2" destOrd="0" presId="urn:microsoft.com/office/officeart/2005/8/layout/pList2"/>
    <dgm:cxn modelId="{66C91FAC-6DA9-4472-B21E-AE767E39AB5F}" type="presParOf" srcId="{64C90B9F-87E7-4E43-B723-2B0CC78D2C2D}" destId="{6D86083F-205A-4756-B219-53A5EF0C5B33}" srcOrd="9" destOrd="0" presId="urn:microsoft.com/office/officeart/2005/8/layout/pList2"/>
    <dgm:cxn modelId="{4791462D-CE39-4599-B281-C9792EBC40B8}" type="presParOf" srcId="{64C90B9F-87E7-4E43-B723-2B0CC78D2C2D}" destId="{09EDA9E1-1B00-4A20-BAE3-1D2381FED041}" srcOrd="10" destOrd="0" presId="urn:microsoft.com/office/officeart/2005/8/layout/pList2"/>
    <dgm:cxn modelId="{142427C4-14F9-4975-85D4-313D230A3839}" type="presParOf" srcId="{09EDA9E1-1B00-4A20-BAE3-1D2381FED041}" destId="{0B85482D-E039-4D15-8711-FDE6E0B83B1A}" srcOrd="0" destOrd="0" presId="urn:microsoft.com/office/officeart/2005/8/layout/pList2"/>
    <dgm:cxn modelId="{92BA4E13-9029-4F5E-AA93-1C83D8B97A84}" type="presParOf" srcId="{09EDA9E1-1B00-4A20-BAE3-1D2381FED041}" destId="{6D19FD53-455D-41D5-BFBE-33097BCAA2A4}" srcOrd="1" destOrd="0" presId="urn:microsoft.com/office/officeart/2005/8/layout/pList2"/>
    <dgm:cxn modelId="{51BFCCCF-AA37-41A1-996C-BDE959B1F64C}" type="presParOf" srcId="{09EDA9E1-1B00-4A20-BAE3-1D2381FED041}" destId="{7AB7D392-9B2F-4FA9-9FD4-3A6CAFEC0F33}" srcOrd="2" destOrd="0" presId="urn:microsoft.com/office/officeart/2005/8/layout/pList2"/>
    <dgm:cxn modelId="{A958E385-8B9B-48BD-9869-355D4AA3BCCF}" type="presParOf" srcId="{64C90B9F-87E7-4E43-B723-2B0CC78D2C2D}" destId="{6EC6199F-A8D8-405E-9D6A-1EE742822ED4}" srcOrd="11" destOrd="0" presId="urn:microsoft.com/office/officeart/2005/8/layout/pList2"/>
    <dgm:cxn modelId="{02BB95BF-E3D8-4C8D-962C-25145EA41B47}" type="presParOf" srcId="{64C90B9F-87E7-4E43-B723-2B0CC78D2C2D}" destId="{800240E8-A9FB-42BF-8D92-E48528368C3C}" srcOrd="12" destOrd="0" presId="urn:microsoft.com/office/officeart/2005/8/layout/pList2"/>
    <dgm:cxn modelId="{D8580F75-29B0-4965-9B57-180595B94B74}" type="presParOf" srcId="{800240E8-A9FB-42BF-8D92-E48528368C3C}" destId="{B2FA644A-76B2-4E55-9584-4D0F3282FC8A}" srcOrd="0" destOrd="0" presId="urn:microsoft.com/office/officeart/2005/8/layout/pList2"/>
    <dgm:cxn modelId="{EB712995-1B79-43C4-9692-D48A741BA34B}" type="presParOf" srcId="{800240E8-A9FB-42BF-8D92-E48528368C3C}" destId="{843E7148-23BF-4C53-A2A2-A2C6BCB0A3C3}" srcOrd="1" destOrd="0" presId="urn:microsoft.com/office/officeart/2005/8/layout/pList2"/>
    <dgm:cxn modelId="{D2FE9750-2A21-4D9B-AE91-64A6D48DF4D7}" type="presParOf" srcId="{800240E8-A9FB-42BF-8D92-E48528368C3C}" destId="{F01924A5-5504-4EBA-A40D-B960F6B050C4}" srcOrd="2" destOrd="0" presId="urn:microsoft.com/office/officeart/2005/8/layout/pList2"/>
    <dgm:cxn modelId="{3DD6282C-C6B6-44D4-9461-40E630D0B0AC}" type="presParOf" srcId="{64C90B9F-87E7-4E43-B723-2B0CC78D2C2D}" destId="{941B244C-CDEA-4B95-AF4F-866D639D44B4}" srcOrd="13" destOrd="0" presId="urn:microsoft.com/office/officeart/2005/8/layout/pList2"/>
    <dgm:cxn modelId="{E4716CFB-03FA-40B9-A075-A605CCBFF1AA}" type="presParOf" srcId="{64C90B9F-87E7-4E43-B723-2B0CC78D2C2D}" destId="{987F0E0F-8F7F-40A0-AEE0-FC0571A82629}" srcOrd="14" destOrd="0" presId="urn:microsoft.com/office/officeart/2005/8/layout/pList2"/>
    <dgm:cxn modelId="{8E653674-DAC0-4D2D-963C-5768BB7A73AB}" type="presParOf" srcId="{987F0E0F-8F7F-40A0-AEE0-FC0571A82629}" destId="{60D96EE2-6F7C-440D-A889-622739D46A57}" srcOrd="0" destOrd="0" presId="urn:microsoft.com/office/officeart/2005/8/layout/pList2"/>
    <dgm:cxn modelId="{A7A8CD7C-A054-4ADA-B96F-FC0E5E805694}" type="presParOf" srcId="{987F0E0F-8F7F-40A0-AEE0-FC0571A82629}" destId="{F76410E1-58E3-433A-8E83-3EB453235DDA}" srcOrd="1" destOrd="0" presId="urn:microsoft.com/office/officeart/2005/8/layout/pList2"/>
    <dgm:cxn modelId="{01C24823-FDCE-4F35-9126-3928A627C606}" type="presParOf" srcId="{987F0E0F-8F7F-40A0-AEE0-FC0571A82629}" destId="{4D761AFF-2CC9-4F92-917C-0B451DDE336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C0CE0-2A0B-497C-BE55-1883938CE314}">
      <dsp:nvSpPr>
        <dsp:cNvPr id="0" name=""/>
        <dsp:cNvSpPr/>
      </dsp:nvSpPr>
      <dsp:spPr>
        <a:xfrm>
          <a:off x="1708065" y="7303"/>
          <a:ext cx="10243061" cy="166756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968E8-02A8-40D3-B588-13E4CD065854}">
      <dsp:nvSpPr>
        <dsp:cNvPr id="0" name=""/>
        <dsp:cNvSpPr/>
      </dsp:nvSpPr>
      <dsp:spPr>
        <a:xfrm>
          <a:off x="365936" y="222341"/>
          <a:ext cx="130639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0537B-F7B8-4F25-8E57-C22B8A652420}">
      <dsp:nvSpPr>
        <dsp:cNvPr id="0" name=""/>
        <dsp:cNvSpPr/>
      </dsp:nvSpPr>
      <dsp:spPr>
        <a:xfrm rot="10800000">
          <a:off x="365936" y="1667564"/>
          <a:ext cx="130639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Enhancing AI with CXL Memory Tiering</a:t>
          </a:r>
        </a:p>
      </dsp:txBody>
      <dsp:txXfrm rot="10800000">
        <a:off x="406112" y="1667564"/>
        <a:ext cx="1226041" cy="1997957"/>
      </dsp:txXfrm>
    </dsp:sp>
    <dsp:sp modelId="{176ABE65-28C0-4154-BDC5-18A33938B6B2}">
      <dsp:nvSpPr>
        <dsp:cNvPr id="0" name=""/>
        <dsp:cNvSpPr/>
      </dsp:nvSpPr>
      <dsp:spPr>
        <a:xfrm>
          <a:off x="1802969" y="222341"/>
          <a:ext cx="130639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67206-E6D5-4903-BDAD-63E365A6DE41}">
      <dsp:nvSpPr>
        <dsp:cNvPr id="0" name=""/>
        <dsp:cNvSpPr/>
      </dsp:nvSpPr>
      <dsp:spPr>
        <a:xfrm rot="10800000">
          <a:off x="1802969" y="1667564"/>
          <a:ext cx="130639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Demonstrating Breakthrough Memory Bandwidth and Performance for HPC and AI with Leo Memory Connectivity Platform</a:t>
          </a:r>
        </a:p>
      </dsp:txBody>
      <dsp:txXfrm rot="10800000">
        <a:off x="1843145" y="1667564"/>
        <a:ext cx="1226041" cy="1997957"/>
      </dsp:txXfrm>
    </dsp:sp>
    <dsp:sp modelId="{430E3633-A15E-41E2-9A35-6FB856779CE4}">
      <dsp:nvSpPr>
        <dsp:cNvPr id="0" name=""/>
        <dsp:cNvSpPr/>
      </dsp:nvSpPr>
      <dsp:spPr>
        <a:xfrm>
          <a:off x="3240002" y="222341"/>
          <a:ext cx="130639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BC5B1-D833-40AB-AF8D-100BF413BD0D}">
      <dsp:nvSpPr>
        <dsp:cNvPr id="0" name=""/>
        <dsp:cNvSpPr/>
      </dsp:nvSpPr>
      <dsp:spPr>
        <a:xfrm rot="10800000">
          <a:off x="3240002" y="1667564"/>
          <a:ext cx="130639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Silicon-Proven Subsystem IP for CXL Host and Endpoint from Cadence Live Demo with Viavi Protocol Analyzer</a:t>
          </a:r>
        </a:p>
      </dsp:txBody>
      <dsp:txXfrm rot="10800000">
        <a:off x="3280178" y="1667564"/>
        <a:ext cx="1226041" cy="1997957"/>
      </dsp:txXfrm>
    </dsp:sp>
    <dsp:sp modelId="{E00C8085-83AD-4CDB-8DFC-0616439A6DE4}">
      <dsp:nvSpPr>
        <dsp:cNvPr id="0" name=""/>
        <dsp:cNvSpPr/>
      </dsp:nvSpPr>
      <dsp:spPr>
        <a:xfrm>
          <a:off x="4677035" y="222341"/>
          <a:ext cx="130639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1DCD4-E477-41E8-9CCE-4D947AEE5736}">
      <dsp:nvSpPr>
        <dsp:cNvPr id="0" name=""/>
        <dsp:cNvSpPr/>
      </dsp:nvSpPr>
      <dsp:spPr>
        <a:xfrm rot="10800000">
          <a:off x="4677035" y="1667564"/>
          <a:ext cx="130639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CXL Memory Modes on Future Generation Intel Xeon CPUs</a:t>
          </a:r>
        </a:p>
      </dsp:txBody>
      <dsp:txXfrm rot="10800000">
        <a:off x="4717211" y="1667564"/>
        <a:ext cx="1226041" cy="1997957"/>
      </dsp:txXfrm>
    </dsp:sp>
    <dsp:sp modelId="{CE2CB61F-863A-415D-9072-A81F9AB0689F}">
      <dsp:nvSpPr>
        <dsp:cNvPr id="0" name=""/>
        <dsp:cNvSpPr/>
      </dsp:nvSpPr>
      <dsp:spPr>
        <a:xfrm>
          <a:off x="6121214" y="222341"/>
          <a:ext cx="130639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4B87A-D5C5-4BDB-BA34-AA291FD04787}">
      <dsp:nvSpPr>
        <dsp:cNvPr id="0" name=""/>
        <dsp:cNvSpPr/>
      </dsp:nvSpPr>
      <dsp:spPr>
        <a:xfrm rot="10800000">
          <a:off x="6114068" y="1667564"/>
          <a:ext cx="1320685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Composable and Managed CXL Fabric Demo</a:t>
          </a:r>
        </a:p>
      </dsp:txBody>
      <dsp:txXfrm rot="10800000">
        <a:off x="6154684" y="1667564"/>
        <a:ext cx="1239453" cy="1997517"/>
      </dsp:txXfrm>
    </dsp:sp>
    <dsp:sp modelId="{7AB7D392-9B2F-4FA9-9FD4-3A6CAFEC0F33}">
      <dsp:nvSpPr>
        <dsp:cNvPr id="0" name=""/>
        <dsp:cNvSpPr/>
      </dsp:nvSpPr>
      <dsp:spPr>
        <a:xfrm>
          <a:off x="7565393" y="222341"/>
          <a:ext cx="130639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5482D-E039-4D15-8711-FDE6E0B83B1A}">
      <dsp:nvSpPr>
        <dsp:cNvPr id="0" name=""/>
        <dsp:cNvSpPr/>
      </dsp:nvSpPr>
      <dsp:spPr>
        <a:xfrm rot="10800000">
          <a:off x="7565393" y="1667564"/>
          <a:ext cx="130639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Photowave</a:t>
          </a:r>
          <a:r>
            <a:rPr lang="en-US" sz="1300" b="1" kern="1200" dirty="0"/>
            <a:t>: Optical CXL Interconnect for Composable Data Center Architectures</a:t>
          </a:r>
        </a:p>
      </dsp:txBody>
      <dsp:txXfrm rot="10800000">
        <a:off x="7605569" y="1667564"/>
        <a:ext cx="1226041" cy="1997957"/>
      </dsp:txXfrm>
    </dsp:sp>
    <dsp:sp modelId="{F01924A5-5504-4EBA-A40D-B960F6B050C4}">
      <dsp:nvSpPr>
        <dsp:cNvPr id="0" name=""/>
        <dsp:cNvSpPr/>
      </dsp:nvSpPr>
      <dsp:spPr>
        <a:xfrm>
          <a:off x="9002426" y="222341"/>
          <a:ext cx="130639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A644A-76B2-4E55-9584-4D0F3282FC8A}">
      <dsp:nvSpPr>
        <dsp:cNvPr id="0" name=""/>
        <dsp:cNvSpPr/>
      </dsp:nvSpPr>
      <dsp:spPr>
        <a:xfrm rot="10800000">
          <a:off x="9002426" y="1667564"/>
          <a:ext cx="130639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HP Memory Capacity &amp; Bandwidth Expansion</a:t>
          </a:r>
        </a:p>
      </dsp:txBody>
      <dsp:txXfrm rot="10800000">
        <a:off x="9042602" y="1667564"/>
        <a:ext cx="1226041" cy="1997957"/>
      </dsp:txXfrm>
    </dsp:sp>
    <dsp:sp modelId="{4D761AFF-2CC9-4F92-917C-0B451DDE336B}">
      <dsp:nvSpPr>
        <dsp:cNvPr id="0" name=""/>
        <dsp:cNvSpPr/>
      </dsp:nvSpPr>
      <dsp:spPr>
        <a:xfrm>
          <a:off x="10439459" y="222341"/>
          <a:ext cx="130639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96EE2-6F7C-440D-A889-622739D46A57}">
      <dsp:nvSpPr>
        <dsp:cNvPr id="0" name=""/>
        <dsp:cNvSpPr/>
      </dsp:nvSpPr>
      <dsp:spPr>
        <a:xfrm rot="10800000">
          <a:off x="10439459" y="1667564"/>
          <a:ext cx="130639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Micron CZ120 Memory Capacity Expansion for AI &amp; HPC Workloads Using CXL</a:t>
          </a:r>
        </a:p>
      </dsp:txBody>
      <dsp:txXfrm rot="10800000">
        <a:off x="10479635" y="1667564"/>
        <a:ext cx="1226041" cy="1997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C0CE0-2A0B-497C-BE55-1883938CE314}">
      <dsp:nvSpPr>
        <dsp:cNvPr id="0" name=""/>
        <dsp:cNvSpPr/>
      </dsp:nvSpPr>
      <dsp:spPr>
        <a:xfrm>
          <a:off x="1708065" y="7303"/>
          <a:ext cx="10243061" cy="166756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968E8-02A8-40D3-B588-13E4CD065854}">
      <dsp:nvSpPr>
        <dsp:cNvPr id="0" name=""/>
        <dsp:cNvSpPr/>
      </dsp:nvSpPr>
      <dsp:spPr>
        <a:xfrm>
          <a:off x="367036" y="222341"/>
          <a:ext cx="130778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0537B-F7B8-4F25-8E57-C22B8A652420}">
      <dsp:nvSpPr>
        <dsp:cNvPr id="0" name=""/>
        <dsp:cNvSpPr/>
      </dsp:nvSpPr>
      <dsp:spPr>
        <a:xfrm rot="10800000">
          <a:off x="367036" y="1667564"/>
          <a:ext cx="130778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CXL Tiered Memory Platform Development Kit for Performant Memory Scaling</a:t>
          </a:r>
        </a:p>
      </dsp:txBody>
      <dsp:txXfrm rot="10800000">
        <a:off x="407255" y="1667564"/>
        <a:ext cx="1227345" cy="1997914"/>
      </dsp:txXfrm>
    </dsp:sp>
    <dsp:sp modelId="{176ABE65-28C0-4154-BDC5-18A33938B6B2}">
      <dsp:nvSpPr>
        <dsp:cNvPr id="0" name=""/>
        <dsp:cNvSpPr/>
      </dsp:nvSpPr>
      <dsp:spPr>
        <a:xfrm>
          <a:off x="1805598" y="222341"/>
          <a:ext cx="130778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67206-E6D5-4903-BDAD-63E365A6DE41}">
      <dsp:nvSpPr>
        <dsp:cNvPr id="0" name=""/>
        <dsp:cNvSpPr/>
      </dsp:nvSpPr>
      <dsp:spPr>
        <a:xfrm rot="10800000">
          <a:off x="1805598" y="1667564"/>
          <a:ext cx="130778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Graph DB Application on CXL Memory Enabled System</a:t>
          </a:r>
        </a:p>
      </dsp:txBody>
      <dsp:txXfrm rot="10800000">
        <a:off x="1845817" y="1667564"/>
        <a:ext cx="1227345" cy="1997914"/>
      </dsp:txXfrm>
    </dsp:sp>
    <dsp:sp modelId="{430E3633-A15E-41E2-9A35-6FB856779CE4}">
      <dsp:nvSpPr>
        <dsp:cNvPr id="0" name=""/>
        <dsp:cNvSpPr/>
      </dsp:nvSpPr>
      <dsp:spPr>
        <a:xfrm>
          <a:off x="3244160" y="222341"/>
          <a:ext cx="130778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BC5B1-D833-40AB-AF8D-100BF413BD0D}">
      <dsp:nvSpPr>
        <dsp:cNvPr id="0" name=""/>
        <dsp:cNvSpPr/>
      </dsp:nvSpPr>
      <dsp:spPr>
        <a:xfrm rot="10800000">
          <a:off x="3244160" y="1667564"/>
          <a:ext cx="130778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CXL Performance Optimization &amp; Validation SW Development Kit</a:t>
          </a:r>
        </a:p>
      </dsp:txBody>
      <dsp:txXfrm rot="10800000">
        <a:off x="3284379" y="1667564"/>
        <a:ext cx="1227345" cy="1997914"/>
      </dsp:txXfrm>
    </dsp:sp>
    <dsp:sp modelId="{E00C8085-83AD-4CDB-8DFC-0616439A6DE4}">
      <dsp:nvSpPr>
        <dsp:cNvPr id="0" name=""/>
        <dsp:cNvSpPr/>
      </dsp:nvSpPr>
      <dsp:spPr>
        <a:xfrm>
          <a:off x="4682721" y="222341"/>
          <a:ext cx="130778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1DCD4-E477-41E8-9CCE-4D947AEE5736}">
      <dsp:nvSpPr>
        <dsp:cNvPr id="0" name=""/>
        <dsp:cNvSpPr/>
      </dsp:nvSpPr>
      <dsp:spPr>
        <a:xfrm rot="10800000">
          <a:off x="4682721" y="1667564"/>
          <a:ext cx="130778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CXL 2.0 Interop and Compliance Testing with Teledyne </a:t>
          </a:r>
          <a:r>
            <a:rPr lang="en-US" sz="1400" b="1" kern="1200" dirty="0" err="1"/>
            <a:t>LeCroy</a:t>
          </a:r>
          <a:r>
            <a:rPr lang="en-US" sz="1400" b="1" kern="1200" dirty="0"/>
            <a:t> Summit Z516 Protocol Exerciser</a:t>
          </a:r>
        </a:p>
      </dsp:txBody>
      <dsp:txXfrm rot="10800000">
        <a:off x="4722940" y="1667564"/>
        <a:ext cx="1227345" cy="1997914"/>
      </dsp:txXfrm>
    </dsp:sp>
    <dsp:sp modelId="{CE2CB61F-863A-415D-9072-A81F9AB0689F}">
      <dsp:nvSpPr>
        <dsp:cNvPr id="0" name=""/>
        <dsp:cNvSpPr/>
      </dsp:nvSpPr>
      <dsp:spPr>
        <a:xfrm>
          <a:off x="6121283" y="222341"/>
          <a:ext cx="130778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4B87A-D5C5-4BDB-BA34-AA291FD04787}">
      <dsp:nvSpPr>
        <dsp:cNvPr id="0" name=""/>
        <dsp:cNvSpPr/>
      </dsp:nvSpPr>
      <dsp:spPr>
        <a:xfrm rot="10800000">
          <a:off x="6121283" y="1667564"/>
          <a:ext cx="130778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MAXimize</a:t>
          </a:r>
          <a:r>
            <a:rPr lang="en-US" sz="1500" b="1" kern="1200" dirty="0"/>
            <a:t> HPC and AI Speed with: MAX™ memory and Storage Machine</a:t>
          </a:r>
        </a:p>
      </dsp:txBody>
      <dsp:txXfrm rot="10800000">
        <a:off x="6161502" y="1667564"/>
        <a:ext cx="1227345" cy="1997914"/>
      </dsp:txXfrm>
    </dsp:sp>
    <dsp:sp modelId="{7AB7D392-9B2F-4FA9-9FD4-3A6CAFEC0F33}">
      <dsp:nvSpPr>
        <dsp:cNvPr id="0" name=""/>
        <dsp:cNvSpPr/>
      </dsp:nvSpPr>
      <dsp:spPr>
        <a:xfrm>
          <a:off x="7559845" y="222341"/>
          <a:ext cx="130778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5482D-E039-4D15-8711-FDE6E0B83B1A}">
      <dsp:nvSpPr>
        <dsp:cNvPr id="0" name=""/>
        <dsp:cNvSpPr/>
      </dsp:nvSpPr>
      <dsp:spPr>
        <a:xfrm rot="10800000">
          <a:off x="7559845" y="1667564"/>
          <a:ext cx="130778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CXL 2.0 Exerciser and Analyzer System</a:t>
          </a:r>
        </a:p>
      </dsp:txBody>
      <dsp:txXfrm rot="10800000">
        <a:off x="7600064" y="1667564"/>
        <a:ext cx="1227345" cy="1997914"/>
      </dsp:txXfrm>
    </dsp:sp>
    <dsp:sp modelId="{F01924A5-5504-4EBA-A40D-B960F6B050C4}">
      <dsp:nvSpPr>
        <dsp:cNvPr id="0" name=""/>
        <dsp:cNvSpPr/>
      </dsp:nvSpPr>
      <dsp:spPr>
        <a:xfrm>
          <a:off x="8998407" y="222341"/>
          <a:ext cx="130778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A644A-76B2-4E55-9584-4D0F3282FC8A}">
      <dsp:nvSpPr>
        <dsp:cNvPr id="0" name=""/>
        <dsp:cNvSpPr/>
      </dsp:nvSpPr>
      <dsp:spPr>
        <a:xfrm rot="10800000">
          <a:off x="8998407" y="1667564"/>
          <a:ext cx="130778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CXL 2.0 Memory Pooling (Sharing) Using </a:t>
          </a:r>
          <a:r>
            <a:rPr lang="en-US" sz="1600" b="1" kern="1200" dirty="0" err="1"/>
            <a:t>Xconn</a:t>
          </a:r>
          <a:r>
            <a:rPr lang="en-US" sz="1600" b="1" kern="1200" dirty="0"/>
            <a:t> Switch</a:t>
          </a:r>
        </a:p>
      </dsp:txBody>
      <dsp:txXfrm rot="10800000">
        <a:off x="9038626" y="1667564"/>
        <a:ext cx="1227345" cy="1997914"/>
      </dsp:txXfrm>
    </dsp:sp>
    <dsp:sp modelId="{4D761AFF-2CC9-4F92-917C-0B451DDE336B}">
      <dsp:nvSpPr>
        <dsp:cNvPr id="0" name=""/>
        <dsp:cNvSpPr/>
      </dsp:nvSpPr>
      <dsp:spPr>
        <a:xfrm>
          <a:off x="10436968" y="222341"/>
          <a:ext cx="1307783" cy="122288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96EE2-6F7C-440D-A889-622739D46A57}">
      <dsp:nvSpPr>
        <dsp:cNvPr id="0" name=""/>
        <dsp:cNvSpPr/>
      </dsp:nvSpPr>
      <dsp:spPr>
        <a:xfrm rot="10800000">
          <a:off x="10436968" y="1667564"/>
          <a:ext cx="1307783" cy="20381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Hardware Accelerated CXL Memory Compression</a:t>
          </a:r>
        </a:p>
      </dsp:txBody>
      <dsp:txXfrm rot="10800000">
        <a:off x="10477187" y="1667564"/>
        <a:ext cx="1227345" cy="1997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FE3304-6ACE-4EFA-B3E7-84FE270783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03B46-029E-45B0-A928-95D189748E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45ACE-9E1E-47DD-8A94-611D5A38E786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8FA9A-D68C-431E-AF08-701D0A6AF6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7E6F6-A0B4-49E6-8B99-1D5E870DCD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54FCE-BEC9-4D6F-B2E2-8509468FA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5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4E078-FE8E-4041-88DA-A22D6B34EFA4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764C3-7C06-4EFF-998A-8DF8580D01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7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CXL 2.0 = scale out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CXL 3.0 = scale 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764C3-7C06-4EFF-998A-8DF8580D01A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6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2E2764C3-7C06-4EFF-998A-8DF8580D01A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667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b="1" dirty="0">
                <a:latin typeface="Verdana" panose="020B0604030504040204" pitchFamily="34" charset="0"/>
              </a:rPr>
              <a:t>HBR is classic switch routing – where the host(s) communicates to all the devices underneath the tree. However, the host(s) cannot talk to each other and neither can the devices. </a:t>
            </a:r>
          </a:p>
          <a:p>
            <a:pPr defTabSz="966612">
              <a:defRPr/>
            </a:pPr>
            <a:endParaRPr lang="en-US" sz="1300" b="1" dirty="0">
              <a:latin typeface="Verdana" panose="020B0604030504040204" pitchFamily="34" charset="0"/>
            </a:endParaRPr>
          </a:p>
          <a:p>
            <a:pPr defTabSz="966612">
              <a:defRPr/>
            </a:pPr>
            <a:r>
              <a:rPr lang="en-US" sz="1300" b="1" dirty="0">
                <a:latin typeface="Verdana" panose="020B0604030504040204" pitchFamily="34" charset="0"/>
              </a:rPr>
              <a:t>While, PBR allows for communication between the ports (hosts or end-point). </a:t>
            </a:r>
          </a:p>
          <a:p>
            <a:pPr defTabSz="966612">
              <a:defRPr/>
            </a:pPr>
            <a:endParaRPr lang="en-US" b="1" dirty="0"/>
          </a:p>
          <a:p>
            <a:pPr defTabSz="966612">
              <a:defRPr/>
            </a:pPr>
            <a:r>
              <a:rPr lang="en-US" dirty="0"/>
              <a:t>PRB (Port Base Routed) switch allow for switch topologies beyond 2.0 single layer HBR switches.</a:t>
            </a:r>
          </a:p>
          <a:p>
            <a:pPr defTabSz="966612">
              <a:defRPr/>
            </a:pPr>
            <a:endParaRPr lang="en-US" dirty="0"/>
          </a:p>
          <a:p>
            <a:pPr defTabSz="966612">
              <a:defRPr/>
            </a:pPr>
            <a:r>
              <a:rPr lang="en-US" dirty="0"/>
              <a:t>Global Fabric Device (</a:t>
            </a:r>
            <a:r>
              <a:rPr lang="en-US" sz="1900" dirty="0">
                <a:latin typeface="Verdana" panose="020B0604030504040204" pitchFamily="34" charset="0"/>
              </a:rPr>
              <a:t>G-FAM device ) Global Fabric Attached Memory</a:t>
            </a:r>
          </a:p>
          <a:p>
            <a:pPr defTabSz="966612">
              <a:defRPr/>
            </a:pPr>
            <a:endParaRPr lang="en-US" sz="1900" dirty="0">
              <a:latin typeface="Verdana" panose="020B0604030504040204" pitchFamily="34" charset="0"/>
            </a:endParaRPr>
          </a:p>
          <a:p>
            <a:pPr defTabSz="966612">
              <a:defRPr/>
            </a:pPr>
            <a:r>
              <a:rPr lang="en-US" sz="1900" dirty="0">
                <a:latin typeface="Verdana" panose="020B0604030504040204" pitchFamily="34" charset="0"/>
              </a:rPr>
              <a:t>GIM Global Integrated Memory address space allows for multiple Host and Multiple Fabric Attached Memory to share address spaces.</a:t>
            </a:r>
          </a:p>
          <a:p>
            <a:pPr defTabSz="966612">
              <a:defRPr/>
            </a:pPr>
            <a:endParaRPr lang="en-US" sz="1900" dirty="0">
              <a:latin typeface="Verdana" panose="020B0604030504040204" pitchFamily="34" charset="0"/>
            </a:endParaRPr>
          </a:p>
          <a:p>
            <a:pPr defTabSz="966612">
              <a:defRPr/>
            </a:pPr>
            <a:endParaRPr lang="en-US" sz="3000" dirty="0"/>
          </a:p>
          <a:p>
            <a:pPr defTabSz="966612">
              <a:defRPr/>
            </a:pPr>
            <a:endParaRPr lang="en-US" sz="1900" dirty="0">
              <a:latin typeface="Verdana" panose="020B0604030504040204" pitchFamily="34" charset="0"/>
            </a:endParaRPr>
          </a:p>
          <a:p>
            <a:pPr defTabSz="966612">
              <a:defRPr/>
            </a:pP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B2927160-78F1-4D31-88DC-13E7E3FA391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199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Speaker notes:</a:t>
            </a:r>
            <a:endParaRPr lang="en-US" sz="1300" dirty="0"/>
          </a:p>
          <a:p>
            <a:r>
              <a:rPr lang="en-US" sz="1300" dirty="0"/>
              <a:t>Integrity and Data Encryption (CXL IDE) – data at flight encryption </a:t>
            </a:r>
          </a:p>
          <a:p>
            <a:r>
              <a:rPr lang="en-US" sz="1300" dirty="0"/>
              <a:t>	expand re data encryption</a:t>
            </a:r>
          </a:p>
          <a:p>
            <a:pPr defTabSz="966612">
              <a:defRPr/>
            </a:pPr>
            <a:r>
              <a:rPr lang="en-US" sz="1300" b="1" dirty="0"/>
              <a:t>Security extends to CXL Switch as well</a:t>
            </a:r>
          </a:p>
          <a:p>
            <a:pPr defTabSz="966612">
              <a:defRPr/>
            </a:pPr>
            <a:r>
              <a:rPr lang="en-US" dirty="0"/>
              <a:t>Protect platforms against physical attacks and </a:t>
            </a:r>
            <a:r>
              <a:rPr lang="en-US" b="1" dirty="0"/>
              <a:t>sophisticated hardware attacks </a:t>
            </a:r>
            <a:r>
              <a:rPr lang="en-US" dirty="0"/>
              <a:t>on platform interconnects</a:t>
            </a:r>
          </a:p>
          <a:p>
            <a:endParaRPr lang="en-US" dirty="0"/>
          </a:p>
          <a:p>
            <a:pPr marL="181240" indent="-1812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Provides Confidentiality, Integrity and Replay protection for data transiting the CXL link </a:t>
            </a:r>
          </a:p>
          <a:p>
            <a:pPr marL="181240" indent="-1812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cryptographic schemes aligned with current industry best practices</a:t>
            </a:r>
          </a:p>
          <a:p>
            <a:pPr marL="181240" indent="-1812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Supports a variety of use models while providing for broad interoperability. </a:t>
            </a:r>
          </a:p>
          <a:p>
            <a:pPr marL="181240" indent="-1812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CXL IDE can be used to secure traffic within a Trusted Execution Environment (TEE) that is composed of multiple components.</a:t>
            </a:r>
          </a:p>
          <a:p>
            <a:pPr marL="181240" indent="-1812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Maintains high performance while maintaining flexibly for security</a:t>
            </a:r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328FFBE5-1952-443C-A884-4EC3F31E3ED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266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E97F8FFC-DC5F-4279-A231-56928B21027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08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Speaker notes:</a:t>
            </a:r>
            <a:endParaRPr lang="en-US" sz="1300" dirty="0"/>
          </a:p>
          <a:p>
            <a:r>
              <a:rPr lang="en-US" sz="1300" dirty="0"/>
              <a:t>Integrity and Data Encryption (CXL IDE) – data at flight encryption </a:t>
            </a:r>
          </a:p>
          <a:p>
            <a:r>
              <a:rPr lang="en-US" sz="1300" dirty="0"/>
              <a:t>	expand re data encryption</a:t>
            </a:r>
          </a:p>
          <a:p>
            <a:pPr defTabSz="966612">
              <a:defRPr/>
            </a:pPr>
            <a:r>
              <a:rPr lang="en-US" sz="1300" b="1" dirty="0"/>
              <a:t>Security extends to CXL Switch as well</a:t>
            </a:r>
          </a:p>
          <a:p>
            <a:pPr defTabSz="966612">
              <a:defRPr/>
            </a:pPr>
            <a:r>
              <a:rPr lang="en-US" dirty="0"/>
              <a:t>Protect platforms against physical attacks and </a:t>
            </a:r>
            <a:r>
              <a:rPr lang="en-US" b="1" dirty="0"/>
              <a:t>sophisticated hardware attacks </a:t>
            </a:r>
            <a:r>
              <a:rPr lang="en-US" dirty="0"/>
              <a:t>on platform interconnects</a:t>
            </a:r>
          </a:p>
          <a:p>
            <a:endParaRPr lang="en-US" dirty="0"/>
          </a:p>
          <a:p>
            <a:pPr marL="181240" indent="-1812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Provides Confidentiality, Integrity and Replay protection for data transiting the CXL link </a:t>
            </a:r>
          </a:p>
          <a:p>
            <a:pPr marL="181240" indent="-1812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cryptographic schemes aligned with current industry best practices</a:t>
            </a:r>
          </a:p>
          <a:p>
            <a:pPr marL="181240" indent="-1812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Supports a variety of use models while providing for broad interoperability. </a:t>
            </a:r>
          </a:p>
          <a:p>
            <a:pPr marL="181240" indent="-1812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CXL IDE can be used to secure traffic within a Trusted Execution Environment (TEE) that is composed of multiple components.</a:t>
            </a:r>
          </a:p>
          <a:p>
            <a:pPr marL="181240" indent="-18124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Maintains high performance while maintaining flexibly for security</a:t>
            </a:r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328FFBE5-1952-443C-A884-4EC3F31E3ED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152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8316698-F6FC-42C5-83B0-79E48EB3BC5C}"/>
              </a:ext>
            </a:extLst>
          </p:cNvPr>
          <p:cNvSpPr/>
          <p:nvPr userDrawn="1"/>
        </p:nvSpPr>
        <p:spPr>
          <a:xfrm>
            <a:off x="0" y="2146871"/>
            <a:ext cx="12192000" cy="4711128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532F0B-9E84-4A0F-8C8D-4A814B5AA2F7}"/>
              </a:ext>
            </a:extLst>
          </p:cNvPr>
          <p:cNvSpPr/>
          <p:nvPr userDrawn="1"/>
        </p:nvSpPr>
        <p:spPr>
          <a:xfrm>
            <a:off x="0" y="-7151"/>
            <a:ext cx="12192000" cy="2154022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19601-80B6-4DDD-BA75-A838A5A2D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500" y="2904602"/>
            <a:ext cx="10304253" cy="1327524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rgbClr val="E9E9E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AC522-4D92-41CC-907E-E2E26059D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715" y="4157180"/>
            <a:ext cx="10304254" cy="51535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E9E9E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CC8BB97-F5ED-4831-B58C-9FB42686C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438" t="32487" r="13333" b="30958"/>
          <a:stretch/>
        </p:blipFill>
        <p:spPr>
          <a:xfrm>
            <a:off x="8734943" y="1162580"/>
            <a:ext cx="3104499" cy="67799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9AB79E7-70D8-4719-AAA3-69FF8F153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411" y="4998285"/>
            <a:ext cx="5134641" cy="383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9E9EC"/>
                </a:solidFill>
              </a:defRPr>
            </a:lvl1pPr>
          </a:lstStyle>
          <a:p>
            <a:pPr lvl="0"/>
            <a:r>
              <a:rPr lang="en-US"/>
              <a:t>Click to edit slide 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87CAE68-1DEF-405B-864C-05B79D36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FB190EC-E5EE-4076-9579-5038573C9D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070584"/>
            <a:ext cx="12192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8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B2E65B-2AB0-4D81-A2AE-1647F3FBEA96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1887D8-4759-4F0A-99E8-C1D1CC5CAEE5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E81F336C-35FE-4F83-8D9C-526FF5A150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0ABC34A3-C7C3-486A-85C0-6A722FFD3D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3AFE8C4-AF20-48B2-9B86-111E2868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F6CEF99-EA6D-4EAD-B3E4-EAA3FAF824F1}" type="datetime1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C61C0ED-128F-40B8-9A69-0C16A3F4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rgbClr val="16978A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5508D5-49D2-4B87-BD56-1056464D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52" y="181018"/>
            <a:ext cx="8777978" cy="617562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43">
            <a:extLst>
              <a:ext uri="{FF2B5EF4-FFF2-40B4-BE49-F238E27FC236}">
                <a16:creationId xmlns:a16="http://schemas.microsoft.com/office/drawing/2014/main" id="{DFE3927A-0270-46F8-9E42-601B6827E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060" y="657156"/>
            <a:ext cx="8777978" cy="3627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6978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C47894C-93F5-4586-8267-AB57BA935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0852052-5685-46D0-87E5-0B6ECEE7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/>
            </a:lvl1pPr>
          </a:lstStyle>
          <a:p>
            <a:r>
              <a:rPr lang="en-US" dirty="0"/>
              <a:t>Confidential  |  CXL™ Consortium 2020</a:t>
            </a:r>
          </a:p>
        </p:txBody>
      </p:sp>
    </p:spTree>
    <p:extLst>
      <p:ext uri="{BB962C8B-B14F-4D97-AF65-F5344CB8AC3E}">
        <p14:creationId xmlns:p14="http://schemas.microsoft.com/office/powerpoint/2010/main" val="3829579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789596-C2BA-48AC-8CA8-F6D6A73CEB5A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A75472-BCB7-45C3-8CCC-28D4C85921CB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084C732-C52A-421D-A79C-9D1B1B4F32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8242B2A-DAF7-4557-829D-21410489E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E8E84B27-DF87-4797-A891-010F66834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633" y="152027"/>
            <a:ext cx="8599506" cy="781423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71721AA-0D9D-48A6-82CA-88BD61129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B890DF4-2146-4804-902A-12625820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11/15/2023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25420D-4075-4253-9019-DB391F1A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FF136AB-424C-4F9F-9B3A-504D1749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Confidential  |  CXL™ Consortium 2020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1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43CEC1B-7240-4E9E-9848-92B11D67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11/15/2023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828FD8-0617-48C3-8A05-2F17FC31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8A1B315-77BC-4CF3-82C0-BD353318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Confidential  |  CXL™ Consortium 2020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3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eynot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9E86C6C-A88F-45BF-BAFF-B800DE091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AE4D7FA5-3319-4D74-B8BC-835036A843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7996" y="6332806"/>
            <a:ext cx="1485901" cy="650082"/>
          </a:xfrm>
          <a:prstGeom prst="rect">
            <a:avLst/>
          </a:prstGeom>
        </p:spPr>
      </p:pic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D53EAA98-00C2-4BF9-8D18-70228D0B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11/15/2023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8082B31B-F1E4-4BBA-B8FA-0B144B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eynot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9E86C6C-A88F-45BF-BAFF-B800DE091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AE4D7FA5-3319-4D74-B8BC-835036A843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7996" y="6332806"/>
            <a:ext cx="1485901" cy="650082"/>
          </a:xfrm>
          <a:prstGeom prst="rect">
            <a:avLst/>
          </a:prstGeom>
        </p:spPr>
      </p:pic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D53EAA98-00C2-4BF9-8D18-70228D0B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11/15/2023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8082B31B-F1E4-4BBA-B8FA-0B144B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Confidential  |  CXL™ Consortium 2020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22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733B7B-092A-497F-849D-60766DC8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11/15/2023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C56FAC-846A-4450-B192-74A70694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8F36E0-0BFA-4B19-8224-B06905DC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Confidential  |  CXL™ Consortium 2020</a:t>
            </a:r>
          </a:p>
        </p:txBody>
      </p:sp>
    </p:spTree>
    <p:extLst>
      <p:ext uri="{BB962C8B-B14F-4D97-AF65-F5344CB8AC3E}">
        <p14:creationId xmlns:p14="http://schemas.microsoft.com/office/powerpoint/2010/main" val="170384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000E71-6363-43CF-8BF1-74A460C5F035}"/>
              </a:ext>
            </a:extLst>
          </p:cNvPr>
          <p:cNvSpPr/>
          <p:nvPr userDrawn="1"/>
        </p:nvSpPr>
        <p:spPr>
          <a:xfrm>
            <a:off x="8735259" y="6448217"/>
            <a:ext cx="3456741" cy="40978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3303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2CC514-897B-4531-97CF-D5FB65C5B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31EF49A-85C8-4BE7-A0D6-632138A28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156" t="26164" r="11091" b="25881"/>
          <a:stretch/>
        </p:blipFill>
        <p:spPr>
          <a:xfrm>
            <a:off x="10688117" y="6503998"/>
            <a:ext cx="1125661" cy="307698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EE1D8F-AE76-4D34-B981-269EC8C3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11/15/2023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E97882-BCBE-4D36-9DFB-F50D0FB1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</a:p>
        </p:txBody>
      </p:sp>
    </p:spTree>
    <p:extLst>
      <p:ext uri="{BB962C8B-B14F-4D97-AF65-F5344CB8AC3E}">
        <p14:creationId xmlns:p14="http://schemas.microsoft.com/office/powerpoint/2010/main" val="390218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with TItl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B355C2C-291B-45FB-B7FD-9C7EC8EC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6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000E71-6363-43CF-8BF1-74A460C5F035}"/>
              </a:ext>
            </a:extLst>
          </p:cNvPr>
          <p:cNvSpPr/>
          <p:nvPr userDrawn="1"/>
        </p:nvSpPr>
        <p:spPr>
          <a:xfrm>
            <a:off x="8735259" y="6448217"/>
            <a:ext cx="3456741" cy="409783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33036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92CC514-897B-4531-97CF-D5FB65C5B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31EF49A-85C8-4BE7-A0D6-632138A28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156" t="26164" r="11091" b="25881"/>
          <a:stretch/>
        </p:blipFill>
        <p:spPr>
          <a:xfrm>
            <a:off x="10688117" y="6503998"/>
            <a:ext cx="1125661" cy="307698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EE1D8F-AE76-4D34-B981-269EC8C3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11/15/2023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E97882-BCBE-4D36-9DFB-F50D0FB1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</a:p>
        </p:txBody>
      </p:sp>
    </p:spTree>
    <p:extLst>
      <p:ext uri="{BB962C8B-B14F-4D97-AF65-F5344CB8AC3E}">
        <p14:creationId xmlns:p14="http://schemas.microsoft.com/office/powerpoint/2010/main" val="253328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A32C937-DA59-49A4-B34C-626E52A6E70F}"/>
              </a:ext>
            </a:extLst>
          </p:cNvPr>
          <p:cNvGrpSpPr/>
          <p:nvPr userDrawn="1"/>
        </p:nvGrpSpPr>
        <p:grpSpPr>
          <a:xfrm>
            <a:off x="3067878" y="2302072"/>
            <a:ext cx="6056244" cy="2253857"/>
            <a:chOff x="3063460" y="2093803"/>
            <a:chExt cx="6056244" cy="225385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DC1C63-3E22-4F00-9DA8-60F1AE606D8E}"/>
                </a:ext>
              </a:extLst>
            </p:cNvPr>
            <p:cNvSpPr txBox="1"/>
            <p:nvPr userDrawn="1"/>
          </p:nvSpPr>
          <p:spPr>
            <a:xfrm>
              <a:off x="3063460" y="3605854"/>
              <a:ext cx="6056244" cy="741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4400">
                  <a:solidFill>
                    <a:schemeClr val="bg1"/>
                  </a:solidFill>
                </a:rPr>
                <a:t>Thank You</a:t>
              </a: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C470261F-2F68-495C-A549-E361C10B026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2156" t="26164" r="11091" b="25881"/>
            <a:stretch/>
          </p:blipFill>
          <p:spPr>
            <a:xfrm>
              <a:off x="3993839" y="2093803"/>
              <a:ext cx="4274700" cy="1168481"/>
            </a:xfrm>
            <a:prstGeom prst="rect">
              <a:avLst/>
            </a:prstGeom>
          </p:spPr>
        </p:pic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3CC073E-B52E-4E2B-9246-D2936E81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</a:p>
        </p:txBody>
      </p:sp>
    </p:spTree>
    <p:extLst>
      <p:ext uri="{BB962C8B-B14F-4D97-AF65-F5344CB8AC3E}">
        <p14:creationId xmlns:p14="http://schemas.microsoft.com/office/powerpoint/2010/main" val="374113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39D1FB-A102-441D-BEB7-4FF6A01C1123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36FF1C3-2899-4D06-B7FC-AD4AAC163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86" y="1371599"/>
            <a:ext cx="11259113" cy="4679923"/>
          </a:xfrm>
        </p:spPr>
        <p:txBody>
          <a:bodyPr/>
          <a:lstStyle>
            <a:lvl1pPr>
              <a:buClr>
                <a:srgbClr val="16978A"/>
              </a:buClr>
              <a:defRPr>
                <a:solidFill>
                  <a:srgbClr val="153236"/>
                </a:solidFill>
              </a:defRPr>
            </a:lvl1pPr>
            <a:lvl2pPr>
              <a:buClr>
                <a:srgbClr val="16978A"/>
              </a:buClr>
              <a:defRPr>
                <a:solidFill>
                  <a:srgbClr val="153236"/>
                </a:solidFill>
              </a:defRPr>
            </a:lvl2pPr>
            <a:lvl3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3pPr>
            <a:lvl4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4pPr>
            <a:lvl5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3C187FC-41BD-4FF9-9863-053612C1A6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633" y="144902"/>
            <a:ext cx="8599506" cy="781423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8A2858E-2D45-4829-B20D-192A6BD94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686A7E4-8D35-4AFB-8264-B6CAA6B6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11/15/2023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BCC1864-5D15-4276-87FB-CA6CDEF8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E7FEE4C-7FA9-49B8-A96A-BA664600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 |  CXL™ Consortium 2021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D0B7B8-E65E-4D0C-8E39-0362E5C5CA6D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6057C55-FFEC-4C51-8549-9DCCB76B34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8CAD57C-BEEB-4674-997B-479A15254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661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28" userDrawn="1">
          <p15:clr>
            <a:srgbClr val="FBAE40"/>
          </p15:clr>
        </p15:guide>
        <p15:guide id="2" pos="7368" userDrawn="1">
          <p15:clr>
            <a:srgbClr val="FBAE40"/>
          </p15:clr>
        </p15:guide>
        <p15:guide id="3" pos="312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  <p15:guide id="5" orient="horz" pos="4152" userDrawn="1">
          <p15:clr>
            <a:srgbClr val="FBAE40"/>
          </p15:clr>
        </p15:guide>
        <p15:guide id="6" orient="horz" pos="180" userDrawn="1">
          <p15:clr>
            <a:srgbClr val="FBAE40"/>
          </p15:clr>
        </p15:guide>
        <p15:guide id="7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FA7A23D-3020-4249-B0D2-D52D86B0EDF8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8265FA-3B29-4422-AB65-060DA7445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633" y="144902"/>
            <a:ext cx="8599506" cy="781423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CA8167-13ED-4B3B-A63A-0F2472584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BF614F7E-A14A-4BD1-94B8-C5C1941B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11/15/2023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B2FCBDB6-63B8-44A6-898C-9B3B153D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425583C5-6A65-4D2D-A2AC-7ED04DDB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8213FD-3DCC-40F5-93A9-27DA9AC58CEA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EC90E4B-D5B6-4143-AE44-3C50E77D4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1BC48472-B4AE-4758-8783-E1EFD0318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5314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4D251A5-8A9C-45AE-B9CD-BBCA4A03D4F1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9C4D97-A67E-4BA3-A152-80CBD2B86FCE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AEFC7F3D-AEEB-42E0-B129-CA595ADA6A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0329140E-40DD-40E7-A13A-1A01102BE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CB6A754-8180-4921-AD3F-7B326F411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83" y="1371600"/>
            <a:ext cx="10515600" cy="4351338"/>
          </a:xfrm>
        </p:spPr>
        <p:txBody>
          <a:bodyPr/>
          <a:lstStyle>
            <a:lvl1pPr>
              <a:buClr>
                <a:srgbClr val="16978A"/>
              </a:buClr>
              <a:defRPr>
                <a:solidFill>
                  <a:srgbClr val="153236"/>
                </a:solidFill>
              </a:defRPr>
            </a:lvl1pPr>
            <a:lvl2pPr>
              <a:buClr>
                <a:srgbClr val="16978A"/>
              </a:buClr>
              <a:defRPr>
                <a:solidFill>
                  <a:srgbClr val="153236"/>
                </a:solidFill>
              </a:defRPr>
            </a:lvl2pPr>
            <a:lvl3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3pPr>
            <a:lvl4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4pPr>
            <a:lvl5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33AB042-6692-452E-A1DC-59157034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52" y="181018"/>
            <a:ext cx="8777978" cy="617562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823F714-07D3-4CEF-A4F4-25FC726CD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060" y="657156"/>
            <a:ext cx="8777978" cy="3627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69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09510CA-0B21-4CB1-AFD1-D9BCE3C59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D39EE80-A3E3-4D4F-8EE8-50931E3D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11/15/2023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840EE00-FB26-4C50-B01F-F2BAE21C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D958741-2347-44A7-A11C-89FAAC4B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95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B2E65B-2AB0-4D81-A2AE-1647F3FBEA96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1887D8-4759-4F0A-99E8-C1D1CC5CAEE5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E81F336C-35FE-4F83-8D9C-526FF5A150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0ABC34A3-C7C3-486A-85C0-6A722FFD3D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3AFE8C4-AF20-48B2-9B86-111E2868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F6CEF99-EA6D-4EAD-B3E4-EAA3FAF824F1}" type="datetime1">
              <a:rPr lang="en-US" smtClean="0"/>
              <a:pPr/>
              <a:t>11/15/2023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C61C0ED-128F-40B8-9A69-0C16A3F4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rgbClr val="16978A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5508D5-49D2-4B87-BD56-1056464D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52" y="181018"/>
            <a:ext cx="8777978" cy="617562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43">
            <a:extLst>
              <a:ext uri="{FF2B5EF4-FFF2-40B4-BE49-F238E27FC236}">
                <a16:creationId xmlns:a16="http://schemas.microsoft.com/office/drawing/2014/main" id="{DFE3927A-0270-46F8-9E42-601B6827E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060" y="657156"/>
            <a:ext cx="8777978" cy="3627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69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C47894C-93F5-4586-8267-AB57BA935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0852052-5685-46D0-87E5-0B6ECEE7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/>
            </a:lvl1pPr>
          </a:lstStyle>
          <a:p>
            <a:r>
              <a:rPr lang="en-US"/>
              <a:t>Confidential  |  CXL™ Consortium 2020</a:t>
            </a:r>
          </a:p>
        </p:txBody>
      </p:sp>
    </p:spTree>
    <p:extLst>
      <p:ext uri="{BB962C8B-B14F-4D97-AF65-F5344CB8AC3E}">
        <p14:creationId xmlns:p14="http://schemas.microsoft.com/office/powerpoint/2010/main" val="1861878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208846B-51C9-41B1-B4DE-CBAFD09EAE13}"/>
              </a:ext>
            </a:extLst>
          </p:cNvPr>
          <p:cNvSpPr/>
          <p:nvPr userDrawn="1"/>
        </p:nvSpPr>
        <p:spPr>
          <a:xfrm>
            <a:off x="0" y="6461251"/>
            <a:ext cx="12192000" cy="396749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598AE6-1C61-4C78-93C9-36E18A5F8E30}"/>
              </a:ext>
            </a:extLst>
          </p:cNvPr>
          <p:cNvSpPr/>
          <p:nvPr userDrawn="1"/>
        </p:nvSpPr>
        <p:spPr>
          <a:xfrm>
            <a:off x="0" y="-8045"/>
            <a:ext cx="12192000" cy="103208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853C7F6-C06D-49A2-BEB9-20F33102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C52CF29-0F5B-4119-8CA8-840B255A3678}" type="datetime1">
              <a:rPr lang="en-US" smtClean="0"/>
              <a:pPr/>
              <a:t>11/15/2023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A5BAB65-AC8E-4279-A375-89E2B567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rgbClr val="16978A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915808-8233-436F-9C8C-9EEE10D40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156" t="26164" r="11091" b="25881"/>
          <a:stretch/>
        </p:blipFill>
        <p:spPr>
          <a:xfrm>
            <a:off x="9395112" y="166768"/>
            <a:ext cx="2412956" cy="65957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CB0C0AB-7CD0-4ECB-9DBA-E4EF74C79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33" name="Parallelogram 32">
            <a:extLst>
              <a:ext uri="{FF2B5EF4-FFF2-40B4-BE49-F238E27FC236}">
                <a16:creationId xmlns:a16="http://schemas.microsoft.com/office/drawing/2014/main" id="{AFC74D0F-EDCD-4C6A-A6BF-92FDA74E0916}"/>
              </a:ext>
            </a:extLst>
          </p:cNvPr>
          <p:cNvSpPr/>
          <p:nvPr userDrawn="1"/>
        </p:nvSpPr>
        <p:spPr>
          <a:xfrm>
            <a:off x="5126870" y="1087247"/>
            <a:ext cx="4020653" cy="5361518"/>
          </a:xfrm>
          <a:custGeom>
            <a:avLst/>
            <a:gdLst>
              <a:gd name="connsiteX0" fmla="*/ 0 w 4256658"/>
              <a:gd name="connsiteY0" fmla="*/ 5358614 h 5358614"/>
              <a:gd name="connsiteX1" fmla="*/ 3247958 w 4256658"/>
              <a:gd name="connsiteY1" fmla="*/ 0 h 5358614"/>
              <a:gd name="connsiteX2" fmla="*/ 4256658 w 4256658"/>
              <a:gd name="connsiteY2" fmla="*/ 0 h 5358614"/>
              <a:gd name="connsiteX3" fmla="*/ 1008700 w 4256658"/>
              <a:gd name="connsiteY3" fmla="*/ 5358614 h 5358614"/>
              <a:gd name="connsiteX4" fmla="*/ 0 w 4256658"/>
              <a:gd name="connsiteY4" fmla="*/ 5358614 h 5358614"/>
              <a:gd name="connsiteX0" fmla="*/ 0 w 4256658"/>
              <a:gd name="connsiteY0" fmla="*/ 5358614 h 5367449"/>
              <a:gd name="connsiteX1" fmla="*/ 3247958 w 4256658"/>
              <a:gd name="connsiteY1" fmla="*/ 0 h 5367449"/>
              <a:gd name="connsiteX2" fmla="*/ 4256658 w 4256658"/>
              <a:gd name="connsiteY2" fmla="*/ 0 h 5367449"/>
              <a:gd name="connsiteX3" fmla="*/ 1203065 w 4256658"/>
              <a:gd name="connsiteY3" fmla="*/ 5367449 h 5367449"/>
              <a:gd name="connsiteX4" fmla="*/ 0 w 4256658"/>
              <a:gd name="connsiteY4" fmla="*/ 5358614 h 5367449"/>
              <a:gd name="connsiteX0" fmla="*/ 0 w 4062292"/>
              <a:gd name="connsiteY0" fmla="*/ 5349780 h 5367449"/>
              <a:gd name="connsiteX1" fmla="*/ 3053592 w 4062292"/>
              <a:gd name="connsiteY1" fmla="*/ 0 h 5367449"/>
              <a:gd name="connsiteX2" fmla="*/ 4062292 w 4062292"/>
              <a:gd name="connsiteY2" fmla="*/ 0 h 5367449"/>
              <a:gd name="connsiteX3" fmla="*/ 1008699 w 4062292"/>
              <a:gd name="connsiteY3" fmla="*/ 5367449 h 5367449"/>
              <a:gd name="connsiteX4" fmla="*/ 0 w 4062292"/>
              <a:gd name="connsiteY4" fmla="*/ 5349780 h 5367449"/>
              <a:gd name="connsiteX0" fmla="*/ 0 w 4040205"/>
              <a:gd name="connsiteY0" fmla="*/ 5354197 h 5367449"/>
              <a:gd name="connsiteX1" fmla="*/ 3031505 w 4040205"/>
              <a:gd name="connsiteY1" fmla="*/ 0 h 5367449"/>
              <a:gd name="connsiteX2" fmla="*/ 4040205 w 4040205"/>
              <a:gd name="connsiteY2" fmla="*/ 0 h 5367449"/>
              <a:gd name="connsiteX3" fmla="*/ 986612 w 4040205"/>
              <a:gd name="connsiteY3" fmla="*/ 5367449 h 5367449"/>
              <a:gd name="connsiteX4" fmla="*/ 0 w 4040205"/>
              <a:gd name="connsiteY4" fmla="*/ 5354197 h 5367449"/>
              <a:gd name="connsiteX0" fmla="*/ 0 w 4040205"/>
              <a:gd name="connsiteY0" fmla="*/ 5354197 h 5357924"/>
              <a:gd name="connsiteX1" fmla="*/ 3031505 w 4040205"/>
              <a:gd name="connsiteY1" fmla="*/ 0 h 5357924"/>
              <a:gd name="connsiteX2" fmla="*/ 4040205 w 4040205"/>
              <a:gd name="connsiteY2" fmla="*/ 0 h 5357924"/>
              <a:gd name="connsiteX3" fmla="*/ 980262 w 4040205"/>
              <a:gd name="connsiteY3" fmla="*/ 5357924 h 5357924"/>
              <a:gd name="connsiteX4" fmla="*/ 0 w 4040205"/>
              <a:gd name="connsiteY4" fmla="*/ 5354197 h 5357924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38617"/>
              <a:gd name="connsiteY0" fmla="*/ 5358960 h 5358960"/>
              <a:gd name="connsiteX1" fmla="*/ 3041030 w 4038617"/>
              <a:gd name="connsiteY1" fmla="*/ 0 h 5358960"/>
              <a:gd name="connsiteX2" fmla="*/ 4038617 w 4038617"/>
              <a:gd name="connsiteY2" fmla="*/ 1587 h 5358960"/>
              <a:gd name="connsiteX3" fmla="*/ 989787 w 4038617"/>
              <a:gd name="connsiteY3" fmla="*/ 5357924 h 5358960"/>
              <a:gd name="connsiteX4" fmla="*/ 0 w 4038617"/>
              <a:gd name="connsiteY4" fmla="*/ 5358960 h 5358960"/>
              <a:gd name="connsiteX0" fmla="*/ 0 w 4020653"/>
              <a:gd name="connsiteY0" fmla="*/ 5360966 h 5360966"/>
              <a:gd name="connsiteX1" fmla="*/ 3041030 w 4020653"/>
              <a:gd name="connsiteY1" fmla="*/ 2006 h 5360966"/>
              <a:gd name="connsiteX2" fmla="*/ 4020653 w 4020653"/>
              <a:gd name="connsiteY2" fmla="*/ 0 h 5360966"/>
              <a:gd name="connsiteX3" fmla="*/ 989787 w 4020653"/>
              <a:gd name="connsiteY3" fmla="*/ 5359930 h 5360966"/>
              <a:gd name="connsiteX4" fmla="*/ 0 w 4020653"/>
              <a:gd name="connsiteY4" fmla="*/ 5360966 h 5360966"/>
              <a:gd name="connsiteX0" fmla="*/ 0 w 4020653"/>
              <a:gd name="connsiteY0" fmla="*/ 5360966 h 5360966"/>
              <a:gd name="connsiteX1" fmla="*/ 3041030 w 4020653"/>
              <a:gd name="connsiteY1" fmla="*/ 2006 h 5360966"/>
              <a:gd name="connsiteX2" fmla="*/ 4020653 w 4020653"/>
              <a:gd name="connsiteY2" fmla="*/ 0 h 5360966"/>
              <a:gd name="connsiteX3" fmla="*/ 989787 w 4020653"/>
              <a:gd name="connsiteY3" fmla="*/ 5359930 h 5360966"/>
              <a:gd name="connsiteX4" fmla="*/ 0 w 4020653"/>
              <a:gd name="connsiteY4" fmla="*/ 5360966 h 5360966"/>
              <a:gd name="connsiteX0" fmla="*/ 0 w 4020653"/>
              <a:gd name="connsiteY0" fmla="*/ 5362553 h 5362553"/>
              <a:gd name="connsiteX1" fmla="*/ 3035641 w 4020653"/>
              <a:gd name="connsiteY1" fmla="*/ 0 h 5362553"/>
              <a:gd name="connsiteX2" fmla="*/ 4020653 w 4020653"/>
              <a:gd name="connsiteY2" fmla="*/ 1587 h 5362553"/>
              <a:gd name="connsiteX3" fmla="*/ 989787 w 4020653"/>
              <a:gd name="connsiteY3" fmla="*/ 5361517 h 5362553"/>
              <a:gd name="connsiteX4" fmla="*/ 0 w 4020653"/>
              <a:gd name="connsiteY4" fmla="*/ 5362553 h 5362553"/>
              <a:gd name="connsiteX0" fmla="*/ 0 w 4020653"/>
              <a:gd name="connsiteY0" fmla="*/ 5360966 h 5360966"/>
              <a:gd name="connsiteX1" fmla="*/ 3037438 w 4020653"/>
              <a:gd name="connsiteY1" fmla="*/ 2006 h 5360966"/>
              <a:gd name="connsiteX2" fmla="*/ 4020653 w 4020653"/>
              <a:gd name="connsiteY2" fmla="*/ 0 h 5360966"/>
              <a:gd name="connsiteX3" fmla="*/ 989787 w 4020653"/>
              <a:gd name="connsiteY3" fmla="*/ 5359930 h 5360966"/>
              <a:gd name="connsiteX4" fmla="*/ 0 w 4020653"/>
              <a:gd name="connsiteY4" fmla="*/ 5360966 h 5360966"/>
              <a:gd name="connsiteX0" fmla="*/ 0 w 4020653"/>
              <a:gd name="connsiteY0" fmla="*/ 5360966 h 5361518"/>
              <a:gd name="connsiteX1" fmla="*/ 3037438 w 4020653"/>
              <a:gd name="connsiteY1" fmla="*/ 2006 h 5361518"/>
              <a:gd name="connsiteX2" fmla="*/ 4020653 w 4020653"/>
              <a:gd name="connsiteY2" fmla="*/ 0 h 5361518"/>
              <a:gd name="connsiteX3" fmla="*/ 988199 w 4020653"/>
              <a:gd name="connsiteY3" fmla="*/ 5361518 h 5361518"/>
              <a:gd name="connsiteX4" fmla="*/ 0 w 4020653"/>
              <a:gd name="connsiteY4" fmla="*/ 5360966 h 536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653" h="5361518">
                <a:moveTo>
                  <a:pt x="0" y="5360966"/>
                </a:moveTo>
                <a:lnTo>
                  <a:pt x="3037438" y="2006"/>
                </a:lnTo>
                <a:lnTo>
                  <a:pt x="4020653" y="0"/>
                </a:lnTo>
                <a:lnTo>
                  <a:pt x="988199" y="5361518"/>
                </a:lnTo>
                <a:lnTo>
                  <a:pt x="0" y="5360966"/>
                </a:lnTo>
                <a:close/>
              </a:path>
            </a:pathLst>
          </a:custGeom>
          <a:gradFill>
            <a:gsLst>
              <a:gs pos="81000">
                <a:schemeClr val="tx1">
                  <a:alpha val="0"/>
                </a:schemeClr>
              </a:gs>
              <a:gs pos="0">
                <a:schemeClr val="tx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Parallelogram 32">
            <a:extLst>
              <a:ext uri="{FF2B5EF4-FFF2-40B4-BE49-F238E27FC236}">
                <a16:creationId xmlns:a16="http://schemas.microsoft.com/office/drawing/2014/main" id="{DE774BDE-6C6D-4B34-9F6A-2FEBF667C0AB}"/>
              </a:ext>
            </a:extLst>
          </p:cNvPr>
          <p:cNvSpPr/>
          <p:nvPr userDrawn="1"/>
        </p:nvSpPr>
        <p:spPr>
          <a:xfrm>
            <a:off x="6124989" y="1083863"/>
            <a:ext cx="4015556" cy="5364349"/>
          </a:xfrm>
          <a:custGeom>
            <a:avLst/>
            <a:gdLst>
              <a:gd name="connsiteX0" fmla="*/ 0 w 4256658"/>
              <a:gd name="connsiteY0" fmla="*/ 5358614 h 5358614"/>
              <a:gd name="connsiteX1" fmla="*/ 3247958 w 4256658"/>
              <a:gd name="connsiteY1" fmla="*/ 0 h 5358614"/>
              <a:gd name="connsiteX2" fmla="*/ 4256658 w 4256658"/>
              <a:gd name="connsiteY2" fmla="*/ 0 h 5358614"/>
              <a:gd name="connsiteX3" fmla="*/ 1008700 w 4256658"/>
              <a:gd name="connsiteY3" fmla="*/ 5358614 h 5358614"/>
              <a:gd name="connsiteX4" fmla="*/ 0 w 4256658"/>
              <a:gd name="connsiteY4" fmla="*/ 5358614 h 5358614"/>
              <a:gd name="connsiteX0" fmla="*/ 0 w 4256658"/>
              <a:gd name="connsiteY0" fmla="*/ 5358614 h 5367449"/>
              <a:gd name="connsiteX1" fmla="*/ 3247958 w 4256658"/>
              <a:gd name="connsiteY1" fmla="*/ 0 h 5367449"/>
              <a:gd name="connsiteX2" fmla="*/ 4256658 w 4256658"/>
              <a:gd name="connsiteY2" fmla="*/ 0 h 5367449"/>
              <a:gd name="connsiteX3" fmla="*/ 1203065 w 4256658"/>
              <a:gd name="connsiteY3" fmla="*/ 5367449 h 5367449"/>
              <a:gd name="connsiteX4" fmla="*/ 0 w 4256658"/>
              <a:gd name="connsiteY4" fmla="*/ 5358614 h 5367449"/>
              <a:gd name="connsiteX0" fmla="*/ 0 w 4062292"/>
              <a:gd name="connsiteY0" fmla="*/ 5349780 h 5367449"/>
              <a:gd name="connsiteX1" fmla="*/ 3053592 w 4062292"/>
              <a:gd name="connsiteY1" fmla="*/ 0 h 5367449"/>
              <a:gd name="connsiteX2" fmla="*/ 4062292 w 4062292"/>
              <a:gd name="connsiteY2" fmla="*/ 0 h 5367449"/>
              <a:gd name="connsiteX3" fmla="*/ 1008699 w 4062292"/>
              <a:gd name="connsiteY3" fmla="*/ 5367449 h 5367449"/>
              <a:gd name="connsiteX4" fmla="*/ 0 w 4062292"/>
              <a:gd name="connsiteY4" fmla="*/ 5349780 h 5367449"/>
              <a:gd name="connsiteX0" fmla="*/ 0 w 4040205"/>
              <a:gd name="connsiteY0" fmla="*/ 5354197 h 5367449"/>
              <a:gd name="connsiteX1" fmla="*/ 3031505 w 4040205"/>
              <a:gd name="connsiteY1" fmla="*/ 0 h 5367449"/>
              <a:gd name="connsiteX2" fmla="*/ 4040205 w 4040205"/>
              <a:gd name="connsiteY2" fmla="*/ 0 h 5367449"/>
              <a:gd name="connsiteX3" fmla="*/ 986612 w 4040205"/>
              <a:gd name="connsiteY3" fmla="*/ 5367449 h 5367449"/>
              <a:gd name="connsiteX4" fmla="*/ 0 w 4040205"/>
              <a:gd name="connsiteY4" fmla="*/ 5354197 h 5367449"/>
              <a:gd name="connsiteX0" fmla="*/ 0 w 4040205"/>
              <a:gd name="connsiteY0" fmla="*/ 5354197 h 5357924"/>
              <a:gd name="connsiteX1" fmla="*/ 3031505 w 4040205"/>
              <a:gd name="connsiteY1" fmla="*/ 0 h 5357924"/>
              <a:gd name="connsiteX2" fmla="*/ 4040205 w 4040205"/>
              <a:gd name="connsiteY2" fmla="*/ 0 h 5357924"/>
              <a:gd name="connsiteX3" fmla="*/ 980262 w 4040205"/>
              <a:gd name="connsiteY3" fmla="*/ 5357924 h 5357924"/>
              <a:gd name="connsiteX4" fmla="*/ 0 w 4040205"/>
              <a:gd name="connsiteY4" fmla="*/ 5354197 h 5357924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22742"/>
              <a:gd name="connsiteY0" fmla="*/ 5360547 h 5360547"/>
              <a:gd name="connsiteX1" fmla="*/ 3041030 w 4022742"/>
              <a:gd name="connsiteY1" fmla="*/ 1587 h 5360547"/>
              <a:gd name="connsiteX2" fmla="*/ 4022742 w 4022742"/>
              <a:gd name="connsiteY2" fmla="*/ 0 h 5360547"/>
              <a:gd name="connsiteX3" fmla="*/ 989787 w 4022742"/>
              <a:gd name="connsiteY3" fmla="*/ 5359511 h 5360547"/>
              <a:gd name="connsiteX4" fmla="*/ 0 w 4022742"/>
              <a:gd name="connsiteY4" fmla="*/ 5360547 h 5360547"/>
              <a:gd name="connsiteX0" fmla="*/ 0 w 4022742"/>
              <a:gd name="connsiteY0" fmla="*/ 5366146 h 5366146"/>
              <a:gd name="connsiteX1" fmla="*/ 3026658 w 4022742"/>
              <a:gd name="connsiteY1" fmla="*/ 0 h 5366146"/>
              <a:gd name="connsiteX2" fmla="*/ 4022742 w 4022742"/>
              <a:gd name="connsiteY2" fmla="*/ 5599 h 5366146"/>
              <a:gd name="connsiteX3" fmla="*/ 989787 w 4022742"/>
              <a:gd name="connsiteY3" fmla="*/ 5365110 h 5366146"/>
              <a:gd name="connsiteX4" fmla="*/ 0 w 4022742"/>
              <a:gd name="connsiteY4" fmla="*/ 5366146 h 5366146"/>
              <a:gd name="connsiteX0" fmla="*/ 0 w 4022742"/>
              <a:gd name="connsiteY0" fmla="*/ 5364349 h 5364349"/>
              <a:gd name="connsiteX1" fmla="*/ 3024862 w 4022742"/>
              <a:gd name="connsiteY1" fmla="*/ 0 h 5364349"/>
              <a:gd name="connsiteX2" fmla="*/ 4022742 w 4022742"/>
              <a:gd name="connsiteY2" fmla="*/ 3802 h 5364349"/>
              <a:gd name="connsiteX3" fmla="*/ 989787 w 4022742"/>
              <a:gd name="connsiteY3" fmla="*/ 5363313 h 5364349"/>
              <a:gd name="connsiteX4" fmla="*/ 0 w 4022742"/>
              <a:gd name="connsiteY4" fmla="*/ 5364349 h 5364349"/>
              <a:gd name="connsiteX0" fmla="*/ 0 w 4015556"/>
              <a:gd name="connsiteY0" fmla="*/ 5364349 h 5364349"/>
              <a:gd name="connsiteX1" fmla="*/ 3024862 w 4015556"/>
              <a:gd name="connsiteY1" fmla="*/ 0 h 5364349"/>
              <a:gd name="connsiteX2" fmla="*/ 4015556 w 4015556"/>
              <a:gd name="connsiteY2" fmla="*/ 3802 h 5364349"/>
              <a:gd name="connsiteX3" fmla="*/ 989787 w 4015556"/>
              <a:gd name="connsiteY3" fmla="*/ 5363313 h 5364349"/>
              <a:gd name="connsiteX4" fmla="*/ 0 w 4015556"/>
              <a:gd name="connsiteY4" fmla="*/ 5364349 h 5364349"/>
              <a:gd name="connsiteX0" fmla="*/ 0 w 4015556"/>
              <a:gd name="connsiteY0" fmla="*/ 5364349 h 5364349"/>
              <a:gd name="connsiteX1" fmla="*/ 3024862 w 4015556"/>
              <a:gd name="connsiteY1" fmla="*/ 0 h 5364349"/>
              <a:gd name="connsiteX2" fmla="*/ 4015556 w 4015556"/>
              <a:gd name="connsiteY2" fmla="*/ 209 h 5364349"/>
              <a:gd name="connsiteX3" fmla="*/ 989787 w 4015556"/>
              <a:gd name="connsiteY3" fmla="*/ 5363313 h 5364349"/>
              <a:gd name="connsiteX4" fmla="*/ 0 w 4015556"/>
              <a:gd name="connsiteY4" fmla="*/ 5364349 h 536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5556" h="5364349">
                <a:moveTo>
                  <a:pt x="0" y="5364349"/>
                </a:moveTo>
                <a:lnTo>
                  <a:pt x="3024862" y="0"/>
                </a:lnTo>
                <a:lnTo>
                  <a:pt x="4015556" y="209"/>
                </a:lnTo>
                <a:lnTo>
                  <a:pt x="989787" y="5363313"/>
                </a:lnTo>
                <a:lnTo>
                  <a:pt x="0" y="5364349"/>
                </a:lnTo>
                <a:close/>
              </a:path>
            </a:pathLst>
          </a:custGeom>
          <a:gradFill>
            <a:gsLst>
              <a:gs pos="81000">
                <a:schemeClr val="tx1">
                  <a:alpha val="0"/>
                </a:schemeClr>
              </a:gs>
              <a:gs pos="0">
                <a:schemeClr val="tx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3" name="Parallelogram 32">
            <a:extLst>
              <a:ext uri="{FF2B5EF4-FFF2-40B4-BE49-F238E27FC236}">
                <a16:creationId xmlns:a16="http://schemas.microsoft.com/office/drawing/2014/main" id="{F447950C-1515-413E-B290-3EA07DEA6557}"/>
              </a:ext>
            </a:extLst>
          </p:cNvPr>
          <p:cNvSpPr/>
          <p:nvPr userDrawn="1"/>
        </p:nvSpPr>
        <p:spPr>
          <a:xfrm>
            <a:off x="7125234" y="1083655"/>
            <a:ext cx="3997936" cy="5364558"/>
          </a:xfrm>
          <a:custGeom>
            <a:avLst/>
            <a:gdLst>
              <a:gd name="connsiteX0" fmla="*/ 0 w 4256658"/>
              <a:gd name="connsiteY0" fmla="*/ 5358614 h 5358614"/>
              <a:gd name="connsiteX1" fmla="*/ 3247958 w 4256658"/>
              <a:gd name="connsiteY1" fmla="*/ 0 h 5358614"/>
              <a:gd name="connsiteX2" fmla="*/ 4256658 w 4256658"/>
              <a:gd name="connsiteY2" fmla="*/ 0 h 5358614"/>
              <a:gd name="connsiteX3" fmla="*/ 1008700 w 4256658"/>
              <a:gd name="connsiteY3" fmla="*/ 5358614 h 5358614"/>
              <a:gd name="connsiteX4" fmla="*/ 0 w 4256658"/>
              <a:gd name="connsiteY4" fmla="*/ 5358614 h 5358614"/>
              <a:gd name="connsiteX0" fmla="*/ 0 w 4256658"/>
              <a:gd name="connsiteY0" fmla="*/ 5358614 h 5367449"/>
              <a:gd name="connsiteX1" fmla="*/ 3247958 w 4256658"/>
              <a:gd name="connsiteY1" fmla="*/ 0 h 5367449"/>
              <a:gd name="connsiteX2" fmla="*/ 4256658 w 4256658"/>
              <a:gd name="connsiteY2" fmla="*/ 0 h 5367449"/>
              <a:gd name="connsiteX3" fmla="*/ 1203065 w 4256658"/>
              <a:gd name="connsiteY3" fmla="*/ 5367449 h 5367449"/>
              <a:gd name="connsiteX4" fmla="*/ 0 w 4256658"/>
              <a:gd name="connsiteY4" fmla="*/ 5358614 h 5367449"/>
              <a:gd name="connsiteX0" fmla="*/ 0 w 4062292"/>
              <a:gd name="connsiteY0" fmla="*/ 5349780 h 5367449"/>
              <a:gd name="connsiteX1" fmla="*/ 3053592 w 4062292"/>
              <a:gd name="connsiteY1" fmla="*/ 0 h 5367449"/>
              <a:gd name="connsiteX2" fmla="*/ 4062292 w 4062292"/>
              <a:gd name="connsiteY2" fmla="*/ 0 h 5367449"/>
              <a:gd name="connsiteX3" fmla="*/ 1008699 w 4062292"/>
              <a:gd name="connsiteY3" fmla="*/ 5367449 h 5367449"/>
              <a:gd name="connsiteX4" fmla="*/ 0 w 4062292"/>
              <a:gd name="connsiteY4" fmla="*/ 5349780 h 5367449"/>
              <a:gd name="connsiteX0" fmla="*/ 0 w 4040205"/>
              <a:gd name="connsiteY0" fmla="*/ 5354197 h 5367449"/>
              <a:gd name="connsiteX1" fmla="*/ 3031505 w 4040205"/>
              <a:gd name="connsiteY1" fmla="*/ 0 h 5367449"/>
              <a:gd name="connsiteX2" fmla="*/ 4040205 w 4040205"/>
              <a:gd name="connsiteY2" fmla="*/ 0 h 5367449"/>
              <a:gd name="connsiteX3" fmla="*/ 986612 w 4040205"/>
              <a:gd name="connsiteY3" fmla="*/ 5367449 h 5367449"/>
              <a:gd name="connsiteX4" fmla="*/ 0 w 4040205"/>
              <a:gd name="connsiteY4" fmla="*/ 5354197 h 5367449"/>
              <a:gd name="connsiteX0" fmla="*/ 0 w 4040205"/>
              <a:gd name="connsiteY0" fmla="*/ 5354197 h 5357924"/>
              <a:gd name="connsiteX1" fmla="*/ 3031505 w 4040205"/>
              <a:gd name="connsiteY1" fmla="*/ 0 h 5357924"/>
              <a:gd name="connsiteX2" fmla="*/ 4040205 w 4040205"/>
              <a:gd name="connsiteY2" fmla="*/ 0 h 5357924"/>
              <a:gd name="connsiteX3" fmla="*/ 980262 w 4040205"/>
              <a:gd name="connsiteY3" fmla="*/ 5357924 h 5357924"/>
              <a:gd name="connsiteX4" fmla="*/ 0 w 4040205"/>
              <a:gd name="connsiteY4" fmla="*/ 5354197 h 5357924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49730"/>
              <a:gd name="connsiteY0" fmla="*/ 5358960 h 5358960"/>
              <a:gd name="connsiteX1" fmla="*/ 3018805 w 4049730"/>
              <a:gd name="connsiteY1" fmla="*/ 1588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14104"/>
              <a:gd name="connsiteY0" fmla="*/ 5358960 h 5358960"/>
              <a:gd name="connsiteX1" fmla="*/ 3018805 w 4014104"/>
              <a:gd name="connsiteY1" fmla="*/ 1588 h 5358960"/>
              <a:gd name="connsiteX2" fmla="*/ 4014104 w 4014104"/>
              <a:gd name="connsiteY2" fmla="*/ 0 h 5358960"/>
              <a:gd name="connsiteX3" fmla="*/ 989787 w 4014104"/>
              <a:gd name="connsiteY3" fmla="*/ 5357924 h 5358960"/>
              <a:gd name="connsiteX4" fmla="*/ 0 w 4014104"/>
              <a:gd name="connsiteY4" fmla="*/ 5358960 h 5358960"/>
              <a:gd name="connsiteX0" fmla="*/ 0 w 4014104"/>
              <a:gd name="connsiteY0" fmla="*/ 5364558 h 5364558"/>
              <a:gd name="connsiteX1" fmla="*/ 3015212 w 4014104"/>
              <a:gd name="connsiteY1" fmla="*/ 0 h 5364558"/>
              <a:gd name="connsiteX2" fmla="*/ 4014104 w 4014104"/>
              <a:gd name="connsiteY2" fmla="*/ 5598 h 5364558"/>
              <a:gd name="connsiteX3" fmla="*/ 989787 w 4014104"/>
              <a:gd name="connsiteY3" fmla="*/ 5363522 h 5364558"/>
              <a:gd name="connsiteX4" fmla="*/ 0 w 4014104"/>
              <a:gd name="connsiteY4" fmla="*/ 5364558 h 5364558"/>
              <a:gd name="connsiteX0" fmla="*/ 0 w 3997936"/>
              <a:gd name="connsiteY0" fmla="*/ 5364558 h 5364558"/>
              <a:gd name="connsiteX1" fmla="*/ 3015212 w 3997936"/>
              <a:gd name="connsiteY1" fmla="*/ 0 h 5364558"/>
              <a:gd name="connsiteX2" fmla="*/ 3997936 w 3997936"/>
              <a:gd name="connsiteY2" fmla="*/ 3801 h 5364558"/>
              <a:gd name="connsiteX3" fmla="*/ 989787 w 3997936"/>
              <a:gd name="connsiteY3" fmla="*/ 5363522 h 5364558"/>
              <a:gd name="connsiteX4" fmla="*/ 0 w 3997936"/>
              <a:gd name="connsiteY4" fmla="*/ 5364558 h 536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936" h="5364558">
                <a:moveTo>
                  <a:pt x="0" y="5364558"/>
                </a:moveTo>
                <a:lnTo>
                  <a:pt x="3015212" y="0"/>
                </a:lnTo>
                <a:lnTo>
                  <a:pt x="3997936" y="3801"/>
                </a:lnTo>
                <a:lnTo>
                  <a:pt x="989787" y="5363522"/>
                </a:lnTo>
                <a:lnTo>
                  <a:pt x="0" y="5364558"/>
                </a:lnTo>
                <a:close/>
              </a:path>
            </a:pathLst>
          </a:custGeom>
          <a:gradFill>
            <a:gsLst>
              <a:gs pos="81000">
                <a:schemeClr val="tx1">
                  <a:alpha val="0"/>
                </a:schemeClr>
              </a:gs>
              <a:gs pos="0">
                <a:schemeClr val="tx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Parallelogram 32">
            <a:extLst>
              <a:ext uri="{FF2B5EF4-FFF2-40B4-BE49-F238E27FC236}">
                <a16:creationId xmlns:a16="http://schemas.microsoft.com/office/drawing/2014/main" id="{8C5A4639-5044-4BFA-8330-AF20FCA2C078}"/>
              </a:ext>
            </a:extLst>
          </p:cNvPr>
          <p:cNvSpPr/>
          <p:nvPr userDrawn="1"/>
        </p:nvSpPr>
        <p:spPr>
          <a:xfrm>
            <a:off x="8127769" y="1087271"/>
            <a:ext cx="4049730" cy="5360941"/>
          </a:xfrm>
          <a:custGeom>
            <a:avLst/>
            <a:gdLst>
              <a:gd name="connsiteX0" fmla="*/ 0 w 4256658"/>
              <a:gd name="connsiteY0" fmla="*/ 5358614 h 5358614"/>
              <a:gd name="connsiteX1" fmla="*/ 3247958 w 4256658"/>
              <a:gd name="connsiteY1" fmla="*/ 0 h 5358614"/>
              <a:gd name="connsiteX2" fmla="*/ 4256658 w 4256658"/>
              <a:gd name="connsiteY2" fmla="*/ 0 h 5358614"/>
              <a:gd name="connsiteX3" fmla="*/ 1008700 w 4256658"/>
              <a:gd name="connsiteY3" fmla="*/ 5358614 h 5358614"/>
              <a:gd name="connsiteX4" fmla="*/ 0 w 4256658"/>
              <a:gd name="connsiteY4" fmla="*/ 5358614 h 5358614"/>
              <a:gd name="connsiteX0" fmla="*/ 0 w 4256658"/>
              <a:gd name="connsiteY0" fmla="*/ 5358614 h 5367449"/>
              <a:gd name="connsiteX1" fmla="*/ 3247958 w 4256658"/>
              <a:gd name="connsiteY1" fmla="*/ 0 h 5367449"/>
              <a:gd name="connsiteX2" fmla="*/ 4256658 w 4256658"/>
              <a:gd name="connsiteY2" fmla="*/ 0 h 5367449"/>
              <a:gd name="connsiteX3" fmla="*/ 1203065 w 4256658"/>
              <a:gd name="connsiteY3" fmla="*/ 5367449 h 5367449"/>
              <a:gd name="connsiteX4" fmla="*/ 0 w 4256658"/>
              <a:gd name="connsiteY4" fmla="*/ 5358614 h 5367449"/>
              <a:gd name="connsiteX0" fmla="*/ 0 w 4062292"/>
              <a:gd name="connsiteY0" fmla="*/ 5349780 h 5367449"/>
              <a:gd name="connsiteX1" fmla="*/ 3053592 w 4062292"/>
              <a:gd name="connsiteY1" fmla="*/ 0 h 5367449"/>
              <a:gd name="connsiteX2" fmla="*/ 4062292 w 4062292"/>
              <a:gd name="connsiteY2" fmla="*/ 0 h 5367449"/>
              <a:gd name="connsiteX3" fmla="*/ 1008699 w 4062292"/>
              <a:gd name="connsiteY3" fmla="*/ 5367449 h 5367449"/>
              <a:gd name="connsiteX4" fmla="*/ 0 w 4062292"/>
              <a:gd name="connsiteY4" fmla="*/ 5349780 h 5367449"/>
              <a:gd name="connsiteX0" fmla="*/ 0 w 4040205"/>
              <a:gd name="connsiteY0" fmla="*/ 5354197 h 5367449"/>
              <a:gd name="connsiteX1" fmla="*/ 3031505 w 4040205"/>
              <a:gd name="connsiteY1" fmla="*/ 0 h 5367449"/>
              <a:gd name="connsiteX2" fmla="*/ 4040205 w 4040205"/>
              <a:gd name="connsiteY2" fmla="*/ 0 h 5367449"/>
              <a:gd name="connsiteX3" fmla="*/ 986612 w 4040205"/>
              <a:gd name="connsiteY3" fmla="*/ 5367449 h 5367449"/>
              <a:gd name="connsiteX4" fmla="*/ 0 w 4040205"/>
              <a:gd name="connsiteY4" fmla="*/ 5354197 h 5367449"/>
              <a:gd name="connsiteX0" fmla="*/ 0 w 4040205"/>
              <a:gd name="connsiteY0" fmla="*/ 5354197 h 5357924"/>
              <a:gd name="connsiteX1" fmla="*/ 3031505 w 4040205"/>
              <a:gd name="connsiteY1" fmla="*/ 0 h 5357924"/>
              <a:gd name="connsiteX2" fmla="*/ 4040205 w 4040205"/>
              <a:gd name="connsiteY2" fmla="*/ 0 h 5357924"/>
              <a:gd name="connsiteX3" fmla="*/ 980262 w 4040205"/>
              <a:gd name="connsiteY3" fmla="*/ 5357924 h 5357924"/>
              <a:gd name="connsiteX4" fmla="*/ 0 w 4040205"/>
              <a:gd name="connsiteY4" fmla="*/ 5354197 h 5357924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49730"/>
              <a:gd name="connsiteY0" fmla="*/ 5358960 h 5358960"/>
              <a:gd name="connsiteX1" fmla="*/ 3001446 w 4049730"/>
              <a:gd name="connsiteY1" fmla="*/ 1979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49730"/>
              <a:gd name="connsiteY0" fmla="*/ 5360940 h 5360940"/>
              <a:gd name="connsiteX1" fmla="*/ 3001446 w 4049730"/>
              <a:gd name="connsiteY1" fmla="*/ 0 h 5360940"/>
              <a:gd name="connsiteX2" fmla="*/ 4049730 w 4049730"/>
              <a:gd name="connsiteY2" fmla="*/ 1980 h 5360940"/>
              <a:gd name="connsiteX3" fmla="*/ 989787 w 4049730"/>
              <a:gd name="connsiteY3" fmla="*/ 5359904 h 5360940"/>
              <a:gd name="connsiteX4" fmla="*/ 0 w 4049730"/>
              <a:gd name="connsiteY4" fmla="*/ 5360940 h 5360940"/>
              <a:gd name="connsiteX0" fmla="*/ 0 w 4049730"/>
              <a:gd name="connsiteY0" fmla="*/ 5362737 h 5362737"/>
              <a:gd name="connsiteX1" fmla="*/ 2997853 w 4049730"/>
              <a:gd name="connsiteY1" fmla="*/ 0 h 5362737"/>
              <a:gd name="connsiteX2" fmla="*/ 4049730 w 4049730"/>
              <a:gd name="connsiteY2" fmla="*/ 3777 h 5362737"/>
              <a:gd name="connsiteX3" fmla="*/ 989787 w 4049730"/>
              <a:gd name="connsiteY3" fmla="*/ 5361701 h 5362737"/>
              <a:gd name="connsiteX4" fmla="*/ 0 w 4049730"/>
              <a:gd name="connsiteY4" fmla="*/ 5362737 h 5362737"/>
              <a:gd name="connsiteX0" fmla="*/ 0 w 4049730"/>
              <a:gd name="connsiteY0" fmla="*/ 5360941 h 5360941"/>
              <a:gd name="connsiteX1" fmla="*/ 2994260 w 4049730"/>
              <a:gd name="connsiteY1" fmla="*/ 0 h 5360941"/>
              <a:gd name="connsiteX2" fmla="*/ 4049730 w 4049730"/>
              <a:gd name="connsiteY2" fmla="*/ 1981 h 5360941"/>
              <a:gd name="connsiteX3" fmla="*/ 989787 w 4049730"/>
              <a:gd name="connsiteY3" fmla="*/ 5359905 h 5360941"/>
              <a:gd name="connsiteX4" fmla="*/ 0 w 4049730"/>
              <a:gd name="connsiteY4" fmla="*/ 5360941 h 536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730" h="5360941">
                <a:moveTo>
                  <a:pt x="0" y="5360941"/>
                </a:moveTo>
                <a:lnTo>
                  <a:pt x="2994260" y="0"/>
                </a:lnTo>
                <a:lnTo>
                  <a:pt x="4049730" y="1981"/>
                </a:lnTo>
                <a:lnTo>
                  <a:pt x="989787" y="5359905"/>
                </a:lnTo>
                <a:lnTo>
                  <a:pt x="0" y="5360941"/>
                </a:lnTo>
                <a:close/>
              </a:path>
            </a:pathLst>
          </a:custGeom>
          <a:gradFill>
            <a:gsLst>
              <a:gs pos="81000">
                <a:schemeClr val="tx1">
                  <a:alpha val="0"/>
                </a:schemeClr>
              </a:gs>
              <a:gs pos="0">
                <a:schemeClr val="tx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Parallelogram 32">
            <a:extLst>
              <a:ext uri="{FF2B5EF4-FFF2-40B4-BE49-F238E27FC236}">
                <a16:creationId xmlns:a16="http://schemas.microsoft.com/office/drawing/2014/main" id="{C86D9E77-4712-4340-A9E5-6A813303D271}"/>
              </a:ext>
            </a:extLst>
          </p:cNvPr>
          <p:cNvSpPr/>
          <p:nvPr userDrawn="1"/>
        </p:nvSpPr>
        <p:spPr>
          <a:xfrm>
            <a:off x="1360" y="1087544"/>
            <a:ext cx="951761" cy="1684121"/>
          </a:xfrm>
          <a:custGeom>
            <a:avLst/>
            <a:gdLst>
              <a:gd name="connsiteX0" fmla="*/ 0 w 4256658"/>
              <a:gd name="connsiteY0" fmla="*/ 5358614 h 5358614"/>
              <a:gd name="connsiteX1" fmla="*/ 3247958 w 4256658"/>
              <a:gd name="connsiteY1" fmla="*/ 0 h 5358614"/>
              <a:gd name="connsiteX2" fmla="*/ 4256658 w 4256658"/>
              <a:gd name="connsiteY2" fmla="*/ 0 h 5358614"/>
              <a:gd name="connsiteX3" fmla="*/ 1008700 w 4256658"/>
              <a:gd name="connsiteY3" fmla="*/ 5358614 h 5358614"/>
              <a:gd name="connsiteX4" fmla="*/ 0 w 4256658"/>
              <a:gd name="connsiteY4" fmla="*/ 5358614 h 5358614"/>
              <a:gd name="connsiteX0" fmla="*/ 0 w 4256658"/>
              <a:gd name="connsiteY0" fmla="*/ 5358614 h 5367449"/>
              <a:gd name="connsiteX1" fmla="*/ 3247958 w 4256658"/>
              <a:gd name="connsiteY1" fmla="*/ 0 h 5367449"/>
              <a:gd name="connsiteX2" fmla="*/ 4256658 w 4256658"/>
              <a:gd name="connsiteY2" fmla="*/ 0 h 5367449"/>
              <a:gd name="connsiteX3" fmla="*/ 1203065 w 4256658"/>
              <a:gd name="connsiteY3" fmla="*/ 5367449 h 5367449"/>
              <a:gd name="connsiteX4" fmla="*/ 0 w 4256658"/>
              <a:gd name="connsiteY4" fmla="*/ 5358614 h 5367449"/>
              <a:gd name="connsiteX0" fmla="*/ 0 w 4062292"/>
              <a:gd name="connsiteY0" fmla="*/ 5349780 h 5367449"/>
              <a:gd name="connsiteX1" fmla="*/ 3053592 w 4062292"/>
              <a:gd name="connsiteY1" fmla="*/ 0 h 5367449"/>
              <a:gd name="connsiteX2" fmla="*/ 4062292 w 4062292"/>
              <a:gd name="connsiteY2" fmla="*/ 0 h 5367449"/>
              <a:gd name="connsiteX3" fmla="*/ 1008699 w 4062292"/>
              <a:gd name="connsiteY3" fmla="*/ 5367449 h 5367449"/>
              <a:gd name="connsiteX4" fmla="*/ 0 w 4062292"/>
              <a:gd name="connsiteY4" fmla="*/ 5349780 h 5367449"/>
              <a:gd name="connsiteX0" fmla="*/ 0 w 4040205"/>
              <a:gd name="connsiteY0" fmla="*/ 5354197 h 5367449"/>
              <a:gd name="connsiteX1" fmla="*/ 3031505 w 4040205"/>
              <a:gd name="connsiteY1" fmla="*/ 0 h 5367449"/>
              <a:gd name="connsiteX2" fmla="*/ 4040205 w 4040205"/>
              <a:gd name="connsiteY2" fmla="*/ 0 h 5367449"/>
              <a:gd name="connsiteX3" fmla="*/ 986612 w 4040205"/>
              <a:gd name="connsiteY3" fmla="*/ 5367449 h 5367449"/>
              <a:gd name="connsiteX4" fmla="*/ 0 w 4040205"/>
              <a:gd name="connsiteY4" fmla="*/ 5354197 h 5367449"/>
              <a:gd name="connsiteX0" fmla="*/ 0 w 4040205"/>
              <a:gd name="connsiteY0" fmla="*/ 5354197 h 5357924"/>
              <a:gd name="connsiteX1" fmla="*/ 3031505 w 4040205"/>
              <a:gd name="connsiteY1" fmla="*/ 0 h 5357924"/>
              <a:gd name="connsiteX2" fmla="*/ 4040205 w 4040205"/>
              <a:gd name="connsiteY2" fmla="*/ 0 h 5357924"/>
              <a:gd name="connsiteX3" fmla="*/ 980262 w 4040205"/>
              <a:gd name="connsiteY3" fmla="*/ 5357924 h 5357924"/>
              <a:gd name="connsiteX4" fmla="*/ 0 w 4040205"/>
              <a:gd name="connsiteY4" fmla="*/ 5354197 h 5357924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3088048 w 4049730"/>
              <a:gd name="connsiteY3" fmla="*/ 1691489 h 5358960"/>
              <a:gd name="connsiteX4" fmla="*/ 0 w 4049730"/>
              <a:gd name="connsiteY4" fmla="*/ 5358960 h 5358960"/>
              <a:gd name="connsiteX0" fmla="*/ 0 w 1752686"/>
              <a:gd name="connsiteY0" fmla="*/ 1462821 h 1691489"/>
              <a:gd name="connsiteX1" fmla="*/ 743986 w 1752686"/>
              <a:gd name="connsiteY1" fmla="*/ 0 h 1691489"/>
              <a:gd name="connsiteX2" fmla="*/ 1752686 w 1752686"/>
              <a:gd name="connsiteY2" fmla="*/ 0 h 1691489"/>
              <a:gd name="connsiteX3" fmla="*/ 791004 w 1752686"/>
              <a:gd name="connsiteY3" fmla="*/ 1691489 h 1691489"/>
              <a:gd name="connsiteX4" fmla="*/ 0 w 1752686"/>
              <a:gd name="connsiteY4" fmla="*/ 1462821 h 1691489"/>
              <a:gd name="connsiteX0" fmla="*/ 47018 w 1008700"/>
              <a:gd name="connsiteY0" fmla="*/ 1691489 h 1691489"/>
              <a:gd name="connsiteX1" fmla="*/ 0 w 1008700"/>
              <a:gd name="connsiteY1" fmla="*/ 0 h 1691489"/>
              <a:gd name="connsiteX2" fmla="*/ 1008700 w 1008700"/>
              <a:gd name="connsiteY2" fmla="*/ 0 h 1691489"/>
              <a:gd name="connsiteX3" fmla="*/ 47018 w 1008700"/>
              <a:gd name="connsiteY3" fmla="*/ 1691489 h 1691489"/>
              <a:gd name="connsiteX0" fmla="*/ 0 w 961682"/>
              <a:gd name="connsiteY0" fmla="*/ 1691489 h 1691489"/>
              <a:gd name="connsiteX1" fmla="*/ 5990 w 961682"/>
              <a:gd name="connsiteY1" fmla="*/ 22087 h 1691489"/>
              <a:gd name="connsiteX2" fmla="*/ 961682 w 961682"/>
              <a:gd name="connsiteY2" fmla="*/ 0 h 1691489"/>
              <a:gd name="connsiteX3" fmla="*/ 0 w 961682"/>
              <a:gd name="connsiteY3" fmla="*/ 1691489 h 1691489"/>
              <a:gd name="connsiteX0" fmla="*/ 0 w 961682"/>
              <a:gd name="connsiteY0" fmla="*/ 1691489 h 1691489"/>
              <a:gd name="connsiteX1" fmla="*/ 14825 w 961682"/>
              <a:gd name="connsiteY1" fmla="*/ 61844 h 1691489"/>
              <a:gd name="connsiteX2" fmla="*/ 961682 w 961682"/>
              <a:gd name="connsiteY2" fmla="*/ 0 h 1691489"/>
              <a:gd name="connsiteX3" fmla="*/ 0 w 961682"/>
              <a:gd name="connsiteY3" fmla="*/ 1691489 h 1691489"/>
              <a:gd name="connsiteX0" fmla="*/ 0 w 961682"/>
              <a:gd name="connsiteY0" fmla="*/ 1691489 h 1691489"/>
              <a:gd name="connsiteX1" fmla="*/ 23660 w 961682"/>
              <a:gd name="connsiteY1" fmla="*/ 0 h 1691489"/>
              <a:gd name="connsiteX2" fmla="*/ 961682 w 961682"/>
              <a:gd name="connsiteY2" fmla="*/ 0 h 1691489"/>
              <a:gd name="connsiteX3" fmla="*/ 0 w 961682"/>
              <a:gd name="connsiteY3" fmla="*/ 1691489 h 1691489"/>
              <a:gd name="connsiteX0" fmla="*/ 0 w 961682"/>
              <a:gd name="connsiteY0" fmla="*/ 1691489 h 1691489"/>
              <a:gd name="connsiteX1" fmla="*/ 10408 w 961682"/>
              <a:gd name="connsiteY1" fmla="*/ 13252 h 1691489"/>
              <a:gd name="connsiteX2" fmla="*/ 961682 w 961682"/>
              <a:gd name="connsiteY2" fmla="*/ 0 h 1691489"/>
              <a:gd name="connsiteX3" fmla="*/ 0 w 961682"/>
              <a:gd name="connsiteY3" fmla="*/ 1691489 h 1691489"/>
              <a:gd name="connsiteX0" fmla="*/ 0 w 961682"/>
              <a:gd name="connsiteY0" fmla="*/ 1693197 h 1693197"/>
              <a:gd name="connsiteX1" fmla="*/ 10408 w 961682"/>
              <a:gd name="connsiteY1" fmla="*/ 0 h 1693197"/>
              <a:gd name="connsiteX2" fmla="*/ 961682 w 961682"/>
              <a:gd name="connsiteY2" fmla="*/ 1708 h 1693197"/>
              <a:gd name="connsiteX3" fmla="*/ 0 w 961682"/>
              <a:gd name="connsiteY3" fmla="*/ 1693197 h 1693197"/>
              <a:gd name="connsiteX0" fmla="*/ 1424 w 951761"/>
              <a:gd name="connsiteY0" fmla="*/ 1684121 h 1684121"/>
              <a:gd name="connsiteX1" fmla="*/ 487 w 951761"/>
              <a:gd name="connsiteY1" fmla="*/ 0 h 1684121"/>
              <a:gd name="connsiteX2" fmla="*/ 951761 w 951761"/>
              <a:gd name="connsiteY2" fmla="*/ 1708 h 1684121"/>
              <a:gd name="connsiteX3" fmla="*/ 1424 w 951761"/>
              <a:gd name="connsiteY3" fmla="*/ 1684121 h 168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761" h="1684121">
                <a:moveTo>
                  <a:pt x="1424" y="1684121"/>
                </a:moveTo>
                <a:cubicBezTo>
                  <a:pt x="3421" y="1127654"/>
                  <a:pt x="-1510" y="556467"/>
                  <a:pt x="487" y="0"/>
                </a:cubicBezTo>
                <a:lnTo>
                  <a:pt x="951761" y="1708"/>
                </a:lnTo>
                <a:lnTo>
                  <a:pt x="1424" y="1684121"/>
                </a:lnTo>
                <a:close/>
              </a:path>
            </a:pathLst>
          </a:custGeom>
          <a:gradFill>
            <a:gsLst>
              <a:gs pos="81000">
                <a:schemeClr val="tx1">
                  <a:alpha val="0"/>
                </a:schemeClr>
              </a:gs>
              <a:gs pos="0">
                <a:schemeClr val="tx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1" name="Parallelogram 32">
            <a:extLst>
              <a:ext uri="{FF2B5EF4-FFF2-40B4-BE49-F238E27FC236}">
                <a16:creationId xmlns:a16="http://schemas.microsoft.com/office/drawing/2014/main" id="{0756A132-B330-421D-A1ED-199C5CFE38C5}"/>
              </a:ext>
            </a:extLst>
          </p:cNvPr>
          <p:cNvSpPr/>
          <p:nvPr userDrawn="1"/>
        </p:nvSpPr>
        <p:spPr>
          <a:xfrm>
            <a:off x="-4155" y="1089253"/>
            <a:ext cx="1959812" cy="3419794"/>
          </a:xfrm>
          <a:custGeom>
            <a:avLst/>
            <a:gdLst>
              <a:gd name="connsiteX0" fmla="*/ 0 w 4256658"/>
              <a:gd name="connsiteY0" fmla="*/ 5358614 h 5358614"/>
              <a:gd name="connsiteX1" fmla="*/ 3247958 w 4256658"/>
              <a:gd name="connsiteY1" fmla="*/ 0 h 5358614"/>
              <a:gd name="connsiteX2" fmla="*/ 4256658 w 4256658"/>
              <a:gd name="connsiteY2" fmla="*/ 0 h 5358614"/>
              <a:gd name="connsiteX3" fmla="*/ 1008700 w 4256658"/>
              <a:gd name="connsiteY3" fmla="*/ 5358614 h 5358614"/>
              <a:gd name="connsiteX4" fmla="*/ 0 w 4256658"/>
              <a:gd name="connsiteY4" fmla="*/ 5358614 h 5358614"/>
              <a:gd name="connsiteX0" fmla="*/ 0 w 4256658"/>
              <a:gd name="connsiteY0" fmla="*/ 5358614 h 5367449"/>
              <a:gd name="connsiteX1" fmla="*/ 3247958 w 4256658"/>
              <a:gd name="connsiteY1" fmla="*/ 0 h 5367449"/>
              <a:gd name="connsiteX2" fmla="*/ 4256658 w 4256658"/>
              <a:gd name="connsiteY2" fmla="*/ 0 h 5367449"/>
              <a:gd name="connsiteX3" fmla="*/ 1203065 w 4256658"/>
              <a:gd name="connsiteY3" fmla="*/ 5367449 h 5367449"/>
              <a:gd name="connsiteX4" fmla="*/ 0 w 4256658"/>
              <a:gd name="connsiteY4" fmla="*/ 5358614 h 5367449"/>
              <a:gd name="connsiteX0" fmla="*/ 0 w 4062292"/>
              <a:gd name="connsiteY0" fmla="*/ 5349780 h 5367449"/>
              <a:gd name="connsiteX1" fmla="*/ 3053592 w 4062292"/>
              <a:gd name="connsiteY1" fmla="*/ 0 h 5367449"/>
              <a:gd name="connsiteX2" fmla="*/ 4062292 w 4062292"/>
              <a:gd name="connsiteY2" fmla="*/ 0 h 5367449"/>
              <a:gd name="connsiteX3" fmla="*/ 1008699 w 4062292"/>
              <a:gd name="connsiteY3" fmla="*/ 5367449 h 5367449"/>
              <a:gd name="connsiteX4" fmla="*/ 0 w 4062292"/>
              <a:gd name="connsiteY4" fmla="*/ 5349780 h 5367449"/>
              <a:gd name="connsiteX0" fmla="*/ 0 w 4040205"/>
              <a:gd name="connsiteY0" fmla="*/ 5354197 h 5367449"/>
              <a:gd name="connsiteX1" fmla="*/ 3031505 w 4040205"/>
              <a:gd name="connsiteY1" fmla="*/ 0 h 5367449"/>
              <a:gd name="connsiteX2" fmla="*/ 4040205 w 4040205"/>
              <a:gd name="connsiteY2" fmla="*/ 0 h 5367449"/>
              <a:gd name="connsiteX3" fmla="*/ 986612 w 4040205"/>
              <a:gd name="connsiteY3" fmla="*/ 5367449 h 5367449"/>
              <a:gd name="connsiteX4" fmla="*/ 0 w 4040205"/>
              <a:gd name="connsiteY4" fmla="*/ 5354197 h 5367449"/>
              <a:gd name="connsiteX0" fmla="*/ 0 w 4040205"/>
              <a:gd name="connsiteY0" fmla="*/ 5354197 h 5357924"/>
              <a:gd name="connsiteX1" fmla="*/ 3031505 w 4040205"/>
              <a:gd name="connsiteY1" fmla="*/ 0 h 5357924"/>
              <a:gd name="connsiteX2" fmla="*/ 4040205 w 4040205"/>
              <a:gd name="connsiteY2" fmla="*/ 0 h 5357924"/>
              <a:gd name="connsiteX3" fmla="*/ 980262 w 4040205"/>
              <a:gd name="connsiteY3" fmla="*/ 5357924 h 5357924"/>
              <a:gd name="connsiteX4" fmla="*/ 0 w 4040205"/>
              <a:gd name="connsiteY4" fmla="*/ 5354197 h 5357924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989787 w 4049730"/>
              <a:gd name="connsiteY3" fmla="*/ 5357924 h 5358960"/>
              <a:gd name="connsiteX4" fmla="*/ 0 w 4049730"/>
              <a:gd name="connsiteY4" fmla="*/ 5358960 h 5358960"/>
              <a:gd name="connsiteX0" fmla="*/ 0 w 4049730"/>
              <a:gd name="connsiteY0" fmla="*/ 5358960 h 5358960"/>
              <a:gd name="connsiteX1" fmla="*/ 3041030 w 4049730"/>
              <a:gd name="connsiteY1" fmla="*/ 0 h 5358960"/>
              <a:gd name="connsiteX2" fmla="*/ 4049730 w 4049730"/>
              <a:gd name="connsiteY2" fmla="*/ 0 h 5358960"/>
              <a:gd name="connsiteX3" fmla="*/ 2098000 w 4049730"/>
              <a:gd name="connsiteY3" fmla="*/ 3419794 h 5358960"/>
              <a:gd name="connsiteX4" fmla="*/ 0 w 4049730"/>
              <a:gd name="connsiteY4" fmla="*/ 5358960 h 5358960"/>
              <a:gd name="connsiteX0" fmla="*/ 0 w 1957543"/>
              <a:gd name="connsiteY0" fmla="*/ 1676512 h 3419794"/>
              <a:gd name="connsiteX1" fmla="*/ 948843 w 1957543"/>
              <a:gd name="connsiteY1" fmla="*/ 0 h 3419794"/>
              <a:gd name="connsiteX2" fmla="*/ 1957543 w 1957543"/>
              <a:gd name="connsiteY2" fmla="*/ 0 h 3419794"/>
              <a:gd name="connsiteX3" fmla="*/ 5813 w 1957543"/>
              <a:gd name="connsiteY3" fmla="*/ 3419794 h 3419794"/>
              <a:gd name="connsiteX4" fmla="*/ 0 w 1957543"/>
              <a:gd name="connsiteY4" fmla="*/ 1676512 h 3419794"/>
              <a:gd name="connsiteX0" fmla="*/ 0 w 1962081"/>
              <a:gd name="connsiteY0" fmla="*/ 1767271 h 3419794"/>
              <a:gd name="connsiteX1" fmla="*/ 953381 w 1962081"/>
              <a:gd name="connsiteY1" fmla="*/ 0 h 3419794"/>
              <a:gd name="connsiteX2" fmla="*/ 1962081 w 1962081"/>
              <a:gd name="connsiteY2" fmla="*/ 0 h 3419794"/>
              <a:gd name="connsiteX3" fmla="*/ 10351 w 1962081"/>
              <a:gd name="connsiteY3" fmla="*/ 3419794 h 3419794"/>
              <a:gd name="connsiteX4" fmla="*/ 0 w 1962081"/>
              <a:gd name="connsiteY4" fmla="*/ 1767271 h 3419794"/>
              <a:gd name="connsiteX0" fmla="*/ 0 w 1959812"/>
              <a:gd name="connsiteY0" fmla="*/ 1685588 h 3419794"/>
              <a:gd name="connsiteX1" fmla="*/ 951112 w 1959812"/>
              <a:gd name="connsiteY1" fmla="*/ 0 h 3419794"/>
              <a:gd name="connsiteX2" fmla="*/ 1959812 w 1959812"/>
              <a:gd name="connsiteY2" fmla="*/ 0 h 3419794"/>
              <a:gd name="connsiteX3" fmla="*/ 8082 w 1959812"/>
              <a:gd name="connsiteY3" fmla="*/ 3419794 h 3419794"/>
              <a:gd name="connsiteX4" fmla="*/ 0 w 1959812"/>
              <a:gd name="connsiteY4" fmla="*/ 1685588 h 34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812" h="3419794">
                <a:moveTo>
                  <a:pt x="0" y="1685588"/>
                </a:moveTo>
                <a:lnTo>
                  <a:pt x="951112" y="0"/>
                </a:lnTo>
                <a:lnTo>
                  <a:pt x="1959812" y="0"/>
                </a:lnTo>
                <a:lnTo>
                  <a:pt x="8082" y="3419794"/>
                </a:lnTo>
                <a:cubicBezTo>
                  <a:pt x="6144" y="2838700"/>
                  <a:pt x="1938" y="2266682"/>
                  <a:pt x="0" y="1685588"/>
                </a:cubicBezTo>
                <a:close/>
              </a:path>
            </a:pathLst>
          </a:custGeom>
          <a:gradFill>
            <a:gsLst>
              <a:gs pos="81000">
                <a:schemeClr val="tx1">
                  <a:alpha val="0"/>
                </a:schemeClr>
              </a:gs>
              <a:gs pos="0">
                <a:schemeClr val="tx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1184DAB6-5662-4E7E-A96E-4221BE0A8F25}"/>
              </a:ext>
            </a:extLst>
          </p:cNvPr>
          <p:cNvSpPr/>
          <p:nvPr userDrawn="1"/>
        </p:nvSpPr>
        <p:spPr>
          <a:xfrm>
            <a:off x="-1778" y="1089253"/>
            <a:ext cx="8169630" cy="5353936"/>
          </a:xfrm>
          <a:custGeom>
            <a:avLst/>
            <a:gdLst>
              <a:gd name="connsiteX0" fmla="*/ 0 w 9452742"/>
              <a:gd name="connsiteY0" fmla="*/ 5358614 h 5358614"/>
              <a:gd name="connsiteX1" fmla="*/ 3237460 w 9452742"/>
              <a:gd name="connsiteY1" fmla="*/ 0 h 5358614"/>
              <a:gd name="connsiteX2" fmla="*/ 9452742 w 9452742"/>
              <a:gd name="connsiteY2" fmla="*/ 0 h 5358614"/>
              <a:gd name="connsiteX3" fmla="*/ 6215282 w 9452742"/>
              <a:gd name="connsiteY3" fmla="*/ 5358614 h 5358614"/>
              <a:gd name="connsiteX4" fmla="*/ 0 w 9452742"/>
              <a:gd name="connsiteY4" fmla="*/ 5358614 h 5358614"/>
              <a:gd name="connsiteX0" fmla="*/ 0 w 9452742"/>
              <a:gd name="connsiteY0" fmla="*/ 5358614 h 5358614"/>
              <a:gd name="connsiteX1" fmla="*/ 3237460 w 9452742"/>
              <a:gd name="connsiteY1" fmla="*/ 0 h 5358614"/>
              <a:gd name="connsiteX2" fmla="*/ 9452742 w 9452742"/>
              <a:gd name="connsiteY2" fmla="*/ 0 h 5358614"/>
              <a:gd name="connsiteX3" fmla="*/ 6215282 w 9452742"/>
              <a:gd name="connsiteY3" fmla="*/ 5358614 h 5358614"/>
              <a:gd name="connsiteX4" fmla="*/ 1290946 w 9452742"/>
              <a:gd name="connsiteY4" fmla="*/ 5353936 h 5358614"/>
              <a:gd name="connsiteX5" fmla="*/ 0 w 9452742"/>
              <a:gd name="connsiteY5" fmla="*/ 5358614 h 5358614"/>
              <a:gd name="connsiteX0" fmla="*/ 0 w 8181060"/>
              <a:gd name="connsiteY0" fmla="*/ 3220977 h 5358614"/>
              <a:gd name="connsiteX1" fmla="*/ 1965778 w 8181060"/>
              <a:gd name="connsiteY1" fmla="*/ 0 h 5358614"/>
              <a:gd name="connsiteX2" fmla="*/ 8181060 w 8181060"/>
              <a:gd name="connsiteY2" fmla="*/ 0 h 5358614"/>
              <a:gd name="connsiteX3" fmla="*/ 4943600 w 8181060"/>
              <a:gd name="connsiteY3" fmla="*/ 5358614 h 5358614"/>
              <a:gd name="connsiteX4" fmla="*/ 19264 w 8181060"/>
              <a:gd name="connsiteY4" fmla="*/ 5353936 h 5358614"/>
              <a:gd name="connsiteX5" fmla="*/ 0 w 8181060"/>
              <a:gd name="connsiteY5" fmla="*/ 3220977 h 5358614"/>
              <a:gd name="connsiteX0" fmla="*/ 0 w 8174202"/>
              <a:gd name="connsiteY0" fmla="*/ 3262125 h 5358614"/>
              <a:gd name="connsiteX1" fmla="*/ 1958920 w 8174202"/>
              <a:gd name="connsiteY1" fmla="*/ 0 h 5358614"/>
              <a:gd name="connsiteX2" fmla="*/ 8174202 w 8174202"/>
              <a:gd name="connsiteY2" fmla="*/ 0 h 5358614"/>
              <a:gd name="connsiteX3" fmla="*/ 4936742 w 8174202"/>
              <a:gd name="connsiteY3" fmla="*/ 5358614 h 5358614"/>
              <a:gd name="connsiteX4" fmla="*/ 12406 w 8174202"/>
              <a:gd name="connsiteY4" fmla="*/ 5353936 h 5358614"/>
              <a:gd name="connsiteX5" fmla="*/ 0 w 8174202"/>
              <a:gd name="connsiteY5" fmla="*/ 3262125 h 5358614"/>
              <a:gd name="connsiteX0" fmla="*/ 0 w 8169630"/>
              <a:gd name="connsiteY0" fmla="*/ 3223263 h 5358614"/>
              <a:gd name="connsiteX1" fmla="*/ 1954348 w 8169630"/>
              <a:gd name="connsiteY1" fmla="*/ 0 h 5358614"/>
              <a:gd name="connsiteX2" fmla="*/ 8169630 w 8169630"/>
              <a:gd name="connsiteY2" fmla="*/ 0 h 5358614"/>
              <a:gd name="connsiteX3" fmla="*/ 4932170 w 8169630"/>
              <a:gd name="connsiteY3" fmla="*/ 5358614 h 5358614"/>
              <a:gd name="connsiteX4" fmla="*/ 7834 w 8169630"/>
              <a:gd name="connsiteY4" fmla="*/ 5353936 h 5358614"/>
              <a:gd name="connsiteX5" fmla="*/ 0 w 8169630"/>
              <a:gd name="connsiteY5" fmla="*/ 3223263 h 5358614"/>
              <a:gd name="connsiteX0" fmla="*/ 0 w 8169630"/>
              <a:gd name="connsiteY0" fmla="*/ 3223263 h 5358614"/>
              <a:gd name="connsiteX1" fmla="*/ 1954348 w 8169630"/>
              <a:gd name="connsiteY1" fmla="*/ 0 h 5358614"/>
              <a:gd name="connsiteX2" fmla="*/ 8169630 w 8169630"/>
              <a:gd name="connsiteY2" fmla="*/ 0 h 5358614"/>
              <a:gd name="connsiteX3" fmla="*/ 4932170 w 8169630"/>
              <a:gd name="connsiteY3" fmla="*/ 5358614 h 5358614"/>
              <a:gd name="connsiteX4" fmla="*/ 1484 w 8169630"/>
              <a:gd name="connsiteY4" fmla="*/ 5353936 h 5358614"/>
              <a:gd name="connsiteX5" fmla="*/ 0 w 8169630"/>
              <a:gd name="connsiteY5" fmla="*/ 3223263 h 5358614"/>
              <a:gd name="connsiteX0" fmla="*/ 0 w 8169630"/>
              <a:gd name="connsiteY0" fmla="*/ 3223263 h 5353936"/>
              <a:gd name="connsiteX1" fmla="*/ 1954348 w 8169630"/>
              <a:gd name="connsiteY1" fmla="*/ 0 h 5353936"/>
              <a:gd name="connsiteX2" fmla="*/ 8169630 w 8169630"/>
              <a:gd name="connsiteY2" fmla="*/ 0 h 5353936"/>
              <a:gd name="connsiteX3" fmla="*/ 5139788 w 8169630"/>
              <a:gd name="connsiteY3" fmla="*/ 5349779 h 5353936"/>
              <a:gd name="connsiteX4" fmla="*/ 1484 w 8169630"/>
              <a:gd name="connsiteY4" fmla="*/ 5353936 h 5353936"/>
              <a:gd name="connsiteX5" fmla="*/ 0 w 8169630"/>
              <a:gd name="connsiteY5" fmla="*/ 3223263 h 5353936"/>
              <a:gd name="connsiteX0" fmla="*/ 0 w 8169630"/>
              <a:gd name="connsiteY0" fmla="*/ 3435298 h 5353936"/>
              <a:gd name="connsiteX1" fmla="*/ 1954348 w 8169630"/>
              <a:gd name="connsiteY1" fmla="*/ 0 h 5353936"/>
              <a:gd name="connsiteX2" fmla="*/ 8169630 w 8169630"/>
              <a:gd name="connsiteY2" fmla="*/ 0 h 5353936"/>
              <a:gd name="connsiteX3" fmla="*/ 5139788 w 8169630"/>
              <a:gd name="connsiteY3" fmla="*/ 5349779 h 5353936"/>
              <a:gd name="connsiteX4" fmla="*/ 1484 w 8169630"/>
              <a:gd name="connsiteY4" fmla="*/ 5353936 h 5353936"/>
              <a:gd name="connsiteX5" fmla="*/ 0 w 8169630"/>
              <a:gd name="connsiteY5" fmla="*/ 3435298 h 535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9630" h="5353936">
                <a:moveTo>
                  <a:pt x="0" y="3435298"/>
                </a:moveTo>
                <a:lnTo>
                  <a:pt x="1954348" y="0"/>
                </a:lnTo>
                <a:lnTo>
                  <a:pt x="8169630" y="0"/>
                </a:lnTo>
                <a:lnTo>
                  <a:pt x="5139788" y="5349779"/>
                </a:lnTo>
                <a:lnTo>
                  <a:pt x="1484" y="5353936"/>
                </a:lnTo>
                <a:cubicBezTo>
                  <a:pt x="-2651" y="4656666"/>
                  <a:pt x="4135" y="4132568"/>
                  <a:pt x="0" y="3435298"/>
                </a:cubicBezTo>
                <a:close/>
              </a:path>
            </a:pathLst>
          </a:custGeom>
          <a:solidFill>
            <a:schemeClr val="tx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88137-6F62-42CB-9A1D-EC3433AD736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66080" y="1459436"/>
            <a:ext cx="4256658" cy="310303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1636A-2F7F-43FF-AA49-03FFE1D9914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66080" y="4589463"/>
            <a:ext cx="425665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89AF611-D321-4E4D-8FD0-522FB631322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/>
            </a:lvl1pPr>
          </a:lstStyle>
          <a:p>
            <a:r>
              <a:rPr lang="en-US"/>
              <a:t>Confidential  |  CXL™ Consortium 2020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8D897FC-ED25-43EC-9111-16B87B6F9D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006536"/>
            <a:ext cx="12192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6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789596-C2BA-48AC-8CA8-F6D6A73CEB5A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A75472-BCB7-45C3-8CCC-28D4C85921CB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084C732-C52A-421D-A79C-9D1B1B4F32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8242B2A-DAF7-4557-829D-21410489E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E8E84B27-DF87-4797-A891-010F66834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633" y="152027"/>
            <a:ext cx="8599506" cy="781423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71721AA-0D9D-48A6-82CA-88BD61129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B890DF4-2146-4804-902A-12625820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11/15/2023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25420D-4075-4253-9019-DB391F1A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FF136AB-424C-4F9F-9B3A-504D1749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 |  CXL™ Consortium 2020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2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FA7A23D-3020-4249-B0D2-D52D86B0EDF8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8265FA-3B29-4422-AB65-060DA7445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633" y="144902"/>
            <a:ext cx="8599506" cy="781423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CA8167-13ED-4B3B-A63A-0F2472584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BF614F7E-A14A-4BD1-94B8-C5C1941B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11/15/2023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B2FCBDB6-63B8-44A6-898C-9B3B153D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425583C5-6A65-4D2D-A2AC-7ED04DDB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Confidential  |  CXL™ Consortium 2020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8213FD-3DCC-40F5-93A9-27DA9AC58CEA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EC90E4B-D5B6-4143-AE44-3C50E77D4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1BC48472-B4AE-4758-8783-E1EFD0318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3541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4D251A5-8A9C-45AE-B9CD-BBCA4A03D4F1}"/>
              </a:ext>
            </a:extLst>
          </p:cNvPr>
          <p:cNvSpPr/>
          <p:nvPr userDrawn="1"/>
        </p:nvSpPr>
        <p:spPr>
          <a:xfrm>
            <a:off x="0" y="-7152"/>
            <a:ext cx="12192000" cy="1020205"/>
          </a:xfrm>
          <a:prstGeom prst="rect">
            <a:avLst/>
          </a:prstGeom>
          <a:solidFill>
            <a:srgbClr val="153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9C4D97-A67E-4BA3-A152-80CBD2B86FCE}"/>
              </a:ext>
            </a:extLst>
          </p:cNvPr>
          <p:cNvGrpSpPr/>
          <p:nvPr userDrawn="1"/>
        </p:nvGrpSpPr>
        <p:grpSpPr>
          <a:xfrm>
            <a:off x="0" y="166768"/>
            <a:ext cx="12192000" cy="1920275"/>
            <a:chOff x="0" y="166768"/>
            <a:chExt cx="12192000" cy="1920275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AEFC7F3D-AEEB-42E0-B129-CA595ADA6A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156" t="26164" r="11091" b="25881"/>
            <a:stretch/>
          </p:blipFill>
          <p:spPr>
            <a:xfrm>
              <a:off x="9395112" y="166768"/>
              <a:ext cx="2412956" cy="65957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0329140E-40DD-40E7-A13A-1A01102BE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007543"/>
              <a:ext cx="12192000" cy="1079500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CB6A754-8180-4921-AD3F-7B326F411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83" y="1371600"/>
            <a:ext cx="10515600" cy="4351338"/>
          </a:xfrm>
        </p:spPr>
        <p:txBody>
          <a:bodyPr/>
          <a:lstStyle>
            <a:lvl1pPr>
              <a:buClr>
                <a:srgbClr val="16978A"/>
              </a:buClr>
              <a:defRPr>
                <a:solidFill>
                  <a:srgbClr val="153236"/>
                </a:solidFill>
              </a:defRPr>
            </a:lvl1pPr>
            <a:lvl2pPr>
              <a:buClr>
                <a:srgbClr val="16978A"/>
              </a:buClr>
              <a:defRPr>
                <a:solidFill>
                  <a:srgbClr val="153236"/>
                </a:solidFill>
              </a:defRPr>
            </a:lvl2pPr>
            <a:lvl3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3pPr>
            <a:lvl4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4pPr>
            <a:lvl5pPr>
              <a:buClr>
                <a:srgbClr val="16978A"/>
              </a:buClr>
              <a:defRPr sz="2000">
                <a:solidFill>
                  <a:srgbClr val="15323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33AB042-6692-452E-A1DC-59157034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52" y="181018"/>
            <a:ext cx="8777978" cy="617562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823F714-07D3-4CEF-A4F4-25FC726CD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060" y="657156"/>
            <a:ext cx="8777978" cy="3627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6978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09510CA-0B21-4CB1-AFD1-D9BCE3C59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29" t="2025" r="521" b="-21039"/>
          <a:stretch/>
        </p:blipFill>
        <p:spPr>
          <a:xfrm>
            <a:off x="-1" y="6448217"/>
            <a:ext cx="12188952" cy="45767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D39EE80-A3E3-4D4F-8EE8-50931E3D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895" y="6476445"/>
            <a:ext cx="2155776" cy="36512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8FC9FDA-6F98-418B-9080-9D69614A1AAE}" type="datetime1">
              <a:rPr lang="en-US" smtClean="0"/>
              <a:pPr/>
              <a:t>11/15/2023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840EE00-FB26-4C50-B01F-F2BAE21C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835" y="6480387"/>
            <a:ext cx="614105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D958741-2347-44A7-A11C-89FAAC4B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>
            <a:lvl1pPr marL="115888" indent="0"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Confidential  |  CXL™ Consortium 2020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07241-C6C8-4609-BEF1-E88CD93F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53EBC-F2E8-4FF6-BC0E-FE94FCCD1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9AAA2-9192-4C93-B0A1-1EB3E2C1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3805A845-7285-4854-82B4-ED4DFEEB513B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C63E2-84AB-4A43-9CF7-F23C1C8D7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Confidential  |  CXL™ Consortium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F7E06-C5DF-4E40-B81D-5CC8317DE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42D6CF2F-E99A-4DCF-AFBF-E997E4DEA0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63" r:id="rId8"/>
    <p:sldLayoutId id="2147483661" r:id="rId9"/>
    <p:sldLayoutId id="2147483662" r:id="rId10"/>
    <p:sldLayoutId id="2147483654" r:id="rId11"/>
    <p:sldLayoutId id="2147483655" r:id="rId12"/>
    <p:sldLayoutId id="2147483676" r:id="rId13"/>
    <p:sldLayoutId id="2147483667" r:id="rId14"/>
    <p:sldLayoutId id="2147483664" r:id="rId15"/>
    <p:sldLayoutId id="2147483677" r:id="rId16"/>
    <p:sldLayoutId id="2147483678" r:id="rId17"/>
    <p:sldLayoutId id="2147483679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 SemiBold 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13" Type="http://schemas.openxmlformats.org/officeDocument/2006/relationships/image" Target="../media/image7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5.jpg"/><Relationship Id="rId12" Type="http://schemas.openxmlformats.org/officeDocument/2006/relationships/image" Target="../media/image7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openxmlformats.org/officeDocument/2006/relationships/image" Target="../media/image69.gif"/><Relationship Id="rId5" Type="http://schemas.openxmlformats.org/officeDocument/2006/relationships/diagramColors" Target="../diagrams/colors1.xml"/><Relationship Id="rId10" Type="http://schemas.openxmlformats.org/officeDocument/2006/relationships/image" Target="../media/image6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13" Type="http://schemas.openxmlformats.org/officeDocument/2006/relationships/image" Target="../media/image7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11" Type="http://schemas.openxmlformats.org/officeDocument/2006/relationships/image" Target="../media/image77.jpg"/><Relationship Id="rId5" Type="http://schemas.openxmlformats.org/officeDocument/2006/relationships/diagramColors" Target="../diagrams/colors2.xml"/><Relationship Id="rId15" Type="http://schemas.openxmlformats.org/officeDocument/2006/relationships/image" Target="../media/image81.png"/><Relationship Id="rId10" Type="http://schemas.openxmlformats.org/officeDocument/2006/relationships/image" Target="../media/image76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5.jpeg"/><Relationship Id="rId1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2.svg"/><Relationship Id="rId26" Type="http://schemas.openxmlformats.org/officeDocument/2006/relationships/image" Target="../media/image40.png"/><Relationship Id="rId3" Type="http://schemas.openxmlformats.org/officeDocument/2006/relationships/image" Target="../media/image18.svg"/><Relationship Id="rId21" Type="http://schemas.openxmlformats.org/officeDocument/2006/relationships/image" Target="../media/image35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5" Type="http://schemas.openxmlformats.org/officeDocument/2006/relationships/image" Target="../media/image39.svg"/><Relationship Id="rId2" Type="http://schemas.openxmlformats.org/officeDocument/2006/relationships/image" Target="../media/image17.png"/><Relationship Id="rId16" Type="http://schemas.microsoft.com/office/2007/relationships/hdphoto" Target="../media/hdphoto1.wdp"/><Relationship Id="rId20" Type="http://schemas.openxmlformats.org/officeDocument/2006/relationships/image" Target="../media/image34.png"/><Relationship Id="rId29" Type="http://schemas.microsoft.com/office/2007/relationships/hdphoto" Target="../media/hdphoto2.wdp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24" Type="http://schemas.openxmlformats.org/officeDocument/2006/relationships/image" Target="../media/image38.png"/><Relationship Id="rId5" Type="http://schemas.openxmlformats.org/officeDocument/2006/relationships/image" Target="../media/image20.svg"/><Relationship Id="rId15" Type="http://schemas.openxmlformats.org/officeDocument/2006/relationships/image" Target="../media/image30.png"/><Relationship Id="rId23" Type="http://schemas.openxmlformats.org/officeDocument/2006/relationships/image" Target="../media/image37.svg"/><Relationship Id="rId28" Type="http://schemas.openxmlformats.org/officeDocument/2006/relationships/image" Target="../media/image42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36.png"/><Relationship Id="rId27" Type="http://schemas.openxmlformats.org/officeDocument/2006/relationships/image" Target="../media/image41.svg"/><Relationship Id="rId30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expresslink.org/resource-library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mputeexpresslink.org/cxl-2-technical-training" TargetMode="External"/><Relationship Id="rId5" Type="http://schemas.openxmlformats.org/officeDocument/2006/relationships/hyperlink" Target="https://www.computeexpresslink.org/cxl-1-technical-training" TargetMode="External"/><Relationship Id="rId4" Type="http://schemas.openxmlformats.org/officeDocument/2006/relationships/hyperlink" Target="https://www.computeexpresslink.org/blo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hyperlink" Target="https://twitter.com/ComputeExLink" TargetMode="External"/><Relationship Id="rId7" Type="http://schemas.openxmlformats.org/officeDocument/2006/relationships/image" Target="../media/image84.png"/><Relationship Id="rId2" Type="http://schemas.openxmlformats.org/officeDocument/2006/relationships/hyperlink" Target="mailto:info@computeexpresslink.org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3.png"/><Relationship Id="rId5" Type="http://schemas.openxmlformats.org/officeDocument/2006/relationships/hyperlink" Target="https://www.youtube.com/channel/UCg6onUPJCLKEH0guqDuAeFA" TargetMode="External"/><Relationship Id="rId10" Type="http://schemas.openxmlformats.org/officeDocument/2006/relationships/image" Target="../media/image85.png"/><Relationship Id="rId4" Type="http://schemas.openxmlformats.org/officeDocument/2006/relationships/hyperlink" Target="http://www.linkedin.com/company/cxl-consortium/" TargetMode="External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87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expresslink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18" Type="http://schemas.openxmlformats.org/officeDocument/2006/relationships/image" Target="../media/image6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8527-FF7D-6A8F-DC9C-80F685A03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411" y="2765238"/>
            <a:ext cx="10304253" cy="1327524"/>
          </a:xfrm>
        </p:spPr>
        <p:txBody>
          <a:bodyPr/>
          <a:lstStyle/>
          <a:p>
            <a:r>
              <a:rPr lang="en-US" sz="4400" dirty="0"/>
              <a:t>Compute Express Link™ (CXL™): Advancing Coherent Connectivity 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9945B-8EEF-718F-725F-F38748C8B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411" y="4814598"/>
            <a:ext cx="10577911" cy="1483567"/>
          </a:xfrm>
        </p:spPr>
        <p:txBody>
          <a:bodyPr>
            <a:normAutofit/>
          </a:bodyPr>
          <a:lstStyle/>
          <a:p>
            <a:r>
              <a:rPr lang="en-US" sz="2000" dirty="0"/>
              <a:t>Kurt Lender</a:t>
            </a:r>
          </a:p>
          <a:p>
            <a:r>
              <a:rPr lang="en-US" sz="2000" dirty="0"/>
              <a:t>CXL Consortium Marketing Work Group Co-Chair</a:t>
            </a:r>
          </a:p>
        </p:txBody>
      </p:sp>
    </p:spTree>
    <p:extLst>
      <p:ext uri="{BB962C8B-B14F-4D97-AF65-F5344CB8AC3E}">
        <p14:creationId xmlns:p14="http://schemas.microsoft.com/office/powerpoint/2010/main" val="3058172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23F895-8AB4-2118-7190-A4587AD1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85" y="1371599"/>
            <a:ext cx="7905751" cy="467992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The CXL specification continues to evolve to meet new usage models 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New features introduced in the CXL 3.1 specification: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</a:t>
            </a:r>
          </a:p>
          <a:p>
            <a:pPr lvl="1"/>
            <a:r>
              <a:rPr lang="en-US" sz="2000" dirty="0">
                <a:latin typeface="+mn-lt"/>
              </a:rPr>
              <a:t>CXL Fabric Improvements/Extensions </a:t>
            </a:r>
          </a:p>
          <a:p>
            <a:pPr lvl="2"/>
            <a:r>
              <a:rPr lang="en-US" sz="1600" dirty="0">
                <a:latin typeface="+mn-lt"/>
              </a:rPr>
              <a:t>Scale-out of CXL fabrics using PBR (Port Based Routing) </a:t>
            </a:r>
          </a:p>
          <a:p>
            <a:pPr lvl="1"/>
            <a:r>
              <a:rPr lang="en-US" sz="2000" dirty="0">
                <a:latin typeface="+mn-lt"/>
              </a:rPr>
              <a:t>Trusted-Execution-Environment Security Protocol (TSP)</a:t>
            </a:r>
          </a:p>
          <a:p>
            <a:pPr lvl="2"/>
            <a:r>
              <a:rPr lang="en-US" sz="1600" dirty="0">
                <a:latin typeface="+mn-lt"/>
              </a:rPr>
              <a:t>Allows for Virtualization-based Trusted Execution Environments (TEEs) to host Confidential Computing Workloads </a:t>
            </a:r>
          </a:p>
          <a:p>
            <a:pPr lvl="1"/>
            <a:r>
              <a:rPr lang="en-US" sz="2000" dirty="0">
                <a:latin typeface="+mn-lt"/>
              </a:rPr>
              <a:t>Memory Expander Improvements </a:t>
            </a:r>
          </a:p>
          <a:p>
            <a:pPr lvl="2"/>
            <a:r>
              <a:rPr lang="en-US" sz="1600" dirty="0">
                <a:latin typeface="+mn-lt"/>
              </a:rPr>
              <a:t>Up to 34-bit of meta data and RAS capability enhancements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4AF1C3-DDB0-3302-0DA5-304D89E6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+mn-lt"/>
              </a:rPr>
              <a:t>CXL 3.1 Feature Enhancements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694CE-270F-85A3-018A-B37577AA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F2F-E99A-4DCF-AFBF-E997E4DEA0F8}" type="slidenum">
              <a:rPr lang="en-US" smtClean="0"/>
              <a:pPr/>
              <a:t>10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EC197-89B5-0434-CA53-372A67BB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</p:spTree>
    <p:extLst>
      <p:ext uri="{BB962C8B-B14F-4D97-AF65-F5344CB8AC3E}">
        <p14:creationId xmlns:p14="http://schemas.microsoft.com/office/powerpoint/2010/main" val="75340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>
            <a:extLst>
              <a:ext uri="{FF2B5EF4-FFF2-40B4-BE49-F238E27FC236}">
                <a16:creationId xmlns:a16="http://schemas.microsoft.com/office/drawing/2014/main" id="{D31FD9F6-461C-9D45-BFA7-FBBF437F9E34}"/>
              </a:ext>
            </a:extLst>
          </p:cNvPr>
          <p:cNvSpPr txBox="1">
            <a:spLocks/>
          </p:cNvSpPr>
          <p:nvPr/>
        </p:nvSpPr>
        <p:spPr>
          <a:xfrm>
            <a:off x="310940" y="240327"/>
            <a:ext cx="10586576" cy="56693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A2D460"/>
                </a:solidFill>
                <a:effectLst/>
                <a:uLnTx/>
                <a:uFillTx/>
                <a:ea typeface="Verdana"/>
                <a:cs typeface="Verdana" panose="020B0604030504040204" pitchFamily="34" charset="0"/>
              </a:rPr>
              <a:t>CXL 3.1: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Verdana"/>
                <a:cs typeface="Verdana" panose="020B0604030504040204" pitchFamily="34" charset="0"/>
              </a:rPr>
              <a:t>Fabric Enhancement Features</a:t>
            </a:r>
          </a:p>
        </p:txBody>
      </p:sp>
      <p:sp>
        <p:nvSpPr>
          <p:cNvPr id="140" name="TextBox 74">
            <a:extLst>
              <a:ext uri="{FF2B5EF4-FFF2-40B4-BE49-F238E27FC236}">
                <a16:creationId xmlns:a16="http://schemas.microsoft.com/office/drawing/2014/main" id="{80EA9A5C-BAC9-7844-BD8E-6A3176CD7F0B}"/>
              </a:ext>
            </a:extLst>
          </p:cNvPr>
          <p:cNvSpPr txBox="1"/>
          <p:nvPr/>
        </p:nvSpPr>
        <p:spPr>
          <a:xfrm>
            <a:off x="310940" y="880941"/>
            <a:ext cx="11570120" cy="4062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Port-Based Routing (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/>
              </a:rPr>
              <a:t>PBR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) compared to Hierarchy-Based Routing (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/>
              </a:rPr>
              <a:t>HBR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)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Verdana" panose="020B0604030504040204" pitchFamily="34" charset="0"/>
              <a:cs typeface="+mn-cs"/>
            </a:endParaRPr>
          </a:p>
        </p:txBody>
      </p:sp>
      <p:sp>
        <p:nvSpPr>
          <p:cNvPr id="141" name="TextBox 1">
            <a:extLst>
              <a:ext uri="{FF2B5EF4-FFF2-40B4-BE49-F238E27FC236}">
                <a16:creationId xmlns:a16="http://schemas.microsoft.com/office/drawing/2014/main" id="{E4062A1E-364F-9892-4766-F6155072C9E9}"/>
              </a:ext>
            </a:extLst>
          </p:cNvPr>
          <p:cNvSpPr txBox="1"/>
          <p:nvPr/>
        </p:nvSpPr>
        <p:spPr>
          <a:xfrm>
            <a:off x="339998" y="1340125"/>
            <a:ext cx="7614803" cy="8699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"/>
              </a:rPr>
              <a:t>Support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/>
              </a:rPr>
              <a:t>fabric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"/>
              </a:rPr>
              <a:t> topologies other than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/>
              </a:rPr>
              <a:t>tree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"/>
              </a:rPr>
              <a:t> topologies that HBR switches offer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"/>
              </a:rPr>
              <a:t>Address-based, non-prescriptive routing for large memory fabrics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Calibri"/>
              </a:rPr>
              <a:t>Supports tree, mesh, ring, star, butterfly, and multi-dimensional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/>
              </a:rPr>
              <a:t>topologies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42AD6-E374-628D-DC78-ACBAE8E3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09D3FA1-2781-6D7B-2842-224AA04E3402}"/>
              </a:ext>
            </a:extLst>
          </p:cNvPr>
          <p:cNvGrpSpPr/>
          <p:nvPr/>
        </p:nvGrpSpPr>
        <p:grpSpPr>
          <a:xfrm>
            <a:off x="2533830" y="2397527"/>
            <a:ext cx="512316" cy="411809"/>
            <a:chOff x="3031338" y="1710277"/>
            <a:chExt cx="512316" cy="432656"/>
          </a:xfrm>
        </p:grpSpPr>
        <p:sp>
          <p:nvSpPr>
            <p:cNvPr id="8" name="Rounded Rectangle 165">
              <a:extLst>
                <a:ext uri="{FF2B5EF4-FFF2-40B4-BE49-F238E27FC236}">
                  <a16:creationId xmlns:a16="http://schemas.microsoft.com/office/drawing/2014/main" id="{AB1B60B2-37B7-FC47-ADD3-7894EC3FE505}"/>
                </a:ext>
              </a:extLst>
            </p:cNvPr>
            <p:cNvSpPr/>
            <p:nvPr/>
          </p:nvSpPr>
          <p:spPr>
            <a:xfrm>
              <a:off x="3031338" y="1710277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DACD88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0" name="TextBox 167">
              <a:extLst>
                <a:ext uri="{FF2B5EF4-FFF2-40B4-BE49-F238E27FC236}">
                  <a16:creationId xmlns:a16="http://schemas.microsoft.com/office/drawing/2014/main" id="{D4D79B2C-B47D-F848-817D-B9B7B6C9F281}"/>
                </a:ext>
              </a:extLst>
            </p:cNvPr>
            <p:cNvSpPr txBox="1"/>
            <p:nvPr/>
          </p:nvSpPr>
          <p:spPr>
            <a:xfrm>
              <a:off x="3085291" y="1816113"/>
              <a:ext cx="404411" cy="24952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Host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5100F8A-D4E9-9079-8525-35A9E94AA88C}"/>
              </a:ext>
            </a:extLst>
          </p:cNvPr>
          <p:cNvGrpSpPr/>
          <p:nvPr/>
        </p:nvGrpSpPr>
        <p:grpSpPr>
          <a:xfrm>
            <a:off x="3989775" y="2397527"/>
            <a:ext cx="512316" cy="411809"/>
            <a:chOff x="4146999" y="1710277"/>
            <a:chExt cx="512316" cy="432656"/>
          </a:xfrm>
        </p:grpSpPr>
        <p:sp>
          <p:nvSpPr>
            <p:cNvPr id="14" name="Rounded Rectangle 175">
              <a:extLst>
                <a:ext uri="{FF2B5EF4-FFF2-40B4-BE49-F238E27FC236}">
                  <a16:creationId xmlns:a16="http://schemas.microsoft.com/office/drawing/2014/main" id="{95F60AE0-BEC8-0F42-8331-F6BB9EC45DDC}"/>
                </a:ext>
              </a:extLst>
            </p:cNvPr>
            <p:cNvSpPr/>
            <p:nvPr/>
          </p:nvSpPr>
          <p:spPr>
            <a:xfrm>
              <a:off x="4146999" y="1710277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9A7697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6" name="TextBox 177">
              <a:extLst>
                <a:ext uri="{FF2B5EF4-FFF2-40B4-BE49-F238E27FC236}">
                  <a16:creationId xmlns:a16="http://schemas.microsoft.com/office/drawing/2014/main" id="{52A149DC-34DE-6F48-828F-7E4A1CFABA6A}"/>
                </a:ext>
              </a:extLst>
            </p:cNvPr>
            <p:cNvSpPr txBox="1"/>
            <p:nvPr/>
          </p:nvSpPr>
          <p:spPr>
            <a:xfrm>
              <a:off x="4200952" y="1816113"/>
              <a:ext cx="404411" cy="24952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Host</a:t>
              </a:r>
            </a:p>
          </p:txBody>
        </p:sp>
      </p:grpSp>
      <p:sp>
        <p:nvSpPr>
          <p:cNvPr id="134" name="TextBox 190">
            <a:extLst>
              <a:ext uri="{FF2B5EF4-FFF2-40B4-BE49-F238E27FC236}">
                <a16:creationId xmlns:a16="http://schemas.microsoft.com/office/drawing/2014/main" id="{887E93A1-6230-853F-6CA4-21D33406BB35}"/>
              </a:ext>
            </a:extLst>
          </p:cNvPr>
          <p:cNvSpPr txBox="1"/>
          <p:nvPr/>
        </p:nvSpPr>
        <p:spPr>
          <a:xfrm>
            <a:off x="4047424" y="2916812"/>
            <a:ext cx="816606" cy="22483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CXL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D312E9-4A7B-E701-1889-C22A787C54C3}"/>
              </a:ext>
            </a:extLst>
          </p:cNvPr>
          <p:cNvSpPr/>
          <p:nvPr/>
        </p:nvSpPr>
        <p:spPr>
          <a:xfrm>
            <a:off x="2161290" y="3339640"/>
            <a:ext cx="2699160" cy="760976"/>
          </a:xfrm>
          <a:prstGeom prst="rect">
            <a:avLst/>
          </a:prstGeom>
          <a:gradFill flip="none" rotWithShape="1">
            <a:gsLst>
              <a:gs pos="0">
                <a:srgbClr val="A2D45F">
                  <a:lumMod val="100000"/>
                </a:srgbClr>
              </a:gs>
              <a:gs pos="100000">
                <a:srgbClr val="A2D45F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2364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CXL </a:t>
            </a:r>
            <a:r>
              <a:rPr lang="en-US" dirty="0">
                <a:solidFill>
                  <a:srgbClr val="223647"/>
                </a:solidFill>
                <a:latin typeface="+mj-lt"/>
              </a:rPr>
              <a:t>HBR Switch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2364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324132-ADAD-383D-B026-560FF7390053}"/>
              </a:ext>
            </a:extLst>
          </p:cNvPr>
          <p:cNvSpPr/>
          <p:nvPr/>
        </p:nvSpPr>
        <p:spPr>
          <a:xfrm>
            <a:off x="1133569" y="4444189"/>
            <a:ext cx="1280145" cy="760976"/>
          </a:xfrm>
          <a:prstGeom prst="rect">
            <a:avLst/>
          </a:prstGeom>
          <a:gradFill flip="none" rotWithShape="1">
            <a:gsLst>
              <a:gs pos="0">
                <a:srgbClr val="A2D45F">
                  <a:lumMod val="100000"/>
                </a:srgbClr>
              </a:gs>
              <a:gs pos="100000">
                <a:srgbClr val="A2D45F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3647"/>
                </a:solidFill>
                <a:effectLst/>
                <a:uLnTx/>
                <a:uFillTx/>
                <a:ea typeface="+mn-ea"/>
                <a:cs typeface="+mn-cs"/>
              </a:rPr>
              <a:t>CXL </a:t>
            </a:r>
            <a:r>
              <a:rPr lang="en-US" sz="1400" b="1" dirty="0">
                <a:solidFill>
                  <a:srgbClr val="223647"/>
                </a:solidFill>
              </a:rPr>
              <a:t>HBR Switch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2364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7CE914-9AFB-206E-21FE-E4F55D0A8BE4}"/>
              </a:ext>
            </a:extLst>
          </p:cNvPr>
          <p:cNvSpPr/>
          <p:nvPr/>
        </p:nvSpPr>
        <p:spPr>
          <a:xfrm>
            <a:off x="2587783" y="4460785"/>
            <a:ext cx="1280145" cy="760976"/>
          </a:xfrm>
          <a:prstGeom prst="rect">
            <a:avLst/>
          </a:prstGeom>
          <a:gradFill flip="none" rotWithShape="1">
            <a:gsLst>
              <a:gs pos="0">
                <a:srgbClr val="A2D45F">
                  <a:lumMod val="100000"/>
                </a:srgbClr>
              </a:gs>
              <a:gs pos="100000">
                <a:srgbClr val="A2D45F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3647"/>
                </a:solidFill>
                <a:effectLst/>
                <a:uLnTx/>
                <a:uFillTx/>
                <a:ea typeface="+mn-ea"/>
                <a:cs typeface="+mn-cs"/>
              </a:rPr>
              <a:t>CXL </a:t>
            </a:r>
            <a:r>
              <a:rPr lang="en-US" sz="1400" b="1" dirty="0">
                <a:solidFill>
                  <a:srgbClr val="223647"/>
                </a:solidFill>
              </a:rPr>
              <a:t>HBR Switch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2364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C63156D-2BE9-A21F-29C7-0564B408145A}"/>
              </a:ext>
            </a:extLst>
          </p:cNvPr>
          <p:cNvSpPr/>
          <p:nvPr/>
        </p:nvSpPr>
        <p:spPr>
          <a:xfrm>
            <a:off x="4170085" y="4470639"/>
            <a:ext cx="1280145" cy="760976"/>
          </a:xfrm>
          <a:prstGeom prst="rect">
            <a:avLst/>
          </a:prstGeom>
          <a:gradFill flip="none" rotWithShape="1">
            <a:gsLst>
              <a:gs pos="0">
                <a:srgbClr val="A2D45F">
                  <a:lumMod val="100000"/>
                </a:srgbClr>
              </a:gs>
              <a:gs pos="100000">
                <a:srgbClr val="A2D45F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3647"/>
                </a:solidFill>
                <a:effectLst/>
                <a:uLnTx/>
                <a:uFillTx/>
                <a:ea typeface="+mn-ea"/>
                <a:cs typeface="+mn-cs"/>
              </a:rPr>
              <a:t>CXL </a:t>
            </a:r>
            <a:r>
              <a:rPr lang="en-US" sz="1400" b="1" dirty="0">
                <a:solidFill>
                  <a:srgbClr val="223647"/>
                </a:solidFill>
              </a:rPr>
              <a:t>HBR Switch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2364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AFDEDF07-7061-2133-5443-982F41288491}"/>
              </a:ext>
            </a:extLst>
          </p:cNvPr>
          <p:cNvCxnSpPr>
            <a:cxnSpLocks/>
          </p:cNvCxnSpPr>
          <p:nvPr/>
        </p:nvCxnSpPr>
        <p:spPr>
          <a:xfrm rot="5400000">
            <a:off x="3854730" y="2958084"/>
            <a:ext cx="526249" cy="256158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17F5F5AC-4281-CB79-AC6F-637322EDC4C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45432" y="2967595"/>
            <a:ext cx="491318" cy="202206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A1771B7E-FDD7-36F9-A134-6C4334A6704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35644" y="4161444"/>
            <a:ext cx="384090" cy="214591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8AD4A4D6-9DB4-87D7-6518-1282227C20EF}"/>
              </a:ext>
            </a:extLst>
          </p:cNvPr>
          <p:cNvCxnSpPr>
            <a:cxnSpLocks/>
          </p:cNvCxnSpPr>
          <p:nvPr/>
        </p:nvCxnSpPr>
        <p:spPr>
          <a:xfrm rot="5400000">
            <a:off x="3184832" y="4147001"/>
            <a:ext cx="364442" cy="290534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514C54CA-B569-6489-D9C9-E483D3D8730A}"/>
              </a:ext>
            </a:extLst>
          </p:cNvPr>
          <p:cNvCxnSpPr>
            <a:cxnSpLocks/>
          </p:cNvCxnSpPr>
          <p:nvPr/>
        </p:nvCxnSpPr>
        <p:spPr>
          <a:xfrm rot="5400000">
            <a:off x="2020024" y="4127351"/>
            <a:ext cx="364442" cy="290534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212">
            <a:extLst>
              <a:ext uri="{FF2B5EF4-FFF2-40B4-BE49-F238E27FC236}">
                <a16:creationId xmlns:a16="http://schemas.microsoft.com/office/drawing/2014/main" id="{2D50A4C7-6CEA-1B7A-25F0-B937CCE3C4A4}"/>
              </a:ext>
            </a:extLst>
          </p:cNvPr>
          <p:cNvSpPr/>
          <p:nvPr/>
        </p:nvSpPr>
        <p:spPr>
          <a:xfrm>
            <a:off x="1008048" y="5859102"/>
            <a:ext cx="790316" cy="417764"/>
          </a:xfrm>
          <a:prstGeom prst="roundRect">
            <a:avLst>
              <a:gd name="adj" fmla="val 11358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prstClr val="white"/>
                </a:solidFill>
              </a:rPr>
              <a:t>Type-3 </a:t>
            </a:r>
          </a:p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prstClr val="white"/>
                </a:solidFill>
              </a:rPr>
              <a:t>CXL Mem</a:t>
            </a:r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69FA71C0-AD68-6B34-D8DC-3A5874FEC83D}"/>
              </a:ext>
            </a:extLst>
          </p:cNvPr>
          <p:cNvCxnSpPr>
            <a:cxnSpLocks/>
            <a:endCxn id="81" idx="0"/>
          </p:cNvCxnSpPr>
          <p:nvPr/>
        </p:nvCxnSpPr>
        <p:spPr>
          <a:xfrm rot="5400000">
            <a:off x="1165960" y="5442412"/>
            <a:ext cx="653936" cy="179444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C935A6A8-F45B-D042-D731-FEEA8813BAF1}"/>
              </a:ext>
            </a:extLst>
          </p:cNvPr>
          <p:cNvCxnSpPr>
            <a:cxnSpLocks/>
            <a:endCxn id="4" idx="0"/>
          </p:cNvCxnSpPr>
          <p:nvPr/>
        </p:nvCxnSpPr>
        <p:spPr>
          <a:xfrm rot="16200000" flipH="1">
            <a:off x="1778344" y="5418618"/>
            <a:ext cx="653937" cy="227030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652D21D3-EAC5-1115-000E-40FFA12F665D}"/>
              </a:ext>
            </a:extLst>
          </p:cNvPr>
          <p:cNvCxnSpPr>
            <a:cxnSpLocks/>
            <a:endCxn id="5" idx="0"/>
          </p:cNvCxnSpPr>
          <p:nvPr/>
        </p:nvCxnSpPr>
        <p:spPr>
          <a:xfrm rot="16200000" flipH="1">
            <a:off x="2600042" y="5434705"/>
            <a:ext cx="653938" cy="194855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7B6FAA06-87E7-CC78-1E40-658A6C412715}"/>
              </a:ext>
            </a:extLst>
          </p:cNvPr>
          <p:cNvCxnSpPr>
            <a:cxnSpLocks/>
            <a:endCxn id="6" idx="0"/>
          </p:cNvCxnSpPr>
          <p:nvPr/>
        </p:nvCxnSpPr>
        <p:spPr>
          <a:xfrm rot="16200000" flipH="1">
            <a:off x="3390398" y="5417276"/>
            <a:ext cx="627487" cy="256164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A433791A-CB66-EDCE-04EC-A1D4E8AA6143}"/>
              </a:ext>
            </a:extLst>
          </p:cNvPr>
          <p:cNvCxnSpPr>
            <a:cxnSpLocks/>
            <a:endCxn id="7" idx="0"/>
          </p:cNvCxnSpPr>
          <p:nvPr/>
        </p:nvCxnSpPr>
        <p:spPr>
          <a:xfrm rot="16200000" flipH="1">
            <a:off x="4338277" y="5387222"/>
            <a:ext cx="652412" cy="291348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25AFBCA6-1F17-968A-87C2-8C15833E85FE}"/>
              </a:ext>
            </a:extLst>
          </p:cNvPr>
          <p:cNvCxnSpPr>
            <a:cxnSpLocks/>
            <a:endCxn id="11" idx="0"/>
          </p:cNvCxnSpPr>
          <p:nvPr/>
        </p:nvCxnSpPr>
        <p:spPr>
          <a:xfrm rot="16200000" flipH="1">
            <a:off x="5121940" y="5363773"/>
            <a:ext cx="637342" cy="353316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212">
            <a:extLst>
              <a:ext uri="{FF2B5EF4-FFF2-40B4-BE49-F238E27FC236}">
                <a16:creationId xmlns:a16="http://schemas.microsoft.com/office/drawing/2014/main" id="{FBCEE98B-1490-7A54-0B76-0CF47659545C}"/>
              </a:ext>
            </a:extLst>
          </p:cNvPr>
          <p:cNvSpPr/>
          <p:nvPr/>
        </p:nvSpPr>
        <p:spPr>
          <a:xfrm>
            <a:off x="1823669" y="5859102"/>
            <a:ext cx="790316" cy="417764"/>
          </a:xfrm>
          <a:prstGeom prst="roundRect">
            <a:avLst>
              <a:gd name="adj" fmla="val 11358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prstClr val="white"/>
                </a:solidFill>
              </a:rPr>
              <a:t>Type-3 </a:t>
            </a:r>
          </a:p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prstClr val="white"/>
                </a:solidFill>
              </a:rPr>
              <a:t>CXL Mem</a:t>
            </a:r>
          </a:p>
        </p:txBody>
      </p:sp>
      <p:sp>
        <p:nvSpPr>
          <p:cNvPr id="5" name="Rounded Rectangle 212">
            <a:extLst>
              <a:ext uri="{FF2B5EF4-FFF2-40B4-BE49-F238E27FC236}">
                <a16:creationId xmlns:a16="http://schemas.microsoft.com/office/drawing/2014/main" id="{225F9E31-D32E-E760-379D-F780E278FB62}"/>
              </a:ext>
            </a:extLst>
          </p:cNvPr>
          <p:cNvSpPr/>
          <p:nvPr/>
        </p:nvSpPr>
        <p:spPr>
          <a:xfrm>
            <a:off x="2629281" y="5859102"/>
            <a:ext cx="790316" cy="417764"/>
          </a:xfrm>
          <a:prstGeom prst="roundRect">
            <a:avLst>
              <a:gd name="adj" fmla="val 11358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prstClr val="white"/>
                </a:solidFill>
              </a:rPr>
              <a:t>Type-3 </a:t>
            </a:r>
          </a:p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prstClr val="white"/>
                </a:solidFill>
              </a:rPr>
              <a:t>CXL Mem</a:t>
            </a:r>
          </a:p>
        </p:txBody>
      </p:sp>
      <p:sp>
        <p:nvSpPr>
          <p:cNvPr id="6" name="Rounded Rectangle 212">
            <a:extLst>
              <a:ext uri="{FF2B5EF4-FFF2-40B4-BE49-F238E27FC236}">
                <a16:creationId xmlns:a16="http://schemas.microsoft.com/office/drawing/2014/main" id="{B86E73C9-636C-A4CF-FC4A-3C6199119E36}"/>
              </a:ext>
            </a:extLst>
          </p:cNvPr>
          <p:cNvSpPr/>
          <p:nvPr/>
        </p:nvSpPr>
        <p:spPr>
          <a:xfrm>
            <a:off x="3437065" y="5859102"/>
            <a:ext cx="790316" cy="417764"/>
          </a:xfrm>
          <a:prstGeom prst="roundRect">
            <a:avLst>
              <a:gd name="adj" fmla="val 11358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prstClr val="white"/>
                </a:solidFill>
              </a:rPr>
              <a:t>Type-3 </a:t>
            </a:r>
          </a:p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prstClr val="white"/>
                </a:solidFill>
              </a:rPr>
              <a:t>CXL Mem</a:t>
            </a:r>
          </a:p>
        </p:txBody>
      </p:sp>
      <p:sp>
        <p:nvSpPr>
          <p:cNvPr id="7" name="Rounded Rectangle 212">
            <a:extLst>
              <a:ext uri="{FF2B5EF4-FFF2-40B4-BE49-F238E27FC236}">
                <a16:creationId xmlns:a16="http://schemas.microsoft.com/office/drawing/2014/main" id="{96EDA3E7-0517-795D-A268-090E48826063}"/>
              </a:ext>
            </a:extLst>
          </p:cNvPr>
          <p:cNvSpPr/>
          <p:nvPr/>
        </p:nvSpPr>
        <p:spPr>
          <a:xfrm>
            <a:off x="4414999" y="5859102"/>
            <a:ext cx="790316" cy="417764"/>
          </a:xfrm>
          <a:prstGeom prst="roundRect">
            <a:avLst>
              <a:gd name="adj" fmla="val 11358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prstClr val="white"/>
                </a:solidFill>
              </a:rPr>
              <a:t>Type-3 </a:t>
            </a:r>
          </a:p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prstClr val="white"/>
                </a:solidFill>
              </a:rPr>
              <a:t>CXL Mem</a:t>
            </a:r>
          </a:p>
        </p:txBody>
      </p:sp>
      <p:sp>
        <p:nvSpPr>
          <p:cNvPr id="11" name="Rounded Rectangle 212">
            <a:extLst>
              <a:ext uri="{FF2B5EF4-FFF2-40B4-BE49-F238E27FC236}">
                <a16:creationId xmlns:a16="http://schemas.microsoft.com/office/drawing/2014/main" id="{FBF16615-86AA-4FEA-E91C-F3D39DC88D03}"/>
              </a:ext>
            </a:extLst>
          </p:cNvPr>
          <p:cNvSpPr/>
          <p:nvPr/>
        </p:nvSpPr>
        <p:spPr>
          <a:xfrm>
            <a:off x="5222111" y="5859102"/>
            <a:ext cx="790316" cy="417764"/>
          </a:xfrm>
          <a:prstGeom prst="roundRect">
            <a:avLst>
              <a:gd name="adj" fmla="val 11358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prstClr val="white"/>
                </a:solidFill>
              </a:rPr>
              <a:t>Type-3 </a:t>
            </a:r>
          </a:p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prstClr val="white"/>
                </a:solidFill>
              </a:rPr>
              <a:t>CXL Mem</a:t>
            </a:r>
          </a:p>
        </p:txBody>
      </p:sp>
      <p:cxnSp>
        <p:nvCxnSpPr>
          <p:cNvPr id="159" name="Connector: Elbow 158">
            <a:extLst>
              <a:ext uri="{FF2B5EF4-FFF2-40B4-BE49-F238E27FC236}">
                <a16:creationId xmlns:a16="http://schemas.microsoft.com/office/drawing/2014/main" id="{63E73BFE-DB7D-196B-CF94-26BB3A23AF2C}"/>
              </a:ext>
            </a:extLst>
          </p:cNvPr>
          <p:cNvCxnSpPr>
            <a:cxnSpLocks/>
            <a:stCxn id="30" idx="2"/>
          </p:cNvCxnSpPr>
          <p:nvPr/>
        </p:nvCxnSpPr>
        <p:spPr>
          <a:xfrm rot="16200000" flipH="1">
            <a:off x="7592024" y="1951812"/>
            <a:ext cx="424996" cy="228487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A331DFBA-C26A-42EC-8588-8D0675724C5A}"/>
              </a:ext>
            </a:extLst>
          </p:cNvPr>
          <p:cNvSpPr txBox="1"/>
          <p:nvPr/>
        </p:nvSpPr>
        <p:spPr>
          <a:xfrm>
            <a:off x="10035574" y="2317836"/>
            <a:ext cx="848926" cy="80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36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CXL </a:t>
            </a:r>
            <a:r>
              <a:rPr lang="en-US" dirty="0">
                <a:solidFill>
                  <a:srgbClr val="223647"/>
                </a:solidFill>
                <a:latin typeface="Calibri" panose="020F0502020204030204"/>
              </a:rPr>
              <a:t>PBR Switch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36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6B02C5F6-C282-DC2A-3F28-54D32DC0FB56}"/>
              </a:ext>
            </a:extLst>
          </p:cNvPr>
          <p:cNvCxnSpPr>
            <a:cxnSpLocks/>
            <a:stCxn id="41" idx="2"/>
          </p:cNvCxnSpPr>
          <p:nvPr/>
        </p:nvCxnSpPr>
        <p:spPr>
          <a:xfrm rot="5400000">
            <a:off x="8195737" y="1953965"/>
            <a:ext cx="418230" cy="217416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or: Elbow 174">
            <a:extLst>
              <a:ext uri="{FF2B5EF4-FFF2-40B4-BE49-F238E27FC236}">
                <a16:creationId xmlns:a16="http://schemas.microsoft.com/office/drawing/2014/main" id="{63960145-3F37-9C9C-54EC-94A0427019C5}"/>
              </a:ext>
            </a:extLst>
          </p:cNvPr>
          <p:cNvCxnSpPr>
            <a:cxnSpLocks/>
            <a:stCxn id="48" idx="2"/>
          </p:cNvCxnSpPr>
          <p:nvPr/>
        </p:nvCxnSpPr>
        <p:spPr>
          <a:xfrm rot="16200000" flipH="1">
            <a:off x="10025075" y="1967942"/>
            <a:ext cx="427899" cy="199129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or: Elbow 179">
            <a:extLst>
              <a:ext uri="{FF2B5EF4-FFF2-40B4-BE49-F238E27FC236}">
                <a16:creationId xmlns:a16="http://schemas.microsoft.com/office/drawing/2014/main" id="{446647EB-8FCA-4B90-7BD6-10390730893A}"/>
              </a:ext>
            </a:extLst>
          </p:cNvPr>
          <p:cNvCxnSpPr>
            <a:cxnSpLocks/>
            <a:stCxn id="54" idx="2"/>
          </p:cNvCxnSpPr>
          <p:nvPr/>
        </p:nvCxnSpPr>
        <p:spPr>
          <a:xfrm rot="5400000">
            <a:off x="10586669" y="1955185"/>
            <a:ext cx="427898" cy="224644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or: Elbow 184">
            <a:extLst>
              <a:ext uri="{FF2B5EF4-FFF2-40B4-BE49-F238E27FC236}">
                <a16:creationId xmlns:a16="http://schemas.microsoft.com/office/drawing/2014/main" id="{F80AB141-9B12-CC54-4B17-17A60CD3C0B7}"/>
              </a:ext>
            </a:extLst>
          </p:cNvPr>
          <p:cNvCxnSpPr>
            <a:cxnSpLocks/>
          </p:cNvCxnSpPr>
          <p:nvPr/>
        </p:nvCxnSpPr>
        <p:spPr>
          <a:xfrm rot="5400000">
            <a:off x="7431460" y="3067746"/>
            <a:ext cx="274032" cy="219481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or: Elbow 189">
            <a:extLst>
              <a:ext uri="{FF2B5EF4-FFF2-40B4-BE49-F238E27FC236}">
                <a16:creationId xmlns:a16="http://schemas.microsoft.com/office/drawing/2014/main" id="{AED94179-2A17-D512-6D07-4E712917951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224204" y="3127757"/>
            <a:ext cx="293682" cy="79809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or: Elbow 193">
            <a:extLst>
              <a:ext uri="{FF2B5EF4-FFF2-40B4-BE49-F238E27FC236}">
                <a16:creationId xmlns:a16="http://schemas.microsoft.com/office/drawing/2014/main" id="{FA5F6999-E4BE-67A3-6205-E18BF5F0C22F}"/>
              </a:ext>
            </a:extLst>
          </p:cNvPr>
          <p:cNvCxnSpPr>
            <a:cxnSpLocks/>
          </p:cNvCxnSpPr>
          <p:nvPr/>
        </p:nvCxnSpPr>
        <p:spPr>
          <a:xfrm rot="16200000" flipH="1">
            <a:off x="9954439" y="3104238"/>
            <a:ext cx="283826" cy="116993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or: Elbow 197">
            <a:extLst>
              <a:ext uri="{FF2B5EF4-FFF2-40B4-BE49-F238E27FC236}">
                <a16:creationId xmlns:a16="http://schemas.microsoft.com/office/drawing/2014/main" id="{4FC3A800-86D8-C4C2-22CD-D345AE6EA34E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821459" y="3098852"/>
            <a:ext cx="264178" cy="147414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or: Elbow 247">
            <a:extLst>
              <a:ext uri="{FF2B5EF4-FFF2-40B4-BE49-F238E27FC236}">
                <a16:creationId xmlns:a16="http://schemas.microsoft.com/office/drawing/2014/main" id="{CAF16852-29D7-C949-F84C-FDE516EC957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07272" y="4455073"/>
            <a:ext cx="510812" cy="184246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nector: Elbow 258">
            <a:extLst>
              <a:ext uri="{FF2B5EF4-FFF2-40B4-BE49-F238E27FC236}">
                <a16:creationId xmlns:a16="http://schemas.microsoft.com/office/drawing/2014/main" id="{76EA0C1C-5F88-49D2-B133-784ABB6AE6AB}"/>
              </a:ext>
            </a:extLst>
          </p:cNvPr>
          <p:cNvCxnSpPr>
            <a:cxnSpLocks/>
          </p:cNvCxnSpPr>
          <p:nvPr/>
        </p:nvCxnSpPr>
        <p:spPr>
          <a:xfrm rot="5400000">
            <a:off x="8147826" y="4416956"/>
            <a:ext cx="526249" cy="256158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or: Elbow 263">
            <a:extLst>
              <a:ext uri="{FF2B5EF4-FFF2-40B4-BE49-F238E27FC236}">
                <a16:creationId xmlns:a16="http://schemas.microsoft.com/office/drawing/2014/main" id="{D7EC830A-8ECC-CC61-3EA0-ED03073DEC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9996083" y="4443530"/>
            <a:ext cx="491318" cy="202206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or: Elbow 268">
            <a:extLst>
              <a:ext uri="{FF2B5EF4-FFF2-40B4-BE49-F238E27FC236}">
                <a16:creationId xmlns:a16="http://schemas.microsoft.com/office/drawing/2014/main" id="{130EE48B-2866-FBB4-9BA8-8BC1277C9F4F}"/>
              </a:ext>
            </a:extLst>
          </p:cNvPr>
          <p:cNvCxnSpPr>
            <a:cxnSpLocks/>
          </p:cNvCxnSpPr>
          <p:nvPr/>
        </p:nvCxnSpPr>
        <p:spPr>
          <a:xfrm rot="5400000">
            <a:off x="10529532" y="4431318"/>
            <a:ext cx="521807" cy="237358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nector: Elbow 272">
            <a:extLst>
              <a:ext uri="{FF2B5EF4-FFF2-40B4-BE49-F238E27FC236}">
                <a16:creationId xmlns:a16="http://schemas.microsoft.com/office/drawing/2014/main" id="{CF70D2DD-7753-A2A9-3449-E3AE3E9A7D95}"/>
              </a:ext>
            </a:extLst>
          </p:cNvPr>
          <p:cNvCxnSpPr>
            <a:cxnSpLocks/>
          </p:cNvCxnSpPr>
          <p:nvPr/>
        </p:nvCxnSpPr>
        <p:spPr>
          <a:xfrm rot="5400000">
            <a:off x="7431460" y="5608272"/>
            <a:ext cx="274032" cy="219481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Connector: Elbow 276">
            <a:extLst>
              <a:ext uri="{FF2B5EF4-FFF2-40B4-BE49-F238E27FC236}">
                <a16:creationId xmlns:a16="http://schemas.microsoft.com/office/drawing/2014/main" id="{F245950F-D63A-4B9E-F1B8-635B3CF48B1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224204" y="5668283"/>
            <a:ext cx="293682" cy="79809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ctor: Elbow 280">
            <a:extLst>
              <a:ext uri="{FF2B5EF4-FFF2-40B4-BE49-F238E27FC236}">
                <a16:creationId xmlns:a16="http://schemas.microsoft.com/office/drawing/2014/main" id="{CD14EE6C-A761-1E47-EBF1-EC0AF736E5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954439" y="5644764"/>
            <a:ext cx="283826" cy="116993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ctor: Elbow 284">
            <a:extLst>
              <a:ext uri="{FF2B5EF4-FFF2-40B4-BE49-F238E27FC236}">
                <a16:creationId xmlns:a16="http://schemas.microsoft.com/office/drawing/2014/main" id="{0295A396-1750-9701-F969-028335E37DA8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806881" y="5639377"/>
            <a:ext cx="264178" cy="147414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Connector: Elbow 290">
            <a:extLst>
              <a:ext uri="{FF2B5EF4-FFF2-40B4-BE49-F238E27FC236}">
                <a16:creationId xmlns:a16="http://schemas.microsoft.com/office/drawing/2014/main" id="{E038E4AA-AEE9-F4E4-857A-B3B32596B17E}"/>
              </a:ext>
            </a:extLst>
          </p:cNvPr>
          <p:cNvCxnSpPr>
            <a:cxnSpLocks/>
          </p:cNvCxnSpPr>
          <p:nvPr/>
        </p:nvCxnSpPr>
        <p:spPr>
          <a:xfrm>
            <a:off x="8754954" y="2652275"/>
            <a:ext cx="12700" cy="2540526"/>
          </a:xfrm>
          <a:prstGeom prst="bentConnector3">
            <a:avLst>
              <a:gd name="adj1" fmla="val 1800000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57092E3F-AADC-361E-B67C-79DEAFAEE232}"/>
              </a:ext>
            </a:extLst>
          </p:cNvPr>
          <p:cNvCxnSpPr/>
          <p:nvPr/>
        </p:nvCxnSpPr>
        <p:spPr>
          <a:xfrm>
            <a:off x="8767654" y="5448943"/>
            <a:ext cx="1091023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Connector: Elbow 298">
            <a:extLst>
              <a:ext uri="{FF2B5EF4-FFF2-40B4-BE49-F238E27FC236}">
                <a16:creationId xmlns:a16="http://schemas.microsoft.com/office/drawing/2014/main" id="{DB5A8B10-0E61-69C4-AC5C-E9176854DD0F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56780" y="2647627"/>
            <a:ext cx="12700" cy="2540526"/>
          </a:xfrm>
          <a:prstGeom prst="bentConnector3">
            <a:avLst>
              <a:gd name="adj1" fmla="val 1800000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B1F4D0-6B32-799B-E411-882DD6CC8986}"/>
              </a:ext>
            </a:extLst>
          </p:cNvPr>
          <p:cNvGrpSpPr/>
          <p:nvPr/>
        </p:nvGrpSpPr>
        <p:grpSpPr>
          <a:xfrm>
            <a:off x="7434121" y="1441749"/>
            <a:ext cx="512316" cy="411809"/>
            <a:chOff x="3031338" y="1710277"/>
            <a:chExt cx="512316" cy="432656"/>
          </a:xfrm>
        </p:grpSpPr>
        <p:sp>
          <p:nvSpPr>
            <p:cNvPr id="30" name="Rounded Rectangle 165">
              <a:extLst>
                <a:ext uri="{FF2B5EF4-FFF2-40B4-BE49-F238E27FC236}">
                  <a16:creationId xmlns:a16="http://schemas.microsoft.com/office/drawing/2014/main" id="{0E4C2764-A567-A0AC-6AFD-AF84C8675F8A}"/>
                </a:ext>
              </a:extLst>
            </p:cNvPr>
            <p:cNvSpPr/>
            <p:nvPr/>
          </p:nvSpPr>
          <p:spPr>
            <a:xfrm>
              <a:off x="3031338" y="1710277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DACD88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4" name="TextBox 167">
              <a:extLst>
                <a:ext uri="{FF2B5EF4-FFF2-40B4-BE49-F238E27FC236}">
                  <a16:creationId xmlns:a16="http://schemas.microsoft.com/office/drawing/2014/main" id="{3A432557-8425-C946-1838-93AA07106BC4}"/>
                </a:ext>
              </a:extLst>
            </p:cNvPr>
            <p:cNvSpPr txBox="1"/>
            <p:nvPr/>
          </p:nvSpPr>
          <p:spPr>
            <a:xfrm>
              <a:off x="3085291" y="1816113"/>
              <a:ext cx="404411" cy="24952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Host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ADCE0A-5D9A-7779-3185-49879CA81760}"/>
              </a:ext>
            </a:extLst>
          </p:cNvPr>
          <p:cNvGrpSpPr/>
          <p:nvPr/>
        </p:nvGrpSpPr>
        <p:grpSpPr>
          <a:xfrm>
            <a:off x="8257402" y="1441749"/>
            <a:ext cx="512316" cy="411809"/>
            <a:chOff x="4146999" y="1710277"/>
            <a:chExt cx="512316" cy="432656"/>
          </a:xfrm>
        </p:grpSpPr>
        <p:sp>
          <p:nvSpPr>
            <p:cNvPr id="41" name="Rounded Rectangle 175">
              <a:extLst>
                <a:ext uri="{FF2B5EF4-FFF2-40B4-BE49-F238E27FC236}">
                  <a16:creationId xmlns:a16="http://schemas.microsoft.com/office/drawing/2014/main" id="{1E10FAA3-11AE-87AC-5BC5-51EF3FDBE71A}"/>
                </a:ext>
              </a:extLst>
            </p:cNvPr>
            <p:cNvSpPr/>
            <p:nvPr/>
          </p:nvSpPr>
          <p:spPr>
            <a:xfrm>
              <a:off x="4146999" y="1710277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9A7697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3" name="TextBox 177">
              <a:extLst>
                <a:ext uri="{FF2B5EF4-FFF2-40B4-BE49-F238E27FC236}">
                  <a16:creationId xmlns:a16="http://schemas.microsoft.com/office/drawing/2014/main" id="{68420CA7-0209-611C-DB96-668D6AEEFCBB}"/>
                </a:ext>
              </a:extLst>
            </p:cNvPr>
            <p:cNvSpPr txBox="1"/>
            <p:nvPr/>
          </p:nvSpPr>
          <p:spPr>
            <a:xfrm>
              <a:off x="4200952" y="1816113"/>
              <a:ext cx="404411" cy="24952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Host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09093EB-A560-8F1C-AFC6-E247E9A14820}"/>
              </a:ext>
            </a:extLst>
          </p:cNvPr>
          <p:cNvGrpSpPr/>
          <p:nvPr/>
        </p:nvGrpSpPr>
        <p:grpSpPr>
          <a:xfrm>
            <a:off x="9883302" y="1441749"/>
            <a:ext cx="512316" cy="411809"/>
            <a:chOff x="3031338" y="1710277"/>
            <a:chExt cx="512316" cy="432656"/>
          </a:xfrm>
        </p:grpSpPr>
        <p:sp>
          <p:nvSpPr>
            <p:cNvPr id="48" name="Rounded Rectangle 165">
              <a:extLst>
                <a:ext uri="{FF2B5EF4-FFF2-40B4-BE49-F238E27FC236}">
                  <a16:creationId xmlns:a16="http://schemas.microsoft.com/office/drawing/2014/main" id="{6AFAFE27-94C0-3CD2-D593-006D6CA7E36A}"/>
                </a:ext>
              </a:extLst>
            </p:cNvPr>
            <p:cNvSpPr/>
            <p:nvPr/>
          </p:nvSpPr>
          <p:spPr>
            <a:xfrm>
              <a:off x="3031338" y="1710277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DACD88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51" name="TextBox 167">
              <a:extLst>
                <a:ext uri="{FF2B5EF4-FFF2-40B4-BE49-F238E27FC236}">
                  <a16:creationId xmlns:a16="http://schemas.microsoft.com/office/drawing/2014/main" id="{B83D0E7F-6E3A-B611-16CD-F34F6B58C357}"/>
                </a:ext>
              </a:extLst>
            </p:cNvPr>
            <p:cNvSpPr txBox="1"/>
            <p:nvPr/>
          </p:nvSpPr>
          <p:spPr>
            <a:xfrm>
              <a:off x="3085291" y="1816113"/>
              <a:ext cx="404411" cy="24952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Host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A98BDBE-3F3E-9A18-7EBB-ACEB4499ED71}"/>
              </a:ext>
            </a:extLst>
          </p:cNvPr>
          <p:cNvGrpSpPr/>
          <p:nvPr/>
        </p:nvGrpSpPr>
        <p:grpSpPr>
          <a:xfrm>
            <a:off x="10656782" y="1441749"/>
            <a:ext cx="512316" cy="411809"/>
            <a:chOff x="4146999" y="1710277"/>
            <a:chExt cx="512316" cy="432656"/>
          </a:xfrm>
        </p:grpSpPr>
        <p:sp>
          <p:nvSpPr>
            <p:cNvPr id="54" name="Rounded Rectangle 175">
              <a:extLst>
                <a:ext uri="{FF2B5EF4-FFF2-40B4-BE49-F238E27FC236}">
                  <a16:creationId xmlns:a16="http://schemas.microsoft.com/office/drawing/2014/main" id="{3FDB37F8-2EAD-D6AB-A95D-88DA10F35C39}"/>
                </a:ext>
              </a:extLst>
            </p:cNvPr>
            <p:cNvSpPr/>
            <p:nvPr/>
          </p:nvSpPr>
          <p:spPr>
            <a:xfrm>
              <a:off x="4146999" y="1710277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9A7697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56" name="TextBox 177">
              <a:extLst>
                <a:ext uri="{FF2B5EF4-FFF2-40B4-BE49-F238E27FC236}">
                  <a16:creationId xmlns:a16="http://schemas.microsoft.com/office/drawing/2014/main" id="{EB541DBB-A53A-BC0E-22AF-F9128DD3BC42}"/>
                </a:ext>
              </a:extLst>
            </p:cNvPr>
            <p:cNvSpPr txBox="1"/>
            <p:nvPr/>
          </p:nvSpPr>
          <p:spPr>
            <a:xfrm>
              <a:off x="4200952" y="1816113"/>
              <a:ext cx="404411" cy="24952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Host</a:t>
              </a: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EEF2736-587A-A318-639D-20970B10E702}"/>
              </a:ext>
            </a:extLst>
          </p:cNvPr>
          <p:cNvCxnSpPr/>
          <p:nvPr/>
        </p:nvCxnSpPr>
        <p:spPr>
          <a:xfrm>
            <a:off x="8767654" y="2395888"/>
            <a:ext cx="1091023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04E3634-D82C-E69E-B213-2DA1091ECC98}"/>
              </a:ext>
            </a:extLst>
          </p:cNvPr>
          <p:cNvSpPr/>
          <p:nvPr/>
        </p:nvSpPr>
        <p:spPr>
          <a:xfrm>
            <a:off x="8769935" y="2524638"/>
            <a:ext cx="1086242" cy="2803745"/>
          </a:xfrm>
          <a:custGeom>
            <a:avLst/>
            <a:gdLst>
              <a:gd name="connsiteX0" fmla="*/ 1074374 w 1074374"/>
              <a:gd name="connsiteY0" fmla="*/ 0 h 2790465"/>
              <a:gd name="connsiteX1" fmla="*/ 825323 w 1074374"/>
              <a:gd name="connsiteY1" fmla="*/ 0 h 2790465"/>
              <a:gd name="connsiteX2" fmla="*/ 241779 w 1074374"/>
              <a:gd name="connsiteY2" fmla="*/ 2790465 h 2790465"/>
              <a:gd name="connsiteX3" fmla="*/ 0 w 1074374"/>
              <a:gd name="connsiteY3" fmla="*/ 2790465 h 279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374" h="2790465">
                <a:moveTo>
                  <a:pt x="1074374" y="0"/>
                </a:moveTo>
                <a:lnTo>
                  <a:pt x="825323" y="0"/>
                </a:lnTo>
                <a:lnTo>
                  <a:pt x="241779" y="2790465"/>
                </a:lnTo>
                <a:lnTo>
                  <a:pt x="0" y="2790465"/>
                </a:lnTo>
              </a:path>
            </a:pathLst>
          </a:custGeom>
          <a:noFill/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2C50808-451A-2961-8151-4FEBB8D8C954}"/>
              </a:ext>
            </a:extLst>
          </p:cNvPr>
          <p:cNvSpPr/>
          <p:nvPr/>
        </p:nvSpPr>
        <p:spPr>
          <a:xfrm flipH="1">
            <a:off x="8758042" y="2524638"/>
            <a:ext cx="1081492" cy="2803745"/>
          </a:xfrm>
          <a:custGeom>
            <a:avLst/>
            <a:gdLst>
              <a:gd name="connsiteX0" fmla="*/ 1074374 w 1074374"/>
              <a:gd name="connsiteY0" fmla="*/ 0 h 2790465"/>
              <a:gd name="connsiteX1" fmla="*/ 825323 w 1074374"/>
              <a:gd name="connsiteY1" fmla="*/ 0 h 2790465"/>
              <a:gd name="connsiteX2" fmla="*/ 241779 w 1074374"/>
              <a:gd name="connsiteY2" fmla="*/ 2790465 h 2790465"/>
              <a:gd name="connsiteX3" fmla="*/ 0 w 1074374"/>
              <a:gd name="connsiteY3" fmla="*/ 2790465 h 279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374" h="2790465">
                <a:moveTo>
                  <a:pt x="1074374" y="0"/>
                </a:moveTo>
                <a:lnTo>
                  <a:pt x="825323" y="0"/>
                </a:lnTo>
                <a:lnTo>
                  <a:pt x="241779" y="2790465"/>
                </a:lnTo>
                <a:lnTo>
                  <a:pt x="0" y="2790465"/>
                </a:lnTo>
              </a:path>
            </a:pathLst>
          </a:custGeom>
          <a:noFill/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94CDB14-EE21-6D6E-9BA9-6EFF00659E18}"/>
              </a:ext>
            </a:extLst>
          </p:cNvPr>
          <p:cNvGrpSpPr/>
          <p:nvPr/>
        </p:nvGrpSpPr>
        <p:grpSpPr>
          <a:xfrm>
            <a:off x="7509945" y="3881212"/>
            <a:ext cx="512316" cy="411809"/>
            <a:chOff x="3031338" y="1710277"/>
            <a:chExt cx="512316" cy="432656"/>
          </a:xfrm>
        </p:grpSpPr>
        <p:sp>
          <p:nvSpPr>
            <p:cNvPr id="89" name="Rounded Rectangle 165">
              <a:extLst>
                <a:ext uri="{FF2B5EF4-FFF2-40B4-BE49-F238E27FC236}">
                  <a16:creationId xmlns:a16="http://schemas.microsoft.com/office/drawing/2014/main" id="{3BF8BA82-BA27-BA05-52FD-B7C8A3308BDB}"/>
                </a:ext>
              </a:extLst>
            </p:cNvPr>
            <p:cNvSpPr/>
            <p:nvPr/>
          </p:nvSpPr>
          <p:spPr>
            <a:xfrm>
              <a:off x="3031338" y="1710277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DACD88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97" name="TextBox 167">
              <a:extLst>
                <a:ext uri="{FF2B5EF4-FFF2-40B4-BE49-F238E27FC236}">
                  <a16:creationId xmlns:a16="http://schemas.microsoft.com/office/drawing/2014/main" id="{005D6B35-684C-AE4D-C479-792DE2544B96}"/>
                </a:ext>
              </a:extLst>
            </p:cNvPr>
            <p:cNvSpPr txBox="1"/>
            <p:nvPr/>
          </p:nvSpPr>
          <p:spPr>
            <a:xfrm>
              <a:off x="3085291" y="1816113"/>
              <a:ext cx="404411" cy="24952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Host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2B747E-DAA6-866F-E9C6-AD8D8D35AB59}"/>
              </a:ext>
            </a:extLst>
          </p:cNvPr>
          <p:cNvGrpSpPr/>
          <p:nvPr/>
        </p:nvGrpSpPr>
        <p:grpSpPr>
          <a:xfrm>
            <a:off x="8282872" y="3881212"/>
            <a:ext cx="512316" cy="411809"/>
            <a:chOff x="4146999" y="1710277"/>
            <a:chExt cx="512316" cy="432656"/>
          </a:xfrm>
        </p:grpSpPr>
        <p:sp>
          <p:nvSpPr>
            <p:cNvPr id="99" name="Rounded Rectangle 175">
              <a:extLst>
                <a:ext uri="{FF2B5EF4-FFF2-40B4-BE49-F238E27FC236}">
                  <a16:creationId xmlns:a16="http://schemas.microsoft.com/office/drawing/2014/main" id="{5E167799-BC86-646D-9AB3-86369CDBD268}"/>
                </a:ext>
              </a:extLst>
            </p:cNvPr>
            <p:cNvSpPr/>
            <p:nvPr/>
          </p:nvSpPr>
          <p:spPr>
            <a:xfrm>
              <a:off x="4146999" y="1710277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9A7697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01" name="TextBox 177">
              <a:extLst>
                <a:ext uri="{FF2B5EF4-FFF2-40B4-BE49-F238E27FC236}">
                  <a16:creationId xmlns:a16="http://schemas.microsoft.com/office/drawing/2014/main" id="{7E762655-3054-B833-D122-23FD74099C1F}"/>
                </a:ext>
              </a:extLst>
            </p:cNvPr>
            <p:cNvSpPr txBox="1"/>
            <p:nvPr/>
          </p:nvSpPr>
          <p:spPr>
            <a:xfrm>
              <a:off x="4200952" y="1816113"/>
              <a:ext cx="404411" cy="24952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Host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44AD6E8-B16C-DE36-2D8F-CE3379119F4A}"/>
              </a:ext>
            </a:extLst>
          </p:cNvPr>
          <p:cNvGrpSpPr/>
          <p:nvPr/>
        </p:nvGrpSpPr>
        <p:grpSpPr>
          <a:xfrm>
            <a:off x="9880225" y="3881212"/>
            <a:ext cx="512316" cy="411809"/>
            <a:chOff x="3031338" y="1710277"/>
            <a:chExt cx="512316" cy="432656"/>
          </a:xfrm>
        </p:grpSpPr>
        <p:sp>
          <p:nvSpPr>
            <p:cNvPr id="103" name="Rounded Rectangle 165">
              <a:extLst>
                <a:ext uri="{FF2B5EF4-FFF2-40B4-BE49-F238E27FC236}">
                  <a16:creationId xmlns:a16="http://schemas.microsoft.com/office/drawing/2014/main" id="{5C5F3BB8-48ED-0ECE-35EC-BD95D0752B9A}"/>
                </a:ext>
              </a:extLst>
            </p:cNvPr>
            <p:cNvSpPr/>
            <p:nvPr/>
          </p:nvSpPr>
          <p:spPr>
            <a:xfrm>
              <a:off x="3031338" y="1710277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DACD88"/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06" name="TextBox 167">
              <a:extLst>
                <a:ext uri="{FF2B5EF4-FFF2-40B4-BE49-F238E27FC236}">
                  <a16:creationId xmlns:a16="http://schemas.microsoft.com/office/drawing/2014/main" id="{F3D85498-CDAB-D623-1C42-3F432D1FCACA}"/>
                </a:ext>
              </a:extLst>
            </p:cNvPr>
            <p:cNvSpPr txBox="1"/>
            <p:nvPr/>
          </p:nvSpPr>
          <p:spPr>
            <a:xfrm>
              <a:off x="3085291" y="1816113"/>
              <a:ext cx="404411" cy="24952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Host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0A6EEF2-D2EE-0087-93C3-A968A775FB6E}"/>
              </a:ext>
            </a:extLst>
          </p:cNvPr>
          <p:cNvGrpSpPr/>
          <p:nvPr/>
        </p:nvGrpSpPr>
        <p:grpSpPr>
          <a:xfrm>
            <a:off x="10656782" y="3881212"/>
            <a:ext cx="512316" cy="411809"/>
            <a:chOff x="4146999" y="1710277"/>
            <a:chExt cx="512316" cy="432656"/>
          </a:xfrm>
        </p:grpSpPr>
        <p:sp>
          <p:nvSpPr>
            <p:cNvPr id="109" name="Rounded Rectangle 175">
              <a:extLst>
                <a:ext uri="{FF2B5EF4-FFF2-40B4-BE49-F238E27FC236}">
                  <a16:creationId xmlns:a16="http://schemas.microsoft.com/office/drawing/2014/main" id="{CCF7CDA5-00CF-2E93-B5B0-54745E5AA8EC}"/>
                </a:ext>
              </a:extLst>
            </p:cNvPr>
            <p:cNvSpPr/>
            <p:nvPr/>
          </p:nvSpPr>
          <p:spPr>
            <a:xfrm>
              <a:off x="4146999" y="1710277"/>
              <a:ext cx="512316" cy="432656"/>
            </a:xfrm>
            <a:prstGeom prst="roundRect">
              <a:avLst/>
            </a:prstGeom>
            <a:gradFill>
              <a:gsLst>
                <a:gs pos="0">
                  <a:srgbClr val="9A7697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12" name="TextBox 177">
              <a:extLst>
                <a:ext uri="{FF2B5EF4-FFF2-40B4-BE49-F238E27FC236}">
                  <a16:creationId xmlns:a16="http://schemas.microsoft.com/office/drawing/2014/main" id="{EDEDF846-632B-2746-DD67-5735A10FED8B}"/>
                </a:ext>
              </a:extLst>
            </p:cNvPr>
            <p:cNvSpPr txBox="1"/>
            <p:nvPr/>
          </p:nvSpPr>
          <p:spPr>
            <a:xfrm>
              <a:off x="4200952" y="1816113"/>
              <a:ext cx="404411" cy="24952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n-ea"/>
                  <a:cs typeface="+mn-cs"/>
                </a:rPr>
                <a:t>Host</a:t>
              </a:r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A932D3C-1307-2D61-A960-0DA773057765}"/>
              </a:ext>
            </a:extLst>
          </p:cNvPr>
          <p:cNvSpPr/>
          <p:nvPr/>
        </p:nvSpPr>
        <p:spPr>
          <a:xfrm>
            <a:off x="9880225" y="2271787"/>
            <a:ext cx="1280145" cy="76097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rgbClr val="223647"/>
                </a:solidFill>
              </a:rPr>
              <a:t>CXL PBR Switch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BF1EC91-7191-0B13-69AC-DF77CAEF4044}"/>
              </a:ext>
            </a:extLst>
          </p:cNvPr>
          <p:cNvSpPr/>
          <p:nvPr/>
        </p:nvSpPr>
        <p:spPr>
          <a:xfrm>
            <a:off x="7452093" y="4802602"/>
            <a:ext cx="1280145" cy="76097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rgbClr val="223647"/>
                </a:solidFill>
              </a:rPr>
              <a:t>CXL PBR Switch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40D9342-6F09-E75A-D781-3A55F9D17A96}"/>
              </a:ext>
            </a:extLst>
          </p:cNvPr>
          <p:cNvSpPr/>
          <p:nvPr/>
        </p:nvSpPr>
        <p:spPr>
          <a:xfrm>
            <a:off x="9880225" y="4802602"/>
            <a:ext cx="1280145" cy="76097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rgbClr val="223647"/>
                </a:solidFill>
              </a:rPr>
              <a:t>CXL PBR Switch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0F78641-274D-259F-619B-09809EA79C3C}"/>
              </a:ext>
            </a:extLst>
          </p:cNvPr>
          <p:cNvSpPr/>
          <p:nvPr/>
        </p:nvSpPr>
        <p:spPr>
          <a:xfrm>
            <a:off x="7452093" y="2271787"/>
            <a:ext cx="1280145" cy="76097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3647"/>
                </a:solidFill>
                <a:effectLst/>
                <a:uLnTx/>
                <a:uFillTx/>
                <a:ea typeface="+mn-ea"/>
                <a:cs typeface="+mn-cs"/>
              </a:rPr>
              <a:t>CXL </a:t>
            </a:r>
            <a:r>
              <a:rPr lang="en-US" sz="1400" b="1" dirty="0">
                <a:solidFill>
                  <a:srgbClr val="223647"/>
                </a:solidFill>
              </a:rPr>
              <a:t>PBR Switch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2364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386876-1B0C-D387-C0D2-717FFD221126}"/>
              </a:ext>
            </a:extLst>
          </p:cNvPr>
          <p:cNvGrpSpPr/>
          <p:nvPr/>
        </p:nvGrpSpPr>
        <p:grpSpPr>
          <a:xfrm>
            <a:off x="7053900" y="5855027"/>
            <a:ext cx="1661866" cy="417764"/>
            <a:chOff x="7053900" y="5855027"/>
            <a:chExt cx="1661866" cy="417764"/>
          </a:xfrm>
        </p:grpSpPr>
        <p:sp>
          <p:nvSpPr>
            <p:cNvPr id="271" name="Rounded Rectangle 212">
              <a:extLst>
                <a:ext uri="{FF2B5EF4-FFF2-40B4-BE49-F238E27FC236}">
                  <a16:creationId xmlns:a16="http://schemas.microsoft.com/office/drawing/2014/main" id="{DB6A028E-76D6-0B50-65A5-0FCDC1809CA6}"/>
                </a:ext>
              </a:extLst>
            </p:cNvPr>
            <p:cNvSpPr/>
            <p:nvPr/>
          </p:nvSpPr>
          <p:spPr>
            <a:xfrm>
              <a:off x="7053900" y="5855027"/>
              <a:ext cx="790316" cy="417764"/>
            </a:xfrm>
            <a:prstGeom prst="roundRect">
              <a:avLst>
                <a:gd name="adj" fmla="val 11358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100000">
                  <a:schemeClr val="accent4">
                    <a:lumMod val="97000"/>
                    <a:lumOff val="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Type-1/2/3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CXL Device</a:t>
              </a:r>
            </a:p>
          </p:txBody>
        </p:sp>
        <p:sp>
          <p:nvSpPr>
            <p:cNvPr id="2" name="Rounded Rectangle 212">
              <a:extLst>
                <a:ext uri="{FF2B5EF4-FFF2-40B4-BE49-F238E27FC236}">
                  <a16:creationId xmlns:a16="http://schemas.microsoft.com/office/drawing/2014/main" id="{50B0E18F-9F2A-0FE8-C47B-9EBCCA4DDBD0}"/>
                </a:ext>
              </a:extLst>
            </p:cNvPr>
            <p:cNvSpPr/>
            <p:nvPr/>
          </p:nvSpPr>
          <p:spPr>
            <a:xfrm>
              <a:off x="7925450" y="5855027"/>
              <a:ext cx="790316" cy="417764"/>
            </a:xfrm>
            <a:prstGeom prst="roundRect">
              <a:avLst>
                <a:gd name="adj" fmla="val 11358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100000">
                  <a:schemeClr val="accent4">
                    <a:lumMod val="97000"/>
                    <a:lumOff val="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prstClr val="white"/>
                  </a:solidFill>
                </a:rPr>
                <a:t>Type-1/2/3 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</a:rPr>
                <a:t>CXL Device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60C971-02E6-5176-A8C6-DE26A89ED2E0}"/>
              </a:ext>
            </a:extLst>
          </p:cNvPr>
          <p:cNvGrpSpPr/>
          <p:nvPr/>
        </p:nvGrpSpPr>
        <p:grpSpPr>
          <a:xfrm>
            <a:off x="9749901" y="5855027"/>
            <a:ext cx="1661866" cy="417764"/>
            <a:chOff x="7053900" y="5855027"/>
            <a:chExt cx="1661866" cy="417764"/>
          </a:xfrm>
        </p:grpSpPr>
        <p:sp>
          <p:nvSpPr>
            <p:cNvPr id="26" name="Rounded Rectangle 212">
              <a:extLst>
                <a:ext uri="{FF2B5EF4-FFF2-40B4-BE49-F238E27FC236}">
                  <a16:creationId xmlns:a16="http://schemas.microsoft.com/office/drawing/2014/main" id="{AC8EB1C3-A936-608D-5A5F-E58DF6088F4D}"/>
                </a:ext>
              </a:extLst>
            </p:cNvPr>
            <p:cNvSpPr/>
            <p:nvPr/>
          </p:nvSpPr>
          <p:spPr>
            <a:xfrm>
              <a:off x="7053900" y="5855027"/>
              <a:ext cx="790316" cy="417764"/>
            </a:xfrm>
            <a:prstGeom prst="roundRect">
              <a:avLst>
                <a:gd name="adj" fmla="val 11358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100000">
                  <a:schemeClr val="accent4">
                    <a:lumMod val="97000"/>
                    <a:lumOff val="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Type-1/2/3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CXL Device</a:t>
              </a:r>
            </a:p>
          </p:txBody>
        </p:sp>
        <p:sp>
          <p:nvSpPr>
            <p:cNvPr id="27" name="Rounded Rectangle 212">
              <a:extLst>
                <a:ext uri="{FF2B5EF4-FFF2-40B4-BE49-F238E27FC236}">
                  <a16:creationId xmlns:a16="http://schemas.microsoft.com/office/drawing/2014/main" id="{5B318BAE-78D3-888A-ECE1-F5BFE3F3E7FA}"/>
                </a:ext>
              </a:extLst>
            </p:cNvPr>
            <p:cNvSpPr/>
            <p:nvPr/>
          </p:nvSpPr>
          <p:spPr>
            <a:xfrm>
              <a:off x="7925450" y="5855027"/>
              <a:ext cx="790316" cy="417764"/>
            </a:xfrm>
            <a:prstGeom prst="roundRect">
              <a:avLst>
                <a:gd name="adj" fmla="val 11358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100000">
                  <a:schemeClr val="accent4">
                    <a:lumMod val="97000"/>
                    <a:lumOff val="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prstClr val="white"/>
                  </a:solidFill>
                </a:rPr>
                <a:t>Type-1/2/3 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</a:rPr>
                <a:t>CXL Device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D424329-522C-6ABE-8842-BEDBD9C69A5B}"/>
              </a:ext>
            </a:extLst>
          </p:cNvPr>
          <p:cNvGrpSpPr/>
          <p:nvPr/>
        </p:nvGrpSpPr>
        <p:grpSpPr>
          <a:xfrm>
            <a:off x="7053900" y="3314072"/>
            <a:ext cx="1661866" cy="417764"/>
            <a:chOff x="7053900" y="5855027"/>
            <a:chExt cx="1661866" cy="417764"/>
          </a:xfrm>
        </p:grpSpPr>
        <p:sp>
          <p:nvSpPr>
            <p:cNvPr id="50" name="Rounded Rectangle 212">
              <a:extLst>
                <a:ext uri="{FF2B5EF4-FFF2-40B4-BE49-F238E27FC236}">
                  <a16:creationId xmlns:a16="http://schemas.microsoft.com/office/drawing/2014/main" id="{734992F8-E032-384B-0C4A-7D9E712FCA92}"/>
                </a:ext>
              </a:extLst>
            </p:cNvPr>
            <p:cNvSpPr/>
            <p:nvPr/>
          </p:nvSpPr>
          <p:spPr>
            <a:xfrm>
              <a:off x="7053900" y="5855027"/>
              <a:ext cx="790316" cy="417764"/>
            </a:xfrm>
            <a:prstGeom prst="roundRect">
              <a:avLst>
                <a:gd name="adj" fmla="val 11358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100000">
                  <a:schemeClr val="accent4">
                    <a:lumMod val="97000"/>
                    <a:lumOff val="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Type-1/2/3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CXL Device</a:t>
              </a:r>
            </a:p>
          </p:txBody>
        </p:sp>
        <p:sp>
          <p:nvSpPr>
            <p:cNvPr id="55" name="Rounded Rectangle 212">
              <a:extLst>
                <a:ext uri="{FF2B5EF4-FFF2-40B4-BE49-F238E27FC236}">
                  <a16:creationId xmlns:a16="http://schemas.microsoft.com/office/drawing/2014/main" id="{47DB85AA-62D3-004D-075E-592B6828B7B2}"/>
                </a:ext>
              </a:extLst>
            </p:cNvPr>
            <p:cNvSpPr/>
            <p:nvPr/>
          </p:nvSpPr>
          <p:spPr>
            <a:xfrm>
              <a:off x="7925450" y="5855027"/>
              <a:ext cx="790316" cy="417764"/>
            </a:xfrm>
            <a:prstGeom prst="roundRect">
              <a:avLst>
                <a:gd name="adj" fmla="val 11358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100000">
                  <a:schemeClr val="accent4">
                    <a:lumMod val="97000"/>
                    <a:lumOff val="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prstClr val="white"/>
                  </a:solidFill>
                </a:rPr>
                <a:t>Type-1/2/3 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</a:rPr>
                <a:t>CXL Device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229293C-364E-FD2E-AD2B-0165124CA6B2}"/>
              </a:ext>
            </a:extLst>
          </p:cNvPr>
          <p:cNvGrpSpPr/>
          <p:nvPr/>
        </p:nvGrpSpPr>
        <p:grpSpPr>
          <a:xfrm>
            <a:off x="9749901" y="3314072"/>
            <a:ext cx="1661866" cy="417764"/>
            <a:chOff x="7053900" y="5855027"/>
            <a:chExt cx="1661866" cy="417764"/>
          </a:xfrm>
        </p:grpSpPr>
        <p:sp>
          <p:nvSpPr>
            <p:cNvPr id="59" name="Rounded Rectangle 212">
              <a:extLst>
                <a:ext uri="{FF2B5EF4-FFF2-40B4-BE49-F238E27FC236}">
                  <a16:creationId xmlns:a16="http://schemas.microsoft.com/office/drawing/2014/main" id="{AA88E406-5208-08C4-3EB2-4005659480F1}"/>
                </a:ext>
              </a:extLst>
            </p:cNvPr>
            <p:cNvSpPr/>
            <p:nvPr/>
          </p:nvSpPr>
          <p:spPr>
            <a:xfrm>
              <a:off x="7053900" y="5855027"/>
              <a:ext cx="790316" cy="417764"/>
            </a:xfrm>
            <a:prstGeom prst="roundRect">
              <a:avLst>
                <a:gd name="adj" fmla="val 11358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100000">
                  <a:schemeClr val="accent4">
                    <a:lumMod val="97000"/>
                    <a:lumOff val="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Type-1/2/3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CXL Device</a:t>
              </a:r>
            </a:p>
          </p:txBody>
        </p:sp>
        <p:sp>
          <p:nvSpPr>
            <p:cNvPr id="60" name="Rounded Rectangle 212">
              <a:extLst>
                <a:ext uri="{FF2B5EF4-FFF2-40B4-BE49-F238E27FC236}">
                  <a16:creationId xmlns:a16="http://schemas.microsoft.com/office/drawing/2014/main" id="{6E1894C0-D3C8-657D-52D6-11B1FD8DA558}"/>
                </a:ext>
              </a:extLst>
            </p:cNvPr>
            <p:cNvSpPr/>
            <p:nvPr/>
          </p:nvSpPr>
          <p:spPr>
            <a:xfrm>
              <a:off x="7925450" y="5855027"/>
              <a:ext cx="790316" cy="417764"/>
            </a:xfrm>
            <a:prstGeom prst="roundRect">
              <a:avLst>
                <a:gd name="adj" fmla="val 11358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100000">
                  <a:schemeClr val="accent4">
                    <a:lumMod val="97000"/>
                    <a:lumOff val="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prstClr val="white"/>
                  </a:solidFill>
                </a:rPr>
                <a:t>Type-1/2/3 </a:t>
              </a:r>
            </a:p>
            <a:p>
              <a:pPr algn="ctr"/>
              <a:r>
                <a:rPr lang="en-US" sz="1000" b="1" dirty="0">
                  <a:solidFill>
                    <a:prstClr val="white"/>
                  </a:solidFill>
                </a:rPr>
                <a:t>CXL Device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80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9FA0EC23-AEEC-4622-960B-5CA2F9A522EE}"/>
              </a:ext>
            </a:extLst>
          </p:cNvPr>
          <p:cNvSpPr txBox="1">
            <a:spLocks/>
          </p:cNvSpPr>
          <p:nvPr/>
        </p:nvSpPr>
        <p:spPr>
          <a:xfrm>
            <a:off x="604927" y="1008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998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79989"/>
              </a:solidFill>
              <a:effectLst/>
              <a:uLnTx/>
              <a:uFillTx/>
              <a:latin typeface="Bahnschrift SemiBold Condensed"/>
              <a:ea typeface="+mj-ea"/>
              <a:cs typeface="+mj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82C675-669D-4440-BE82-E80C6C95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CXL 3.1 Trusted Security Protocol (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TSP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</a:t>
            </a:r>
            <a:endParaRPr lang="en-US" sz="40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8FC14A2-0530-4496-88DC-F506C0B763F2}"/>
              </a:ext>
            </a:extLst>
          </p:cNvPr>
          <p:cNvSpPr txBox="1"/>
          <p:nvPr/>
        </p:nvSpPr>
        <p:spPr>
          <a:xfrm>
            <a:off x="1241612" y="1006963"/>
            <a:ext cx="97087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Allows for Virtualization-based, Trusted Execution Environments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TEE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s)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to host Confidential Computing Workloads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CC WL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8EC6F51-1C18-5CFB-A057-82D2B2E274BF}"/>
              </a:ext>
            </a:extLst>
          </p:cNvPr>
          <p:cNvGrpSpPr/>
          <p:nvPr/>
        </p:nvGrpSpPr>
        <p:grpSpPr>
          <a:xfrm>
            <a:off x="548641" y="1688065"/>
            <a:ext cx="11333180" cy="1685526"/>
            <a:chOff x="548641" y="1688065"/>
            <a:chExt cx="11333180" cy="168552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3FDFE7-71FD-0DB8-C4C7-E47EC5517772}"/>
                </a:ext>
              </a:extLst>
            </p:cNvPr>
            <p:cNvSpPr txBox="1"/>
            <p:nvPr/>
          </p:nvSpPr>
          <p:spPr>
            <a:xfrm>
              <a:off x="6384664" y="1688065"/>
              <a:ext cx="5497157" cy="141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2D460"/>
                  </a:solidFill>
                  <a:effectLst/>
                  <a:uLnTx/>
                  <a:uFillTx/>
                  <a:ea typeface="+mn-ea"/>
                  <a:cs typeface="+mn-cs"/>
                </a:rPr>
                <a:t>Benefits: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Freedom to migrate sensitive WLs to TSP-enabled Clouds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Collaboration with multiple parties for sharing data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Conform to Compliance &amp; Data sovereignty programs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Strengthen Application security &amp; Software IP protection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C2AD8B-C57B-4253-098E-1CC454C9B3B4}"/>
                </a:ext>
              </a:extLst>
            </p:cNvPr>
            <p:cNvSpPr txBox="1"/>
            <p:nvPr/>
          </p:nvSpPr>
          <p:spPr>
            <a:xfrm>
              <a:off x="548641" y="1688065"/>
              <a:ext cx="5036548" cy="168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rgbClr val="A2D460"/>
                  </a:solidFill>
                </a:rPr>
                <a:t>Key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2D460"/>
                  </a:solidFill>
                  <a:effectLst/>
                  <a:uLnTx/>
                  <a:uFillTx/>
                  <a:ea typeface="+mn-ea"/>
                  <a:cs typeface="+mn-cs"/>
                </a:rPr>
                <a:t>Capabilities: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Separation between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rPr>
                <a:t>TVM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* &amp; CSP’s infrastructure (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rPr>
                <a:t>VMM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Configuration of CXL device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Encryption of sensitive data in both Host/Device memory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Cryptographically verify correct configuration of trusted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     computing environment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B3229F7-6DCD-4530-8D86-6E8B8E8FEB2A}"/>
              </a:ext>
            </a:extLst>
          </p:cNvPr>
          <p:cNvSpPr txBox="1"/>
          <p:nvPr/>
        </p:nvSpPr>
        <p:spPr>
          <a:xfrm>
            <a:off x="10729819" y="6166886"/>
            <a:ext cx="1455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*TVM =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Trusted VM 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87C29EC1-0BCE-AC40-1324-6FE7465D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BA6759-4E52-4108-838D-ADE4582F9953}"/>
              </a:ext>
            </a:extLst>
          </p:cNvPr>
          <p:cNvSpPr txBox="1"/>
          <p:nvPr/>
        </p:nvSpPr>
        <p:spPr>
          <a:xfrm>
            <a:off x="7746871" y="5756001"/>
            <a:ext cx="3240367" cy="330310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CXL Device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FC6DDE-9D5B-D1CC-7594-989ABE29643E}"/>
              </a:ext>
            </a:extLst>
          </p:cNvPr>
          <p:cNvGrpSpPr/>
          <p:nvPr/>
        </p:nvGrpSpPr>
        <p:grpSpPr>
          <a:xfrm>
            <a:off x="4774274" y="4312054"/>
            <a:ext cx="2810285" cy="531219"/>
            <a:chOff x="4675732" y="3124241"/>
            <a:chExt cx="2810285" cy="704058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00897D97-FB3A-4C66-AEB8-52475FC943D5}"/>
                </a:ext>
              </a:extLst>
            </p:cNvPr>
            <p:cNvSpPr/>
            <p:nvPr/>
          </p:nvSpPr>
          <p:spPr>
            <a:xfrm>
              <a:off x="5275887" y="3124244"/>
              <a:ext cx="1609975" cy="70405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CXL Link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DB0C137-4450-4E06-83FA-438E8CF65967}"/>
                </a:ext>
              </a:extLst>
            </p:cNvPr>
            <p:cNvGrpSpPr/>
            <p:nvPr/>
          </p:nvGrpSpPr>
          <p:grpSpPr>
            <a:xfrm>
              <a:off x="4675732" y="3124241"/>
              <a:ext cx="2810285" cy="704054"/>
              <a:chOff x="4670089" y="2749272"/>
              <a:chExt cx="2810285" cy="704054"/>
            </a:xfrm>
          </p:grpSpPr>
          <p:sp>
            <p:nvSpPr>
              <p:cNvPr id="40" name="Arrow: Right 39">
                <a:extLst>
                  <a:ext uri="{FF2B5EF4-FFF2-40B4-BE49-F238E27FC236}">
                    <a16:creationId xmlns:a16="http://schemas.microsoft.com/office/drawing/2014/main" id="{42379EBA-8B04-4C65-B20A-1C865930CF3B}"/>
                  </a:ext>
                </a:extLst>
              </p:cNvPr>
              <p:cNvSpPr/>
              <p:nvPr/>
            </p:nvSpPr>
            <p:spPr>
              <a:xfrm>
                <a:off x="6754460" y="2749272"/>
                <a:ext cx="725914" cy="704054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gradFill>
                <a:gsLst>
                  <a:gs pos="100000">
                    <a:srgbClr val="1DC5B5"/>
                  </a:gs>
                  <a:gs pos="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1" name="Arrow: Right 40">
                <a:extLst>
                  <a:ext uri="{FF2B5EF4-FFF2-40B4-BE49-F238E27FC236}">
                    <a16:creationId xmlns:a16="http://schemas.microsoft.com/office/drawing/2014/main" id="{34FC728A-E024-4494-A8C5-90B15211E352}"/>
                  </a:ext>
                </a:extLst>
              </p:cNvPr>
              <p:cNvSpPr/>
              <p:nvPr/>
            </p:nvSpPr>
            <p:spPr>
              <a:xfrm flipH="1">
                <a:off x="4670089" y="2749272"/>
                <a:ext cx="725914" cy="704054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gradFill>
                <a:gsLst>
                  <a:gs pos="100000">
                    <a:srgbClr val="1DC5B5"/>
                  </a:gs>
                  <a:gs pos="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6B0580B5-4046-4014-AE0E-174D088DD1C8}"/>
              </a:ext>
            </a:extLst>
          </p:cNvPr>
          <p:cNvSpPr/>
          <p:nvPr/>
        </p:nvSpPr>
        <p:spPr>
          <a:xfrm>
            <a:off x="2471429" y="3495297"/>
            <a:ext cx="2195822" cy="2149854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1124">
                <a:schemeClr val="bg1">
                  <a:lumMod val="7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BA892DA-42FA-4B4E-9153-F9DB563E50E2}"/>
              </a:ext>
            </a:extLst>
          </p:cNvPr>
          <p:cNvSpPr/>
          <p:nvPr/>
        </p:nvSpPr>
        <p:spPr>
          <a:xfrm>
            <a:off x="2545640" y="3995198"/>
            <a:ext cx="697755" cy="1108637"/>
          </a:xfrm>
          <a:prstGeom prst="rect">
            <a:avLst/>
          </a:prstGeom>
          <a:gradFill>
            <a:gsLst>
              <a:gs pos="0">
                <a:srgbClr val="DC6E6E"/>
              </a:gs>
              <a:gs pos="100000">
                <a:srgbClr val="E07D7D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A29F492-B492-427D-A243-0B0477FC8880}"/>
              </a:ext>
            </a:extLst>
          </p:cNvPr>
          <p:cNvSpPr/>
          <p:nvPr/>
        </p:nvSpPr>
        <p:spPr>
          <a:xfrm>
            <a:off x="3323404" y="5166998"/>
            <a:ext cx="934638" cy="3915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TVM*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B0FD6D7-A1ED-4244-8ED3-4D17DEF50391}"/>
              </a:ext>
            </a:extLst>
          </p:cNvPr>
          <p:cNvSpPr/>
          <p:nvPr/>
        </p:nvSpPr>
        <p:spPr>
          <a:xfrm>
            <a:off x="3323403" y="4776398"/>
            <a:ext cx="940678" cy="342599"/>
          </a:xfrm>
          <a:prstGeom prst="rect">
            <a:avLst/>
          </a:prstGeom>
          <a:gradFill>
            <a:gsLst>
              <a:gs pos="0">
                <a:srgbClr val="AC9B32"/>
              </a:gs>
              <a:gs pos="100000">
                <a:schemeClr val="accent4">
                  <a:lumMod val="97000"/>
                  <a:lumOff val="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VM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83F641-578A-B45C-798C-9D8C631CBBB4}"/>
              </a:ext>
            </a:extLst>
          </p:cNvPr>
          <p:cNvSpPr/>
          <p:nvPr/>
        </p:nvSpPr>
        <p:spPr>
          <a:xfrm>
            <a:off x="3323403" y="4385798"/>
            <a:ext cx="940678" cy="342599"/>
          </a:xfrm>
          <a:prstGeom prst="rect">
            <a:avLst/>
          </a:prstGeom>
          <a:gradFill>
            <a:gsLst>
              <a:gs pos="0">
                <a:srgbClr val="AC9B32"/>
              </a:gs>
              <a:gs pos="100000">
                <a:schemeClr val="accent4">
                  <a:lumMod val="97000"/>
                  <a:lumOff val="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VM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83E953-360D-5E86-7C77-491A85E0293C}"/>
              </a:ext>
            </a:extLst>
          </p:cNvPr>
          <p:cNvSpPr/>
          <p:nvPr/>
        </p:nvSpPr>
        <p:spPr>
          <a:xfrm>
            <a:off x="3323403" y="3995199"/>
            <a:ext cx="940678" cy="342599"/>
          </a:xfrm>
          <a:prstGeom prst="rect">
            <a:avLst/>
          </a:prstGeom>
          <a:gradFill>
            <a:gsLst>
              <a:gs pos="0">
                <a:srgbClr val="AC9B32"/>
              </a:gs>
              <a:gs pos="100000">
                <a:schemeClr val="accent4">
                  <a:lumMod val="97000"/>
                  <a:lumOff val="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VM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DA450E-B3BF-1BBA-0D98-9F3B2201A3B4}"/>
              </a:ext>
            </a:extLst>
          </p:cNvPr>
          <p:cNvSpPr/>
          <p:nvPr/>
        </p:nvSpPr>
        <p:spPr>
          <a:xfrm>
            <a:off x="3323403" y="3604599"/>
            <a:ext cx="940678" cy="342599"/>
          </a:xfrm>
          <a:prstGeom prst="rect">
            <a:avLst/>
          </a:prstGeom>
          <a:gradFill>
            <a:gsLst>
              <a:gs pos="0">
                <a:srgbClr val="AC9B32"/>
              </a:gs>
              <a:gs pos="100000">
                <a:schemeClr val="accent4">
                  <a:lumMod val="97000"/>
                  <a:lumOff val="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VM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5F9267-0E5F-0FE3-71A2-62F2D7037CE8}"/>
              </a:ext>
            </a:extLst>
          </p:cNvPr>
          <p:cNvGrpSpPr/>
          <p:nvPr/>
        </p:nvGrpSpPr>
        <p:grpSpPr>
          <a:xfrm>
            <a:off x="4312310" y="3604600"/>
            <a:ext cx="335504" cy="1953940"/>
            <a:chOff x="4317871" y="3680356"/>
            <a:chExt cx="329942" cy="1953940"/>
          </a:xfrm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63033CD1-4E58-449C-B66A-0307FA9509B1}"/>
                </a:ext>
              </a:extLst>
            </p:cNvPr>
            <p:cNvSpPr/>
            <p:nvPr/>
          </p:nvSpPr>
          <p:spPr>
            <a:xfrm rot="16200000">
              <a:off x="3992611" y="4005616"/>
              <a:ext cx="980462" cy="32994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CXL.io</a:t>
              </a: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DF437A68-49EE-BDBE-583B-B7A5ACB3A96C}"/>
                </a:ext>
              </a:extLst>
            </p:cNvPr>
            <p:cNvSpPr/>
            <p:nvPr/>
          </p:nvSpPr>
          <p:spPr>
            <a:xfrm rot="16200000">
              <a:off x="4024738" y="5011221"/>
              <a:ext cx="916208" cy="32994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CXL.mem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9F8F0AD0-5334-4277-BF3A-E569754AB34E}"/>
              </a:ext>
            </a:extLst>
          </p:cNvPr>
          <p:cNvSpPr/>
          <p:nvPr/>
        </p:nvSpPr>
        <p:spPr>
          <a:xfrm>
            <a:off x="7663241" y="3495297"/>
            <a:ext cx="3287148" cy="214985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CA7E34-AF16-96C8-CDEE-D2F8A2327972}"/>
              </a:ext>
            </a:extLst>
          </p:cNvPr>
          <p:cNvSpPr txBox="1"/>
          <p:nvPr/>
        </p:nvSpPr>
        <p:spPr>
          <a:xfrm>
            <a:off x="4708143" y="5189795"/>
            <a:ext cx="2967656" cy="46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CXL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IDE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(Defined in CXL v2.0)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9BFEC2-3300-5A84-F6BC-88A8CED5FC24}"/>
              </a:ext>
            </a:extLst>
          </p:cNvPr>
          <p:cNvSpPr txBox="1"/>
          <p:nvPr/>
        </p:nvSpPr>
        <p:spPr>
          <a:xfrm>
            <a:off x="2471428" y="5756001"/>
            <a:ext cx="2158919" cy="330310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TEE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Capable Host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0624EFA-38F7-4E30-A3AE-477FD56408EF}"/>
              </a:ext>
            </a:extLst>
          </p:cNvPr>
          <p:cNvSpPr/>
          <p:nvPr/>
        </p:nvSpPr>
        <p:spPr>
          <a:xfrm>
            <a:off x="8342861" y="4042285"/>
            <a:ext cx="734241" cy="1177660"/>
          </a:xfrm>
          <a:prstGeom prst="rect">
            <a:avLst/>
          </a:prstGeom>
          <a:gradFill>
            <a:gsLst>
              <a:gs pos="0">
                <a:srgbClr val="DC6E6E"/>
              </a:gs>
              <a:gs pos="100000">
                <a:srgbClr val="E07D7D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MC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CF8720B-49C3-4866-8368-F6BD97823181}"/>
              </a:ext>
            </a:extLst>
          </p:cNvPr>
          <p:cNvSpPr/>
          <p:nvPr/>
        </p:nvSpPr>
        <p:spPr>
          <a:xfrm>
            <a:off x="9411750" y="4671926"/>
            <a:ext cx="1432177" cy="557034"/>
          </a:xfrm>
          <a:prstGeom prst="roundRect">
            <a:avLst>
              <a:gd name="adj" fmla="val 15816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864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Device Memory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B89ED1B-ACE2-41DB-AF04-22C9FB8975E1}"/>
              </a:ext>
            </a:extLst>
          </p:cNvPr>
          <p:cNvCxnSpPr/>
          <p:nvPr/>
        </p:nvCxnSpPr>
        <p:spPr>
          <a:xfrm>
            <a:off x="9076018" y="4961301"/>
            <a:ext cx="338993" cy="0"/>
          </a:xfrm>
          <a:prstGeom prst="straightConnector1">
            <a:avLst/>
          </a:prstGeom>
          <a:ln w="254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DE43EC-2EA8-A717-2859-4F11BBDD172E}"/>
              </a:ext>
            </a:extLst>
          </p:cNvPr>
          <p:cNvSpPr/>
          <p:nvPr/>
        </p:nvSpPr>
        <p:spPr>
          <a:xfrm>
            <a:off x="9411750" y="4071851"/>
            <a:ext cx="1432177" cy="557034"/>
          </a:xfrm>
          <a:prstGeom prst="roundRect">
            <a:avLst>
              <a:gd name="adj" fmla="val 15816"/>
            </a:avLst>
          </a:prstGeom>
          <a:gradFill>
            <a:gsLst>
              <a:gs pos="0">
                <a:srgbClr val="AC9B32"/>
              </a:gs>
              <a:gs pos="100000">
                <a:schemeClr val="accent4">
                  <a:lumMod val="97000"/>
                  <a:lumOff val="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548640" rtlCol="0" anchor="ctr"/>
          <a:lstStyle/>
          <a:p>
            <a:pPr algn="r"/>
            <a:r>
              <a:rPr lang="en-US" sz="1400" b="1" dirty="0">
                <a:solidFill>
                  <a:prstClr val="white"/>
                </a:solidFill>
              </a:rPr>
              <a:t>Device </a:t>
            </a:r>
            <a:br>
              <a:rPr lang="en-US" sz="1400" b="1" dirty="0">
                <a:solidFill>
                  <a:prstClr val="white"/>
                </a:solidFill>
              </a:rPr>
            </a:br>
            <a:r>
              <a:rPr lang="en-US" sz="1400" b="1" dirty="0">
                <a:solidFill>
                  <a:prstClr val="white"/>
                </a:solidFill>
              </a:rPr>
              <a:t>Memory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E2DB74E-D637-C1C9-3ABB-15E2CB529032}"/>
              </a:ext>
            </a:extLst>
          </p:cNvPr>
          <p:cNvCxnSpPr/>
          <p:nvPr/>
        </p:nvCxnSpPr>
        <p:spPr>
          <a:xfrm>
            <a:off x="9076019" y="4351701"/>
            <a:ext cx="338993" cy="0"/>
          </a:xfrm>
          <a:prstGeom prst="straightConnector1">
            <a:avLst/>
          </a:prstGeom>
          <a:ln w="254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B4D85E3E-32BD-F8FB-42AB-F61CF8EBE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380935" y="4848752"/>
            <a:ext cx="457200" cy="1905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D28D14E2-A6CD-0F44-4386-DE1170CFF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380936" y="4267443"/>
            <a:ext cx="457200" cy="19050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CF94932D-F123-D013-3113-B5ADE7F83198}"/>
              </a:ext>
            </a:extLst>
          </p:cNvPr>
          <p:cNvGrpSpPr/>
          <p:nvPr/>
        </p:nvGrpSpPr>
        <p:grpSpPr>
          <a:xfrm>
            <a:off x="782057" y="3995198"/>
            <a:ext cx="1686286" cy="1189297"/>
            <a:chOff x="772458" y="4001487"/>
            <a:chExt cx="1686286" cy="1189297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C875BC4-8EB7-4277-8EE1-88617970FC83}"/>
                </a:ext>
              </a:extLst>
            </p:cNvPr>
            <p:cNvCxnSpPr>
              <a:cxnSpLocks/>
            </p:cNvCxnSpPr>
            <p:nvPr/>
          </p:nvCxnSpPr>
          <p:spPr>
            <a:xfrm>
              <a:off x="2053299" y="4286038"/>
              <a:ext cx="401095" cy="0"/>
            </a:xfrm>
            <a:prstGeom prst="straightConnector1">
              <a:avLst/>
            </a:prstGeom>
            <a:ln w="25400">
              <a:solidFill>
                <a:schemeClr val="bg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4B76C1A-C51A-C9BD-7417-9603CDE1DA73}"/>
                </a:ext>
              </a:extLst>
            </p:cNvPr>
            <p:cNvSpPr/>
            <p:nvPr/>
          </p:nvSpPr>
          <p:spPr>
            <a:xfrm>
              <a:off x="772458" y="4633750"/>
              <a:ext cx="1288003" cy="557034"/>
            </a:xfrm>
            <a:prstGeom prst="roundRect">
              <a:avLst>
                <a:gd name="adj" fmla="val 13265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Host Mem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2891E1D-F005-3C8A-06A7-8FE8CC6FC69D}"/>
                </a:ext>
              </a:extLst>
            </p:cNvPr>
            <p:cNvSpPr/>
            <p:nvPr/>
          </p:nvSpPr>
          <p:spPr>
            <a:xfrm>
              <a:off x="772458" y="4001487"/>
              <a:ext cx="1299162" cy="54256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C9B32"/>
                </a:gs>
                <a:gs pos="100000">
                  <a:schemeClr val="accent4">
                    <a:lumMod val="97000"/>
                    <a:lumOff val="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Host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Mem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61D3F12-F070-AC70-834D-5E60D326D738}"/>
                </a:ext>
              </a:extLst>
            </p:cNvPr>
            <p:cNvCxnSpPr>
              <a:cxnSpLocks/>
            </p:cNvCxnSpPr>
            <p:nvPr/>
          </p:nvCxnSpPr>
          <p:spPr>
            <a:xfrm>
              <a:off x="2057649" y="4891287"/>
              <a:ext cx="401095" cy="0"/>
            </a:xfrm>
            <a:prstGeom prst="straightConnector1">
              <a:avLst/>
            </a:prstGeom>
            <a:ln w="25400">
              <a:solidFill>
                <a:schemeClr val="bg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0A75AB10-2DC8-C37A-613D-70AB65A1C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823701" y="4814951"/>
              <a:ext cx="457200" cy="190500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F82D5E26-5822-CD82-4A5A-BAE70957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823701" y="4173974"/>
              <a:ext cx="457200" cy="1905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231C3F3-12A0-12AF-B1D0-B7A8A0F646A7}"/>
              </a:ext>
            </a:extLst>
          </p:cNvPr>
          <p:cNvGrpSpPr/>
          <p:nvPr/>
        </p:nvGrpSpPr>
        <p:grpSpPr>
          <a:xfrm>
            <a:off x="7731726" y="3604599"/>
            <a:ext cx="329942" cy="1953940"/>
            <a:chOff x="4317871" y="3680356"/>
            <a:chExt cx="329942" cy="1953940"/>
          </a:xfrm>
        </p:grpSpPr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FEB335C8-8A6D-F9AE-C437-AEFA627280A9}"/>
                </a:ext>
              </a:extLst>
            </p:cNvPr>
            <p:cNvSpPr/>
            <p:nvPr/>
          </p:nvSpPr>
          <p:spPr>
            <a:xfrm rot="16200000">
              <a:off x="3992611" y="4005616"/>
              <a:ext cx="980462" cy="32994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CXL.io</a:t>
              </a:r>
            </a:p>
          </p:txBody>
        </p:sp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C0D7F35B-63B4-2160-64A3-60FF4A15FD03}"/>
                </a:ext>
              </a:extLst>
            </p:cNvPr>
            <p:cNvSpPr/>
            <p:nvPr/>
          </p:nvSpPr>
          <p:spPr>
            <a:xfrm rot="16200000">
              <a:off x="4024737" y="5011221"/>
              <a:ext cx="916209" cy="32994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CXL.mem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FEAC291-9092-5182-BD05-C1265C530A74}"/>
              </a:ext>
            </a:extLst>
          </p:cNvPr>
          <p:cNvGrpSpPr/>
          <p:nvPr/>
        </p:nvGrpSpPr>
        <p:grpSpPr>
          <a:xfrm>
            <a:off x="6010475" y="4740843"/>
            <a:ext cx="362992" cy="362992"/>
            <a:chOff x="5967179" y="4831882"/>
            <a:chExt cx="362992" cy="36299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B8BF7D-0A2C-24A7-8AD3-E1549ADE947D}"/>
                </a:ext>
              </a:extLst>
            </p:cNvPr>
            <p:cNvSpPr/>
            <p:nvPr/>
          </p:nvSpPr>
          <p:spPr>
            <a:xfrm>
              <a:off x="5967179" y="4831882"/>
              <a:ext cx="362992" cy="362992"/>
            </a:xfrm>
            <a:prstGeom prst="ellipse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A91C7F7-A288-092E-4A45-E1B33D106553}"/>
                </a:ext>
              </a:extLst>
            </p:cNvPr>
            <p:cNvSpPr/>
            <p:nvPr/>
          </p:nvSpPr>
          <p:spPr>
            <a:xfrm>
              <a:off x="6049864" y="4909689"/>
              <a:ext cx="200025" cy="200025"/>
            </a:xfrm>
            <a:custGeom>
              <a:avLst/>
              <a:gdLst/>
              <a:ahLst/>
              <a:cxnLst/>
              <a:rect l="l" t="t" r="r" b="b"/>
              <a:pathLst>
                <a:path w="200025" h="200025">
                  <a:moveTo>
                    <a:pt x="143768" y="43756"/>
                  </a:moveTo>
                  <a:cubicBezTo>
                    <a:pt x="147310" y="43845"/>
                    <a:pt x="150256" y="45066"/>
                    <a:pt x="152608" y="47417"/>
                  </a:cubicBezTo>
                  <a:cubicBezTo>
                    <a:pt x="154960" y="49769"/>
                    <a:pt x="156180" y="52716"/>
                    <a:pt x="156270" y="56257"/>
                  </a:cubicBezTo>
                  <a:cubicBezTo>
                    <a:pt x="156180" y="59799"/>
                    <a:pt x="154960" y="62746"/>
                    <a:pt x="152608" y="65097"/>
                  </a:cubicBezTo>
                  <a:cubicBezTo>
                    <a:pt x="150256" y="67449"/>
                    <a:pt x="147310" y="68669"/>
                    <a:pt x="143768" y="68759"/>
                  </a:cubicBezTo>
                  <a:cubicBezTo>
                    <a:pt x="140227" y="68669"/>
                    <a:pt x="137280" y="67449"/>
                    <a:pt x="134928" y="65097"/>
                  </a:cubicBezTo>
                  <a:cubicBezTo>
                    <a:pt x="132577" y="62746"/>
                    <a:pt x="131356" y="59799"/>
                    <a:pt x="131267" y="56257"/>
                  </a:cubicBezTo>
                  <a:cubicBezTo>
                    <a:pt x="131356" y="52716"/>
                    <a:pt x="132577" y="49769"/>
                    <a:pt x="134928" y="47417"/>
                  </a:cubicBezTo>
                  <a:cubicBezTo>
                    <a:pt x="137280" y="45066"/>
                    <a:pt x="140227" y="43845"/>
                    <a:pt x="143768" y="43756"/>
                  </a:cubicBezTo>
                  <a:close/>
                  <a:moveTo>
                    <a:pt x="131267" y="18753"/>
                  </a:moveTo>
                  <a:cubicBezTo>
                    <a:pt x="117099" y="19110"/>
                    <a:pt x="105312" y="23992"/>
                    <a:pt x="95906" y="33398"/>
                  </a:cubicBezTo>
                  <a:cubicBezTo>
                    <a:pt x="86499" y="42804"/>
                    <a:pt x="81618" y="54591"/>
                    <a:pt x="81260" y="68759"/>
                  </a:cubicBezTo>
                  <a:cubicBezTo>
                    <a:pt x="81273" y="71461"/>
                    <a:pt x="81482" y="74105"/>
                    <a:pt x="81885" y="76690"/>
                  </a:cubicBezTo>
                  <a:lnTo>
                    <a:pt x="83370" y="86144"/>
                  </a:lnTo>
                  <a:lnTo>
                    <a:pt x="76611" y="92903"/>
                  </a:lnTo>
                  <a:lnTo>
                    <a:pt x="18753" y="150761"/>
                  </a:lnTo>
                  <a:lnTo>
                    <a:pt x="18753" y="181273"/>
                  </a:lnTo>
                  <a:lnTo>
                    <a:pt x="43756" y="181273"/>
                  </a:lnTo>
                  <a:lnTo>
                    <a:pt x="43756" y="175022"/>
                  </a:lnTo>
                  <a:lnTo>
                    <a:pt x="43756" y="156270"/>
                  </a:lnTo>
                  <a:lnTo>
                    <a:pt x="62508" y="156270"/>
                  </a:lnTo>
                  <a:lnTo>
                    <a:pt x="68759" y="156270"/>
                  </a:lnTo>
                  <a:lnTo>
                    <a:pt x="68759" y="150019"/>
                  </a:lnTo>
                  <a:lnTo>
                    <a:pt x="68759" y="131267"/>
                  </a:lnTo>
                  <a:lnTo>
                    <a:pt x="87511" y="131267"/>
                  </a:lnTo>
                  <a:lnTo>
                    <a:pt x="99270" y="131267"/>
                  </a:lnTo>
                  <a:lnTo>
                    <a:pt x="107123" y="123414"/>
                  </a:lnTo>
                  <a:lnTo>
                    <a:pt x="113882" y="116655"/>
                  </a:lnTo>
                  <a:lnTo>
                    <a:pt x="123336" y="118140"/>
                  </a:lnTo>
                  <a:cubicBezTo>
                    <a:pt x="125921" y="118563"/>
                    <a:pt x="128564" y="118772"/>
                    <a:pt x="131267" y="118765"/>
                  </a:cubicBezTo>
                  <a:cubicBezTo>
                    <a:pt x="145434" y="118408"/>
                    <a:pt x="157221" y="113526"/>
                    <a:pt x="166628" y="104120"/>
                  </a:cubicBezTo>
                  <a:cubicBezTo>
                    <a:pt x="176034" y="94713"/>
                    <a:pt x="180916" y="82926"/>
                    <a:pt x="181273" y="68759"/>
                  </a:cubicBezTo>
                  <a:cubicBezTo>
                    <a:pt x="180916" y="54591"/>
                    <a:pt x="176034" y="42804"/>
                    <a:pt x="166628" y="33398"/>
                  </a:cubicBezTo>
                  <a:cubicBezTo>
                    <a:pt x="157221" y="23992"/>
                    <a:pt x="145434" y="19110"/>
                    <a:pt x="131267" y="18753"/>
                  </a:cubicBezTo>
                  <a:close/>
                  <a:moveTo>
                    <a:pt x="131267" y="0"/>
                  </a:moveTo>
                  <a:cubicBezTo>
                    <a:pt x="150745" y="492"/>
                    <a:pt x="166951" y="7205"/>
                    <a:pt x="179886" y="20139"/>
                  </a:cubicBezTo>
                  <a:cubicBezTo>
                    <a:pt x="192821" y="33074"/>
                    <a:pt x="199534" y="49281"/>
                    <a:pt x="200025" y="68759"/>
                  </a:cubicBezTo>
                  <a:cubicBezTo>
                    <a:pt x="199534" y="88237"/>
                    <a:pt x="192821" y="104444"/>
                    <a:pt x="179886" y="117378"/>
                  </a:cubicBezTo>
                  <a:cubicBezTo>
                    <a:pt x="166951" y="130313"/>
                    <a:pt x="150745" y="137026"/>
                    <a:pt x="131267" y="137517"/>
                  </a:cubicBezTo>
                  <a:cubicBezTo>
                    <a:pt x="127555" y="137504"/>
                    <a:pt x="123922" y="137218"/>
                    <a:pt x="120367" y="136658"/>
                  </a:cubicBezTo>
                  <a:lnTo>
                    <a:pt x="109741" y="147284"/>
                  </a:lnTo>
                  <a:lnTo>
                    <a:pt x="107006" y="150019"/>
                  </a:lnTo>
                  <a:lnTo>
                    <a:pt x="106264" y="150019"/>
                  </a:lnTo>
                  <a:lnTo>
                    <a:pt x="103138" y="150019"/>
                  </a:lnTo>
                  <a:lnTo>
                    <a:pt x="87511" y="150019"/>
                  </a:lnTo>
                  <a:lnTo>
                    <a:pt x="87511" y="156270"/>
                  </a:lnTo>
                  <a:lnTo>
                    <a:pt x="87511" y="165646"/>
                  </a:lnTo>
                  <a:lnTo>
                    <a:pt x="87511" y="168771"/>
                  </a:lnTo>
                  <a:lnTo>
                    <a:pt x="87511" y="175022"/>
                  </a:lnTo>
                  <a:lnTo>
                    <a:pt x="81260" y="175022"/>
                  </a:lnTo>
                  <a:lnTo>
                    <a:pt x="78135" y="175022"/>
                  </a:lnTo>
                  <a:lnTo>
                    <a:pt x="68759" y="175022"/>
                  </a:lnTo>
                  <a:lnTo>
                    <a:pt x="62508" y="175022"/>
                  </a:lnTo>
                  <a:lnTo>
                    <a:pt x="62508" y="181273"/>
                  </a:lnTo>
                  <a:lnTo>
                    <a:pt x="62508" y="190649"/>
                  </a:lnTo>
                  <a:lnTo>
                    <a:pt x="62508" y="193774"/>
                  </a:lnTo>
                  <a:lnTo>
                    <a:pt x="62508" y="200025"/>
                  </a:lnTo>
                  <a:lnTo>
                    <a:pt x="53132" y="200025"/>
                  </a:lnTo>
                  <a:lnTo>
                    <a:pt x="43756" y="200025"/>
                  </a:lnTo>
                  <a:lnTo>
                    <a:pt x="18753" y="200025"/>
                  </a:lnTo>
                  <a:lnTo>
                    <a:pt x="9376" y="200025"/>
                  </a:lnTo>
                  <a:lnTo>
                    <a:pt x="0" y="200025"/>
                  </a:lnTo>
                  <a:lnTo>
                    <a:pt x="0" y="190649"/>
                  </a:lnTo>
                  <a:lnTo>
                    <a:pt x="0" y="181273"/>
                  </a:lnTo>
                  <a:lnTo>
                    <a:pt x="0" y="146894"/>
                  </a:lnTo>
                  <a:lnTo>
                    <a:pt x="0" y="142987"/>
                  </a:lnTo>
                  <a:lnTo>
                    <a:pt x="2735" y="140252"/>
                  </a:lnTo>
                  <a:lnTo>
                    <a:pt x="63368" y="79659"/>
                  </a:lnTo>
                  <a:cubicBezTo>
                    <a:pt x="62788" y="76104"/>
                    <a:pt x="62502" y="72470"/>
                    <a:pt x="62508" y="68759"/>
                  </a:cubicBezTo>
                  <a:cubicBezTo>
                    <a:pt x="63000" y="49281"/>
                    <a:pt x="69713" y="33074"/>
                    <a:pt x="82647" y="20139"/>
                  </a:cubicBezTo>
                  <a:cubicBezTo>
                    <a:pt x="95582" y="7205"/>
                    <a:pt x="111788" y="492"/>
                    <a:pt x="13126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0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BA43D0-9FCC-17D1-B1DA-CB0FDF8F5BF4}"/>
              </a:ext>
            </a:extLst>
          </p:cNvPr>
          <p:cNvSpPr txBox="1">
            <a:spLocks/>
          </p:cNvSpPr>
          <p:nvPr/>
        </p:nvSpPr>
        <p:spPr>
          <a:xfrm>
            <a:off x="0" y="-255618"/>
            <a:ext cx="121920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CXL Specification Feature Summary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82E1537-4E50-1935-3B71-2C7539DAF0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785" y="867889"/>
          <a:ext cx="11496430" cy="530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866">
                  <a:extLst>
                    <a:ext uri="{9D8B030D-6E8A-4147-A177-3AD203B41FA5}">
                      <a16:colId xmlns:a16="http://schemas.microsoft.com/office/drawing/2014/main" val="3776081065"/>
                    </a:ext>
                  </a:extLst>
                </a:gridCol>
                <a:gridCol w="1297641">
                  <a:extLst>
                    <a:ext uri="{9D8B030D-6E8A-4147-A177-3AD203B41FA5}">
                      <a16:colId xmlns:a16="http://schemas.microsoft.com/office/drawing/2014/main" val="1678048282"/>
                    </a:ext>
                  </a:extLst>
                </a:gridCol>
                <a:gridCol w="1297641">
                  <a:extLst>
                    <a:ext uri="{9D8B030D-6E8A-4147-A177-3AD203B41FA5}">
                      <a16:colId xmlns:a16="http://schemas.microsoft.com/office/drawing/2014/main" val="3855308135"/>
                    </a:ext>
                  </a:extLst>
                </a:gridCol>
                <a:gridCol w="1297641">
                  <a:extLst>
                    <a:ext uri="{9D8B030D-6E8A-4147-A177-3AD203B41FA5}">
                      <a16:colId xmlns:a16="http://schemas.microsoft.com/office/drawing/2014/main" val="3821419468"/>
                    </a:ext>
                  </a:extLst>
                </a:gridCol>
                <a:gridCol w="1297641">
                  <a:extLst>
                    <a:ext uri="{9D8B030D-6E8A-4147-A177-3AD203B41FA5}">
                      <a16:colId xmlns:a16="http://schemas.microsoft.com/office/drawing/2014/main" val="498672315"/>
                    </a:ext>
                  </a:extLst>
                </a:gridCol>
              </a:tblGrid>
              <a:tr h="261069">
                <a:tc>
                  <a:txBody>
                    <a:bodyPr/>
                    <a:lstStyle/>
                    <a:p>
                      <a:r>
                        <a:rPr lang="en-US" sz="1200" dirty="0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CXL 1.0 / 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CXL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CXL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CXL 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02170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Release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August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November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491097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Max link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64GTs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544681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</a:rPr>
                        <a:t>Flit 68 byte (up to 32 GTs)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9140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Flit 256 byte (up to 64 GTs)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779615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Type 1, Type 2 and Type 3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16592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pPr marL="0" marR="0" lvl="0" indent="0" algn="l" defTabSz="609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Memory Pooling w/ MLDs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918732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Global Persistent Flush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91784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pPr marL="0" marR="0" lvl="0" indent="0" algn="l" defTabSz="609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CXL 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22091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Switching (Single-level)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08671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Switching (Multi-level)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38362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Direct memory access for peer-to-peer</a:t>
                      </a:r>
                      <a:endParaRPr lang="en-US" sz="11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76944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Enhanced coherency (256 byte flit)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16147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Memory sharing (256 byte flit)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714353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Multiple Type 1/Type 2 devices per root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72990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Fabric capabilities (256 byte flit)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980659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Fabric Manager API definition for PBR Switch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93959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Host-to-Host communication with Global Integrated Memory (GIM) 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41612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Trusted-Execution-Environment (TEE) Security Protocol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32336"/>
                  </a:ext>
                </a:extLst>
              </a:tr>
              <a:tr h="264595">
                <a:tc>
                  <a:txBody>
                    <a:bodyPr/>
                    <a:lstStyle/>
                    <a:p>
                      <a:r>
                        <a:rPr lang="en-US" sz="1100" dirty="0"/>
                        <a:t>Memory expander enhancements (up to 34-bit of meta data, RAS capability enhancements)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99442"/>
                  </a:ext>
                </a:extLst>
              </a:tr>
            </a:tbl>
          </a:graphicData>
        </a:graphic>
      </p:graphicFrame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23AA58C-7F1E-B312-F47A-D4A9C822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3D4654-76B9-C318-801B-32B0C9226990}"/>
              </a:ext>
            </a:extLst>
          </p:cNvPr>
          <p:cNvGrpSpPr/>
          <p:nvPr/>
        </p:nvGrpSpPr>
        <p:grpSpPr>
          <a:xfrm>
            <a:off x="10015418" y="6205781"/>
            <a:ext cx="1828798" cy="200397"/>
            <a:chOff x="8224221" y="6227371"/>
            <a:chExt cx="3646842" cy="2164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44EED07-FA3F-ED67-8721-9099D7E0EFCA}"/>
                </a:ext>
              </a:extLst>
            </p:cNvPr>
            <p:cNvSpPr/>
            <p:nvPr/>
          </p:nvSpPr>
          <p:spPr>
            <a:xfrm>
              <a:off x="10047642" y="6227371"/>
              <a:ext cx="1823421" cy="216460"/>
            </a:xfrm>
            <a:prstGeom prst="rect">
              <a:avLst/>
            </a:prstGeom>
            <a:solidFill>
              <a:srgbClr val="A2D4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Wingdings" panose="05000000000000000000" pitchFamily="2" charset="2"/>
                <a:buChar char="ü"/>
              </a:pPr>
              <a:r>
                <a:rPr lang="en-US" sz="800" b="1" dirty="0">
                  <a:solidFill>
                    <a:schemeClr val="tx2"/>
                  </a:solidFill>
                </a:rPr>
                <a:t> Supported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EA0C1C-ED1A-AC8C-E08A-55968B667375}"/>
                </a:ext>
              </a:extLst>
            </p:cNvPr>
            <p:cNvSpPr/>
            <p:nvPr/>
          </p:nvSpPr>
          <p:spPr>
            <a:xfrm>
              <a:off x="8224221" y="6227371"/>
              <a:ext cx="1823421" cy="216460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2"/>
                  </a:solidFill>
                </a:rPr>
                <a:t>Not Supported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013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00F6E-10A6-79BD-7DEE-656E700F1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CF29-0F5B-4119-8CA8-840B255A3678}" type="datetime1">
              <a:rPr lang="en-US" smtClean="0"/>
              <a:pPr/>
              <a:t>11/15/2023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5636C-5B33-0352-C578-8B601994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F2F-E99A-4DCF-AFBF-E997E4DEA0F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19D9CB-45B1-C885-A9BF-32FD9AD5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CXL @ SC’23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72B3E-6C09-8EF8-4E4C-44B9C44B3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3EF8C-3305-3477-509A-8398691C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</p:spTree>
    <p:extLst>
      <p:ext uri="{BB962C8B-B14F-4D97-AF65-F5344CB8AC3E}">
        <p14:creationId xmlns:p14="http://schemas.microsoft.com/office/powerpoint/2010/main" val="2527035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941C76-8590-7E56-1A11-F5868D861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CXL at SC’22:</a:t>
            </a:r>
          </a:p>
          <a:p>
            <a:pPr lvl="1"/>
            <a:r>
              <a:rPr lang="en-US" sz="2800" dirty="0"/>
              <a:t>Showcased 12 live demonstrations of CXL at SC’22 </a:t>
            </a:r>
          </a:p>
          <a:p>
            <a:pPr lvl="1"/>
            <a:r>
              <a:rPr lang="en-US" sz="2800" dirty="0"/>
              <a:t>Demos showcase memory solutions, IP, compliance and testing, fabric switch and software solutions</a:t>
            </a:r>
          </a:p>
          <a:p>
            <a:r>
              <a:rPr lang="en-US" sz="3200" dirty="0"/>
              <a:t>CXL at SC’23:</a:t>
            </a:r>
          </a:p>
          <a:p>
            <a:pPr lvl="1"/>
            <a:r>
              <a:rPr lang="en-US" sz="2800" dirty="0"/>
              <a:t>Showcasing 16 </a:t>
            </a:r>
            <a:r>
              <a:rPr lang="en-US" sz="2800" b="1" dirty="0">
                <a:solidFill>
                  <a:schemeClr val="accent1"/>
                </a:solidFill>
              </a:rPr>
              <a:t>live demonstrations of CXL</a:t>
            </a:r>
          </a:p>
          <a:p>
            <a:pPr lvl="1"/>
            <a:r>
              <a:rPr lang="en-US" sz="2800" dirty="0"/>
              <a:t>Demos showcase memory solutions, fabric implementations, interoperability and compliance testing, and software solutions. 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E1A9D0-B742-4492-C18D-0E11280D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CXL at Supercomputing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4F96A-9591-2B88-155E-57ED6F93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Compute Express Link™ and CXL™ Consortium are trademarks of the Compute Express Link Consortium.</a:t>
            </a:r>
          </a:p>
        </p:txBody>
      </p:sp>
    </p:spTree>
    <p:extLst>
      <p:ext uri="{BB962C8B-B14F-4D97-AF65-F5344CB8AC3E}">
        <p14:creationId xmlns:p14="http://schemas.microsoft.com/office/powerpoint/2010/main" val="206151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ACFF92F-29D5-5BF6-8554-D020ED42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677" y="2518719"/>
            <a:ext cx="6266906" cy="3229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49E56-F518-268D-BF8C-9FC19051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algn="l"/>
            <a:r>
              <a:rPr lang="en-US" dirty="0">
                <a:latin typeface="+mn-lt"/>
              </a:rPr>
              <a:t>CXL @ SC’23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73C16-B536-19C3-F9D8-D96C4846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i="1" dirty="0">
                <a:solidFill>
                  <a:srgbClr val="E9E9EC">
                    <a:lumMod val="75000"/>
                  </a:srgbClr>
                </a:solidFill>
              </a:rPr>
              <a:t>Compute Express Link™ and CXL™ Consortium are trademarks of the Compute Express Link Consortium.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26338F2-5726-50DD-E3F4-91DFB920F5D7}"/>
              </a:ext>
            </a:extLst>
          </p:cNvPr>
          <p:cNvSpPr txBox="1">
            <a:spLocks/>
          </p:cNvSpPr>
          <p:nvPr/>
        </p:nvSpPr>
        <p:spPr>
          <a:xfrm>
            <a:off x="399486" y="1463033"/>
            <a:ext cx="11259113" cy="4039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Visit the CXL Pavilion (Booth #1301) to view 16 live CXL technology demos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Learn more about CXL demos by scanning this QR Code: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59943C-4B3D-6688-BD65-B77BD493B53E}"/>
              </a:ext>
            </a:extLst>
          </p:cNvPr>
          <p:cNvSpPr/>
          <p:nvPr/>
        </p:nvSpPr>
        <p:spPr>
          <a:xfrm>
            <a:off x="7053046" y="4367470"/>
            <a:ext cx="735396" cy="7496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5D78AD-3483-A0F1-C7B2-7A1E60E96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20" y="2937314"/>
            <a:ext cx="1959720" cy="19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5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6798-00AD-E5D0-671D-78406911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View CXL Demos in the CXL Pavilion (Booth #1301)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CC05B-87FC-B13E-9CAC-0A60A19E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i="1" dirty="0">
                <a:solidFill>
                  <a:srgbClr val="E9E9EC">
                    <a:lumMod val="75000"/>
                  </a:srgbClr>
                </a:solidFill>
              </a:rPr>
              <a:t>Compute Express Link™ and CXL™ Consortium are trademarks of the Compute Express Link Consortium.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BEB677-E554-C681-C44D-08FEE309A462}"/>
              </a:ext>
            </a:extLst>
          </p:cNvPr>
          <p:cNvSpPr/>
          <p:nvPr/>
        </p:nvSpPr>
        <p:spPr>
          <a:xfrm>
            <a:off x="207706" y="1346533"/>
            <a:ext cx="11776588" cy="46442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72EB3-E449-E65D-5F41-B0DFF2120C64}"/>
              </a:ext>
            </a:extLst>
          </p:cNvPr>
          <p:cNvSpPr txBox="1"/>
          <p:nvPr/>
        </p:nvSpPr>
        <p:spPr>
          <a:xfrm>
            <a:off x="2878614" y="1361640"/>
            <a:ext cx="629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Live CXL Technology Demonstrations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9735E5-7EBC-93CB-64BB-277E5736B075}"/>
              </a:ext>
            </a:extLst>
          </p:cNvPr>
          <p:cNvGrpSpPr/>
          <p:nvPr/>
        </p:nvGrpSpPr>
        <p:grpSpPr>
          <a:xfrm>
            <a:off x="-1" y="2061400"/>
            <a:ext cx="12111789" cy="3705698"/>
            <a:chOff x="304799" y="1975829"/>
            <a:chExt cx="12701105" cy="3705698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C16B08C5-84BA-10E0-AE1B-CE68C036B6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2075705"/>
                </p:ext>
              </p:extLst>
            </p:nvPr>
          </p:nvGraphicFramePr>
          <p:xfrm>
            <a:off x="304799" y="1975829"/>
            <a:ext cx="12701105" cy="37056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836321A9-82E8-8FE4-F142-2055A4C2F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44" y="2569881"/>
              <a:ext cx="1331225" cy="5092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CEDF5485-13E9-D79F-4A38-193A13D4E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729" y="2535031"/>
              <a:ext cx="1258743" cy="63528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 descr="A black and grey letter e&#10;&#10;Description automatically generated">
            <a:extLst>
              <a:ext uri="{FF2B5EF4-FFF2-40B4-BE49-F238E27FC236}">
                <a16:creationId xmlns:a16="http://schemas.microsoft.com/office/drawing/2014/main" id="{1184FBF0-D792-758D-7A2F-B0ECF1069A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41" y="2769286"/>
            <a:ext cx="1200339" cy="225063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62ABE4BC-2701-730A-9532-78F408DC0C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45" y="2690032"/>
            <a:ext cx="1062287" cy="427708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C9BA98F2-EB0A-266D-47F8-1D4535F021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29" y="2449343"/>
            <a:ext cx="971006" cy="977803"/>
          </a:xfrm>
          <a:prstGeom prst="rect">
            <a:avLst/>
          </a:prstGeom>
        </p:spPr>
      </p:pic>
      <p:pic>
        <p:nvPicPr>
          <p:cNvPr id="26" name="Picture 25" descr="A logo with blue stripes&#10;&#10;Description automatically generated">
            <a:extLst>
              <a:ext uri="{FF2B5EF4-FFF2-40B4-BE49-F238E27FC236}">
                <a16:creationId xmlns:a16="http://schemas.microsoft.com/office/drawing/2014/main" id="{45B1FA04-5350-0A52-BD7C-870D8324D1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50" y="2411249"/>
            <a:ext cx="1195412" cy="977803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90B42E-AAE5-0D66-CD73-7AC41055BC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22" y="2769286"/>
            <a:ext cx="1080619" cy="314189"/>
          </a:xfrm>
          <a:prstGeom prst="rect">
            <a:avLst/>
          </a:prstGeom>
          <a:ln>
            <a:noFill/>
          </a:ln>
        </p:spPr>
      </p:pic>
      <p:pic>
        <p:nvPicPr>
          <p:cNvPr id="29" name="Picture 28" descr="A blue logo with a swoosh&#10;&#10;Description automatically generated">
            <a:extLst>
              <a:ext uri="{FF2B5EF4-FFF2-40B4-BE49-F238E27FC236}">
                <a16:creationId xmlns:a16="http://schemas.microsoft.com/office/drawing/2014/main" id="{7A8B875E-9D3B-F07E-C89A-66AC4E2129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61" y="2537555"/>
            <a:ext cx="1195413" cy="7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2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6798-00AD-E5D0-671D-78406911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View CXL Demos in the CXL Pavilion (Booth #1301)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CC05B-87FC-B13E-9CAC-0A60A19E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i="1" dirty="0">
                <a:solidFill>
                  <a:srgbClr val="E9E9EC">
                    <a:lumMod val="75000"/>
                  </a:srgbClr>
                </a:solidFill>
              </a:rPr>
              <a:t>Compute Express Link™ and CXL™ Consortium are trademarks of the Compute Express Link Consortium.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BEB677-E554-C681-C44D-08FEE309A462}"/>
              </a:ext>
            </a:extLst>
          </p:cNvPr>
          <p:cNvSpPr/>
          <p:nvPr/>
        </p:nvSpPr>
        <p:spPr>
          <a:xfrm>
            <a:off x="207706" y="1346533"/>
            <a:ext cx="11776588" cy="46442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72EB3-E449-E65D-5F41-B0DFF2120C64}"/>
              </a:ext>
            </a:extLst>
          </p:cNvPr>
          <p:cNvSpPr txBox="1"/>
          <p:nvPr/>
        </p:nvSpPr>
        <p:spPr>
          <a:xfrm>
            <a:off x="2878614" y="1361640"/>
            <a:ext cx="629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Live CXL Technology Demonstrations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16B08C5-84BA-10E0-AE1B-CE68C036B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839126"/>
              </p:ext>
            </p:extLst>
          </p:nvPr>
        </p:nvGraphicFramePr>
        <p:xfrm>
          <a:off x="-1" y="2061400"/>
          <a:ext cx="12111789" cy="370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83BC3E51-14CB-1A90-1282-1FED2EC74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2588929"/>
            <a:ext cx="1229725" cy="643556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364D5F9E-6F2A-6FD7-1E44-B54D8BC8C9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51" y="2524600"/>
            <a:ext cx="1164595" cy="786402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F73DE335-51B9-00F1-3304-0172318C0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74" y="2408054"/>
            <a:ext cx="1277930" cy="1005305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139092-A6F6-3688-CA50-B13F6A4184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09" y="2474991"/>
            <a:ext cx="996001" cy="309402"/>
          </a:xfrm>
          <a:prstGeom prst="rect">
            <a:avLst/>
          </a:prstGeom>
        </p:spPr>
      </p:pic>
      <p:pic>
        <p:nvPicPr>
          <p:cNvPr id="18" name="Picture 17" descr="A logo with blue arrows&#10;&#10;Description automatically generated">
            <a:extLst>
              <a:ext uri="{FF2B5EF4-FFF2-40B4-BE49-F238E27FC236}">
                <a16:creationId xmlns:a16="http://schemas.microsoft.com/office/drawing/2014/main" id="{495DDF38-1F3D-394F-E1A0-75FD1191A01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4" b="29040"/>
          <a:stretch/>
        </p:blipFill>
        <p:spPr>
          <a:xfrm>
            <a:off x="4754253" y="2930020"/>
            <a:ext cx="1155339" cy="483339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2D75AD27-66E3-EEA5-E698-3C9BB99BB4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97" y="2791685"/>
            <a:ext cx="1091502" cy="238041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76224823-0ECE-8DCD-2181-3005042AB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2447112"/>
            <a:ext cx="1277930" cy="935370"/>
          </a:xfrm>
          <a:prstGeom prst="rect">
            <a:avLst/>
          </a:prstGeom>
        </p:spPr>
      </p:pic>
      <p:pic>
        <p:nvPicPr>
          <p:cNvPr id="25" name="Picture 24" descr="A group of purple rectangles&#10;&#10;Description automatically generated">
            <a:extLst>
              <a:ext uri="{FF2B5EF4-FFF2-40B4-BE49-F238E27FC236}">
                <a16:creationId xmlns:a16="http://schemas.microsoft.com/office/drawing/2014/main" id="{2CEE92E6-57CA-988E-4303-0153C7D109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55" y="2716756"/>
            <a:ext cx="1277931" cy="420652"/>
          </a:xfrm>
          <a:prstGeom prst="rect">
            <a:avLst/>
          </a:prstGeom>
        </p:spPr>
      </p:pic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13D022E-74D9-CE25-3F56-6F1CA52755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37" y="2516273"/>
            <a:ext cx="1053568" cy="7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28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8F88AE-2369-5C5A-4F7D-6F0878DE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F2F-E99A-4DCF-AFBF-E997E4DEA0F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7488FF-268E-3EA8-E736-821FACB59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More!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71D-75C4-A845-1D30-BE966B4C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i="1" dirty="0">
                <a:solidFill>
                  <a:srgbClr val="E9E9EC">
                    <a:lumMod val="75000"/>
                  </a:srgbClr>
                </a:solidFill>
              </a:rPr>
              <a:t>Compute Express Link™ and CXL™ Consortium are trademarks of the Compute Express Link Consortium.</a:t>
            </a:r>
          </a:p>
        </p:txBody>
      </p:sp>
    </p:spTree>
    <p:extLst>
      <p:ext uri="{BB962C8B-B14F-4D97-AF65-F5344CB8AC3E}">
        <p14:creationId xmlns:p14="http://schemas.microsoft.com/office/powerpoint/2010/main" val="425957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214C517-608B-410C-A812-82BA0CE6BD88}"/>
              </a:ext>
            </a:extLst>
          </p:cNvPr>
          <p:cNvSpPr/>
          <p:nvPr/>
        </p:nvSpPr>
        <p:spPr>
          <a:xfrm>
            <a:off x="1716258" y="3372211"/>
            <a:ext cx="8443742" cy="28797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48000">
                <a:schemeClr val="tx1">
                  <a:alpha val="47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 Condensed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735727A-9CD0-4D76-8BB1-99E3A715E4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156" t="26164" r="11091" b="25881"/>
          <a:stretch/>
        </p:blipFill>
        <p:spPr>
          <a:xfrm>
            <a:off x="3552130" y="3680209"/>
            <a:ext cx="5082161" cy="13891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27019FE-B780-4C5E-AEC7-48A48E5BD4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0903" y="664091"/>
            <a:ext cx="1402098" cy="35937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BA6075F-9E04-44C0-8A18-7879E31096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2322" y="434063"/>
            <a:ext cx="1158679" cy="5958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67EDA18-E88C-476D-B4CE-456780B8DC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38930" b="38423"/>
          <a:stretch/>
        </p:blipFill>
        <p:spPr>
          <a:xfrm>
            <a:off x="7932077" y="619961"/>
            <a:ext cx="2295888" cy="51994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DBC0C44-EE6A-4165-BF52-164AD72418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26870" y="361025"/>
            <a:ext cx="1569154" cy="72744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E054EEF-188D-4A52-AF71-CC06FDE1B33A}"/>
              </a:ext>
            </a:extLst>
          </p:cNvPr>
          <p:cNvGrpSpPr/>
          <p:nvPr/>
        </p:nvGrpSpPr>
        <p:grpSpPr>
          <a:xfrm>
            <a:off x="2518996" y="3331693"/>
            <a:ext cx="7154006" cy="298993"/>
            <a:chOff x="2518996" y="2585774"/>
            <a:chExt cx="7154006" cy="2989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EF4498-EE73-4095-9030-53B43BC69FCA}"/>
                </a:ext>
              </a:extLst>
            </p:cNvPr>
            <p:cNvSpPr txBox="1"/>
            <p:nvPr/>
          </p:nvSpPr>
          <p:spPr>
            <a:xfrm>
              <a:off x="4920998" y="2585774"/>
              <a:ext cx="2350005" cy="29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CXL Board of Directors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BF3EACB-FF91-4A34-9039-0D80AE68B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8996" y="2747196"/>
              <a:ext cx="2484454" cy="5644"/>
            </a:xfrm>
            <a:prstGeom prst="line">
              <a:avLst/>
            </a:prstGeom>
            <a:ln w="25400">
              <a:solidFill>
                <a:srgbClr val="D6C8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008C6A2-AE8E-4907-9782-67CA602E2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8548" y="2747196"/>
              <a:ext cx="2484454" cy="5644"/>
            </a:xfrm>
            <a:prstGeom prst="line">
              <a:avLst/>
            </a:prstGeom>
            <a:ln w="25400">
              <a:solidFill>
                <a:srgbClr val="D6C8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1EAD8F-1437-4A1E-8D8C-82F34A7D2923}"/>
              </a:ext>
            </a:extLst>
          </p:cNvPr>
          <p:cNvGrpSpPr/>
          <p:nvPr/>
        </p:nvGrpSpPr>
        <p:grpSpPr>
          <a:xfrm>
            <a:off x="1197697" y="5206580"/>
            <a:ext cx="9796606" cy="881260"/>
            <a:chOff x="948266" y="5059792"/>
            <a:chExt cx="9796606" cy="8812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21D19A-7153-4654-8DA6-8D6FC03C7B77}"/>
                </a:ext>
              </a:extLst>
            </p:cNvPr>
            <p:cNvSpPr/>
            <p:nvPr/>
          </p:nvSpPr>
          <p:spPr>
            <a:xfrm>
              <a:off x="5909347" y="5066934"/>
              <a:ext cx="4835525" cy="874118"/>
            </a:xfrm>
            <a:prstGeom prst="rect">
              <a:avLst/>
            </a:prstGeom>
            <a:gradFill>
              <a:gsLst>
                <a:gs pos="1000">
                  <a:srgbClr val="895E87">
                    <a:alpha val="0"/>
                  </a:srgbClr>
                </a:gs>
                <a:gs pos="64000">
                  <a:srgbClr val="16978A">
                    <a:alpha val="69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36576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hnschrift"/>
                  <a:ea typeface="+mn-ea"/>
                  <a:cs typeface="+mn-cs"/>
                </a:rPr>
                <a:t>255+ Member Companies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6FA658-0F1E-4434-BECD-8D7DD3D1239B}"/>
                </a:ext>
              </a:extLst>
            </p:cNvPr>
            <p:cNvSpPr/>
            <p:nvPr/>
          </p:nvSpPr>
          <p:spPr>
            <a:xfrm>
              <a:off x="948266" y="5059792"/>
              <a:ext cx="4835525" cy="881260"/>
            </a:xfrm>
            <a:prstGeom prst="rect">
              <a:avLst/>
            </a:prstGeom>
            <a:gradFill>
              <a:gsLst>
                <a:gs pos="1000">
                  <a:srgbClr val="895E87">
                    <a:alpha val="0"/>
                  </a:srgbClr>
                </a:gs>
                <a:gs pos="64000">
                  <a:srgbClr val="16978A">
                    <a:alpha val="69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576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hnschrift"/>
                  <a:ea typeface="+mn-ea"/>
                  <a:cs typeface="+mn-cs"/>
                </a:rPr>
                <a:t>Industry Open Standard for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hnschrift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hnschrift"/>
                  <a:ea typeface="+mn-ea"/>
                  <a:cs typeface="+mn-cs"/>
                </a:rPr>
                <a:t>High Speed Communications</a:t>
              </a:r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D2A6A439-6C9F-40EB-9CFA-6A54015064E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59874" y="2570705"/>
            <a:ext cx="2060017" cy="54910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5EFA677-8DE3-4D63-B793-414B338735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2" y="2396362"/>
            <a:ext cx="947068" cy="70831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EE5FB0E-38B4-4D19-9675-FC737E675C61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29" y="2577694"/>
            <a:ext cx="2064883" cy="549101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B629407-419D-4D1B-90BF-D8B22F793BB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32253" t="38747" r="31971" b="41181"/>
          <a:stretch/>
        </p:blipFill>
        <p:spPr>
          <a:xfrm>
            <a:off x="5096293" y="613905"/>
            <a:ext cx="1075248" cy="466167"/>
          </a:xfrm>
          <a:prstGeom prst="rect">
            <a:avLst/>
          </a:prstGeom>
        </p:spPr>
      </p:pic>
      <p:sp>
        <p:nvSpPr>
          <p:cNvPr id="34" name="Footer Placeholder 5">
            <a:extLst>
              <a:ext uri="{FF2B5EF4-FFF2-40B4-BE49-F238E27FC236}">
                <a16:creationId xmlns:a16="http://schemas.microsoft.com/office/drawing/2014/main" id="{92BB59EF-F2F3-40EA-A637-E44EC9D5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F5229CD-2813-7C62-FAA3-5385AC00B9F6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72" y="2575661"/>
            <a:ext cx="1784578" cy="5491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F7FB303-1A7B-32B0-596A-F4D57396E52A}"/>
              </a:ext>
            </a:extLst>
          </p:cNvPr>
          <p:cNvGrpSpPr/>
          <p:nvPr/>
        </p:nvGrpSpPr>
        <p:grpSpPr>
          <a:xfrm>
            <a:off x="847605" y="1347981"/>
            <a:ext cx="10819530" cy="1089883"/>
            <a:chOff x="795329" y="1347981"/>
            <a:chExt cx="10819530" cy="108988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412FA24-4747-4804-A78F-1758826D8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95329" y="1647923"/>
              <a:ext cx="1463081" cy="48135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2203A63-4369-47AD-974A-9E0CBEC74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844027" y="1538233"/>
              <a:ext cx="1518876" cy="69204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79DE07BA-3DB9-4830-A52F-5F9D00600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920287" y="1347981"/>
              <a:ext cx="827063" cy="815282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D4E38E9-BB28-4D03-9B32-230CB4BB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994913" y="1636932"/>
              <a:ext cx="1163254" cy="48469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D3D1152C-5A71-4B9D-8094-0893DCCD5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alphaModFix/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5962" y="1404166"/>
              <a:ext cx="2398897" cy="103369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A8EE49F-3601-737D-C69B-967649BC6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402246" y="1647923"/>
              <a:ext cx="1123607" cy="450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513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9677E5-8F85-4596-AB6E-50174E789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91" y="1234337"/>
            <a:ext cx="1493649" cy="46638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13E213-B265-4FF7-92B7-E962CB6E2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CXL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1318A-3AB1-401D-9776-279E8E28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C9FDA-6F98-418B-9080-9D69614A1AA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6978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6978B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72611-03E0-4A85-A666-4608C3AA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6CF2F-E99A-4DCF-AFBF-E997E4DEA0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6978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6978B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AD0B9-9C0B-4C90-916C-0EA62E82F295}"/>
              </a:ext>
            </a:extLst>
          </p:cNvPr>
          <p:cNvSpPr txBox="1"/>
          <p:nvPr/>
        </p:nvSpPr>
        <p:spPr>
          <a:xfrm>
            <a:off x="1541257" y="1166262"/>
            <a:ext cx="70505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200" dirty="0">
                <a:hlinkClick r:id="rId3"/>
              </a:rPr>
              <a:t>Resource Library</a:t>
            </a:r>
            <a:endParaRPr lang="en-US" sz="22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53236"/>
                </a:solidFill>
                <a:latin typeface="Bahnschrift"/>
              </a:rPr>
              <a:t>Webinars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53236"/>
                </a:solidFill>
                <a:latin typeface="Bahnschrift"/>
              </a:rPr>
              <a:t>White Papers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53236"/>
                </a:solidFill>
                <a:latin typeface="Bahnschrift"/>
              </a:rPr>
              <a:t>Videos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153236"/>
                </a:solidFill>
                <a:latin typeface="Bahnschrift"/>
              </a:rPr>
              <a:t>Presentations </a:t>
            </a:r>
          </a:p>
          <a:p>
            <a:pPr>
              <a:spcBef>
                <a:spcPts val="600"/>
              </a:spcBef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53236"/>
              </a:solidFill>
              <a:effectLst/>
              <a:uLnTx/>
              <a:uFillTx/>
              <a:latin typeface="Bahnschrift"/>
              <a:ea typeface="+mn-ea"/>
              <a:cs typeface="+mn-cs"/>
              <a:hlinkClick r:id="rId4"/>
            </a:endParaRPr>
          </a:p>
          <a:p>
            <a:pPr>
              <a:spcBef>
                <a:spcPts val="600"/>
              </a:spcBef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153236"/>
                </a:solidFill>
                <a:effectLst/>
                <a:uLnTx/>
                <a:uFillTx/>
                <a:latin typeface="Bahnschrift"/>
                <a:ea typeface="+mn-ea"/>
                <a:cs typeface="+mn-cs"/>
                <a:hlinkClick r:id="rId4"/>
              </a:rPr>
              <a:t>Educational blogs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153236"/>
              </a:solidFill>
              <a:effectLst/>
              <a:uLnTx/>
              <a:uFillTx/>
              <a:latin typeface="Bahnschrift"/>
              <a:ea typeface="+mn-ea"/>
              <a:cs typeface="+mn-cs"/>
            </a:endParaRPr>
          </a:p>
          <a:p>
            <a:pPr>
              <a:spcBef>
                <a:spcPts val="600"/>
              </a:spcBef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53236"/>
              </a:solidFill>
              <a:effectLst/>
              <a:uLnTx/>
              <a:uFillTx/>
              <a:latin typeface="Bahnschrif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153236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Technical Training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hlinkClick r:id="rId5"/>
              </a:rPr>
              <a:t>CXL 1.1 Technical Training | Compute Express Link</a:t>
            </a:r>
            <a:endParaRPr lang="en-US" sz="22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hlinkClick r:id="rId6"/>
              </a:rPr>
              <a:t>CXL 2.0 Technical Training | Compute Express Link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53236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07334582-939F-421E-94C4-E5BFE975F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/>
          <a:p>
            <a:pPr lvl="0">
              <a:defRPr/>
            </a:pPr>
            <a:r>
              <a:rPr lang="en-US" i="1" dirty="0">
                <a:solidFill>
                  <a:srgbClr val="E9E9EC">
                    <a:lumMod val="75000"/>
                  </a:srgbClr>
                </a:solidFill>
              </a:rPr>
              <a:t>Compute Express Link™ and CXL™ Consortium are trademarks of the Compute Express Link Consortium.</a:t>
            </a:r>
          </a:p>
        </p:txBody>
      </p:sp>
    </p:spTree>
    <p:extLst>
      <p:ext uri="{BB962C8B-B14F-4D97-AF65-F5344CB8AC3E}">
        <p14:creationId xmlns:p14="http://schemas.microsoft.com/office/powerpoint/2010/main" val="35326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9E56-F518-268D-BF8C-9FC19051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+mn-lt"/>
              </a:rPr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73C16-B536-19C3-F9D8-D96C4846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i="1" dirty="0">
                <a:solidFill>
                  <a:srgbClr val="E9E9EC">
                    <a:lumMod val="75000"/>
                  </a:srgbClr>
                </a:solidFill>
              </a:rPr>
              <a:t>Compute Express Link™ and CXL™ Consortium are trademarks of the Compute Express Link Consortium.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26338F2-5726-50DD-E3F4-91DFB920F5D7}"/>
              </a:ext>
            </a:extLst>
          </p:cNvPr>
          <p:cNvSpPr txBox="1">
            <a:spLocks/>
          </p:cNvSpPr>
          <p:nvPr/>
        </p:nvSpPr>
        <p:spPr>
          <a:xfrm>
            <a:off x="399486" y="1171505"/>
            <a:ext cx="11259113" cy="48800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The CXL 3.1 specification is now available!</a:t>
            </a:r>
          </a:p>
          <a:p>
            <a:r>
              <a:rPr lang="en-US" sz="2000" dirty="0">
                <a:solidFill>
                  <a:schemeClr val="bg1"/>
                </a:solidFill>
              </a:rPr>
              <a:t>Visit the CXL Pavilion (Booth #1301) to view CXL technology demos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SC’23: 16 live CXL demos</a:t>
            </a:r>
          </a:p>
          <a:p>
            <a:r>
              <a:rPr lang="en-US" sz="2000" dirty="0">
                <a:solidFill>
                  <a:schemeClr val="bg1"/>
                </a:solidFill>
              </a:rPr>
              <a:t>Learn more about CXL demos by scanning this QR Code:</a:t>
            </a:r>
          </a:p>
          <a:p>
            <a:r>
              <a:rPr lang="en-US" sz="2000" dirty="0">
                <a:solidFill>
                  <a:schemeClr val="bg1"/>
                </a:solidFill>
              </a:rPr>
              <a:t>Join the CXL Consortium as a Contributor member and get involved! 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Contact </a:t>
            </a:r>
            <a:r>
              <a:rPr lang="en-US" sz="2000" dirty="0">
                <a:hlinkClick r:id="rId2"/>
              </a:rPr>
              <a:t>info@computeexpresslink.org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if you have any questions.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FF0A2-8360-B891-EF44-BB3FAC15F71D}"/>
              </a:ext>
            </a:extLst>
          </p:cNvPr>
          <p:cNvSpPr txBox="1"/>
          <p:nvPr/>
        </p:nvSpPr>
        <p:spPr>
          <a:xfrm>
            <a:off x="1140735" y="4541971"/>
            <a:ext cx="270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6978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ComputeExLink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4DD0BE-6344-28DE-95D1-E9779B3B31B3}"/>
              </a:ext>
            </a:extLst>
          </p:cNvPr>
          <p:cNvSpPr txBox="1"/>
          <p:nvPr/>
        </p:nvSpPr>
        <p:spPr>
          <a:xfrm>
            <a:off x="1135972" y="5213642"/>
            <a:ext cx="5419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www.linkedin.com/company/cxl-consortium/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53B95-BD08-2D4A-FAC3-34A6C168220B}"/>
              </a:ext>
            </a:extLst>
          </p:cNvPr>
          <p:cNvSpPr txBox="1"/>
          <p:nvPr/>
        </p:nvSpPr>
        <p:spPr>
          <a:xfrm>
            <a:off x="1135972" y="5856608"/>
            <a:ext cx="2791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CXL Consortium Channel</a:t>
            </a: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19" name="Picture 18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CD128E8-08C0-F430-50FE-613B73F25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6" y="5082991"/>
            <a:ext cx="603504" cy="603504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F396523-719F-4CC4-AA7D-A9DE9BC29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1" y="5710778"/>
            <a:ext cx="599435" cy="5994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041C39-546C-66CB-7025-CD51DD7BCB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5499" y="1453906"/>
            <a:ext cx="1959720" cy="1955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7BF91-9E0C-0296-8371-E44A6FFE1C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3046" y="3962294"/>
            <a:ext cx="4522489" cy="233043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016C920-0EAD-0157-3FAA-B4BB1288E42A}"/>
              </a:ext>
            </a:extLst>
          </p:cNvPr>
          <p:cNvSpPr/>
          <p:nvPr/>
        </p:nvSpPr>
        <p:spPr>
          <a:xfrm>
            <a:off x="9314291" y="5297684"/>
            <a:ext cx="448618" cy="457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15" name="Picture 14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5C8F6C7C-D02F-AEEF-B90B-163B3091F4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1" y="4382954"/>
            <a:ext cx="599435" cy="5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93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93774C-839A-4DAC-B2CD-3180160D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i="1" dirty="0">
                <a:solidFill>
                  <a:srgbClr val="E9E9EC">
                    <a:lumMod val="75000"/>
                  </a:srgbClr>
                </a:solidFill>
              </a:rPr>
              <a:t>Compute Express Link™ and CXL™ Consortium are trademarks of the Compute Express Link Consortium.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B4EF3-CDCC-955E-0E64-D4B23E950225}"/>
              </a:ext>
            </a:extLst>
          </p:cNvPr>
          <p:cNvSpPr txBox="1"/>
          <p:nvPr/>
        </p:nvSpPr>
        <p:spPr>
          <a:xfrm>
            <a:off x="2406502" y="5016272"/>
            <a:ext cx="737899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u="sng" dirty="0">
                <a:solidFill>
                  <a:schemeClr val="bg1"/>
                </a:solidFill>
              </a:rPr>
              <a:t>www.ComputeExpressLink.org</a:t>
            </a:r>
          </a:p>
        </p:txBody>
      </p:sp>
    </p:spTree>
    <p:extLst>
      <p:ext uri="{BB962C8B-B14F-4D97-AF65-F5344CB8AC3E}">
        <p14:creationId xmlns:p14="http://schemas.microsoft.com/office/powerpoint/2010/main" val="3206414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189C-4004-66CE-403A-9DF80745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0" y="-42976"/>
            <a:ext cx="12192000" cy="1325563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A2D4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RECAP: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CXL 3.0: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POOLING &amp; SHARING</a:t>
            </a:r>
            <a:endParaRPr lang="en-US" dirty="0">
              <a:latin typeface="+mn-lt"/>
            </a:endParaRPr>
          </a:p>
        </p:txBody>
      </p:sp>
      <p:sp>
        <p:nvSpPr>
          <p:cNvPr id="127" name="Footer Placeholder 5">
            <a:extLst>
              <a:ext uri="{FF2B5EF4-FFF2-40B4-BE49-F238E27FC236}">
                <a16:creationId xmlns:a16="http://schemas.microsoft.com/office/drawing/2014/main" id="{1A186058-7CAE-BD45-8DEC-84CDC389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  <p:sp>
        <p:nvSpPr>
          <p:cNvPr id="132" name="Slide Number Placeholder 4">
            <a:extLst>
              <a:ext uri="{FF2B5EF4-FFF2-40B4-BE49-F238E27FC236}">
                <a16:creationId xmlns:a16="http://schemas.microsoft.com/office/drawing/2014/main" id="{5924C35E-BA86-8346-8AD1-0BFB8C08B8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480175"/>
            <a:ext cx="612775" cy="365125"/>
          </a:xfrm>
        </p:spPr>
        <p:txBody>
          <a:bodyPr/>
          <a:lstStyle/>
          <a:p>
            <a:fld id="{42D6CF2F-E99A-4DCF-AFBF-E997E4DEA0F8}" type="slidenum">
              <a:rPr lang="en-US" smtClean="0"/>
              <a:pPr/>
              <a:t>23</a:t>
            </a:fld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DF8922-2C32-FB47-BA5C-812BD3A5A15C}"/>
              </a:ext>
            </a:extLst>
          </p:cNvPr>
          <p:cNvGrpSpPr/>
          <p:nvPr/>
        </p:nvGrpSpPr>
        <p:grpSpPr>
          <a:xfrm>
            <a:off x="646445" y="2320374"/>
            <a:ext cx="6327852" cy="1342969"/>
            <a:chOff x="6344701" y="2981890"/>
            <a:chExt cx="4840134" cy="1036207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8FBE1A8-D183-0D4F-B0E6-97F364C247F2}"/>
                </a:ext>
              </a:extLst>
            </p:cNvPr>
            <p:cNvSpPr/>
            <p:nvPr/>
          </p:nvSpPr>
          <p:spPr>
            <a:xfrm>
              <a:off x="6344703" y="2981890"/>
              <a:ext cx="4840132" cy="1036207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   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CE9D8A8-E35B-5C4D-8D45-3521143FF447}"/>
                </a:ext>
              </a:extLst>
            </p:cNvPr>
            <p:cNvSpPr/>
            <p:nvPr/>
          </p:nvSpPr>
          <p:spPr>
            <a:xfrm>
              <a:off x="6396001" y="3028392"/>
              <a:ext cx="4737535" cy="943202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DD5D4FC-5CCD-AB42-9782-77CB820F5232}"/>
                </a:ext>
              </a:extLst>
            </p:cNvPr>
            <p:cNvSpPr/>
            <p:nvPr/>
          </p:nvSpPr>
          <p:spPr>
            <a:xfrm>
              <a:off x="6449495" y="3615027"/>
              <a:ext cx="4634487" cy="295723"/>
            </a:xfrm>
            <a:prstGeom prst="rect">
              <a:avLst/>
            </a:prstGeom>
            <a:gradFill flip="none" rotWithShape="1">
              <a:gsLst>
                <a:gs pos="0">
                  <a:srgbClr val="A2D45F">
                    <a:lumMod val="100000"/>
                  </a:srgbClr>
                </a:gs>
                <a:gs pos="100000">
                  <a:srgbClr val="A2D45F">
                    <a:lumMod val="7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075207C-7F0C-854F-B44A-967F85DB9AE6}"/>
                </a:ext>
              </a:extLst>
            </p:cNvPr>
            <p:cNvSpPr txBox="1"/>
            <p:nvPr/>
          </p:nvSpPr>
          <p:spPr>
            <a:xfrm>
              <a:off x="6344701" y="3233441"/>
              <a:ext cx="4840133" cy="313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>
                  <a:solidFill>
                    <a:srgbClr val="223647"/>
                  </a:solidFill>
                </a:rPr>
                <a:t>CXL Switch(es)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01A870F-3724-1947-AEA7-8C93F3C672D5}"/>
                </a:ext>
              </a:extLst>
            </p:cNvPr>
            <p:cNvSpPr txBox="1"/>
            <p:nvPr/>
          </p:nvSpPr>
          <p:spPr>
            <a:xfrm>
              <a:off x="6449495" y="3669781"/>
              <a:ext cx="4634487" cy="2125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Standardized CXL Fabric Manager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52C07A-F77E-A144-BAE1-FA682EBF2B6E}"/>
              </a:ext>
            </a:extLst>
          </p:cNvPr>
          <p:cNvCxnSpPr>
            <a:cxnSpLocks/>
          </p:cNvCxnSpPr>
          <p:nvPr/>
        </p:nvCxnSpPr>
        <p:spPr>
          <a:xfrm>
            <a:off x="6637066" y="2158163"/>
            <a:ext cx="0" cy="1622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807532-4AF8-6E47-9CF2-D31A09DBE821}"/>
              </a:ext>
            </a:extLst>
          </p:cNvPr>
          <p:cNvCxnSpPr>
            <a:cxnSpLocks/>
          </p:cNvCxnSpPr>
          <p:nvPr/>
        </p:nvCxnSpPr>
        <p:spPr>
          <a:xfrm>
            <a:off x="4375300" y="2158163"/>
            <a:ext cx="0" cy="1622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B67A37-177B-9F47-B145-0D44A8720AF4}"/>
              </a:ext>
            </a:extLst>
          </p:cNvPr>
          <p:cNvCxnSpPr>
            <a:cxnSpLocks/>
          </p:cNvCxnSpPr>
          <p:nvPr/>
        </p:nvCxnSpPr>
        <p:spPr>
          <a:xfrm>
            <a:off x="3246255" y="2158163"/>
            <a:ext cx="0" cy="1622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2341AD-79EB-9C44-A8D8-DD79B39A02D1}"/>
              </a:ext>
            </a:extLst>
          </p:cNvPr>
          <p:cNvCxnSpPr>
            <a:cxnSpLocks/>
          </p:cNvCxnSpPr>
          <p:nvPr/>
        </p:nvCxnSpPr>
        <p:spPr>
          <a:xfrm>
            <a:off x="2113058" y="2158163"/>
            <a:ext cx="0" cy="1622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1E7600-410D-FF43-B53D-44F5C8E0CE5E}"/>
              </a:ext>
            </a:extLst>
          </p:cNvPr>
          <p:cNvCxnSpPr>
            <a:cxnSpLocks/>
          </p:cNvCxnSpPr>
          <p:nvPr/>
        </p:nvCxnSpPr>
        <p:spPr>
          <a:xfrm>
            <a:off x="984012" y="2158163"/>
            <a:ext cx="0" cy="1622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93DEDF-2F12-C942-BBB6-A81123D8CC3C}"/>
              </a:ext>
            </a:extLst>
          </p:cNvPr>
          <p:cNvGrpSpPr/>
          <p:nvPr/>
        </p:nvGrpSpPr>
        <p:grpSpPr>
          <a:xfrm>
            <a:off x="646445" y="3827718"/>
            <a:ext cx="669787" cy="1999860"/>
            <a:chOff x="1717105" y="4063144"/>
            <a:chExt cx="512316" cy="1543050"/>
          </a:xfrm>
        </p:grpSpPr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0AEB76B7-8393-0D41-9F27-F3D8E185F1A7}"/>
                </a:ext>
              </a:extLst>
            </p:cNvPr>
            <p:cNvSpPr/>
            <p:nvPr/>
          </p:nvSpPr>
          <p:spPr>
            <a:xfrm>
              <a:off x="1717105" y="4063144"/>
              <a:ext cx="512316" cy="1543050"/>
            </a:xfrm>
            <a:prstGeom prst="roundRect">
              <a:avLst>
                <a:gd name="adj" fmla="val 12329"/>
              </a:avLst>
            </a:prstGeom>
            <a:gradFill>
              <a:gsLst>
                <a:gs pos="0">
                  <a:srgbClr val="CACACB">
                    <a:lumMod val="55000"/>
                    <a:lumOff val="45000"/>
                  </a:srgbClr>
                </a:gs>
                <a:gs pos="100000">
                  <a:srgbClr val="CACAC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B5CFEAB6-0549-8444-96EC-9165E8AAC1D2}"/>
                </a:ext>
              </a:extLst>
            </p:cNvPr>
            <p:cNvSpPr/>
            <p:nvPr/>
          </p:nvSpPr>
          <p:spPr>
            <a:xfrm>
              <a:off x="1771058" y="4112785"/>
              <a:ext cx="404411" cy="1440290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3C565A9-8461-0D4C-9EBC-1614F6A84F79}"/>
                </a:ext>
              </a:extLst>
            </p:cNvPr>
            <p:cNvSpPr txBox="1"/>
            <p:nvPr/>
          </p:nvSpPr>
          <p:spPr>
            <a:xfrm>
              <a:off x="1771057" y="4180065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rgbClr val="223647"/>
                  </a:solidFill>
                </a:rPr>
                <a:t>D1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D9C5A24-C1B9-6C4F-8580-03994F34B80E}"/>
                </a:ext>
              </a:extLst>
            </p:cNvPr>
            <p:cNvSpPr/>
            <p:nvPr/>
          </p:nvSpPr>
          <p:spPr>
            <a:xfrm>
              <a:off x="1814513" y="4441111"/>
              <a:ext cx="317500" cy="1030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2"/>
                  </a:solidFill>
                </a:rPr>
                <a:t>S2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0FCFA14-B075-C348-8FF3-3292A4EA9DC6}"/>
                </a:ext>
              </a:extLst>
            </p:cNvPr>
            <p:cNvSpPr/>
            <p:nvPr/>
          </p:nvSpPr>
          <p:spPr>
            <a:xfrm>
              <a:off x="1814513" y="4579904"/>
              <a:ext cx="317500" cy="103028"/>
            </a:xfrm>
            <a:prstGeom prst="rect">
              <a:avLst/>
            </a:prstGeom>
            <a:solidFill>
              <a:srgbClr val="C2A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6D1ADC1-53FD-834B-B8DB-52083EAAD216}"/>
                </a:ext>
              </a:extLst>
            </p:cNvPr>
            <p:cNvSpPr/>
            <p:nvPr/>
          </p:nvSpPr>
          <p:spPr>
            <a:xfrm>
              <a:off x="1814513" y="4718697"/>
              <a:ext cx="317500" cy="103028"/>
            </a:xfrm>
            <a:prstGeom prst="rect">
              <a:avLst/>
            </a:prstGeom>
            <a:solidFill>
              <a:srgbClr val="C2A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C7967B7-BF39-2349-9A6A-C64DFC6B98BF}"/>
                </a:ext>
              </a:extLst>
            </p:cNvPr>
            <p:cNvSpPr/>
            <p:nvPr/>
          </p:nvSpPr>
          <p:spPr>
            <a:xfrm>
              <a:off x="1814513" y="4857490"/>
              <a:ext cx="317500" cy="103028"/>
            </a:xfrm>
            <a:prstGeom prst="rect">
              <a:avLst/>
            </a:prstGeom>
            <a:solidFill>
              <a:srgbClr val="C2A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F3E104E-3730-FC48-99EF-E0AD851FCEE3}"/>
                </a:ext>
              </a:extLst>
            </p:cNvPr>
            <p:cNvSpPr/>
            <p:nvPr/>
          </p:nvSpPr>
          <p:spPr>
            <a:xfrm>
              <a:off x="1814513" y="4996283"/>
              <a:ext cx="317500" cy="103028"/>
            </a:xfrm>
            <a:prstGeom prst="rect">
              <a:avLst/>
            </a:prstGeom>
            <a:solidFill>
              <a:srgbClr val="C2A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2F6A7C9-11E2-594E-9EEF-56AB183FA787}"/>
                </a:ext>
              </a:extLst>
            </p:cNvPr>
            <p:cNvSpPr/>
            <p:nvPr/>
          </p:nvSpPr>
          <p:spPr>
            <a:xfrm>
              <a:off x="1814513" y="5135076"/>
              <a:ext cx="317500" cy="103028"/>
            </a:xfrm>
            <a:prstGeom prst="rect">
              <a:avLst/>
            </a:prstGeom>
            <a:solidFill>
              <a:srgbClr val="C2A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1962408-9A0B-E747-AA64-0EDF3AA42580}"/>
                </a:ext>
              </a:extLst>
            </p:cNvPr>
            <p:cNvSpPr/>
            <p:nvPr/>
          </p:nvSpPr>
          <p:spPr>
            <a:xfrm>
              <a:off x="1814513" y="5273869"/>
              <a:ext cx="317500" cy="103028"/>
            </a:xfrm>
            <a:prstGeom prst="rect">
              <a:avLst/>
            </a:prstGeom>
            <a:solidFill>
              <a:srgbClr val="C2A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F61D60A-0C1A-3349-8E8A-8218477E0FEB}"/>
                </a:ext>
              </a:extLst>
            </p:cNvPr>
            <p:cNvSpPr/>
            <p:nvPr/>
          </p:nvSpPr>
          <p:spPr>
            <a:xfrm>
              <a:off x="1814513" y="5412661"/>
              <a:ext cx="317500" cy="103028"/>
            </a:xfrm>
            <a:prstGeom prst="rect">
              <a:avLst/>
            </a:prstGeom>
            <a:solidFill>
              <a:srgbClr val="C2A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2A421A-9015-B044-83E6-9681935C400C}"/>
              </a:ext>
            </a:extLst>
          </p:cNvPr>
          <p:cNvGrpSpPr/>
          <p:nvPr/>
        </p:nvGrpSpPr>
        <p:grpSpPr>
          <a:xfrm>
            <a:off x="1779642" y="3827718"/>
            <a:ext cx="669787" cy="1999860"/>
            <a:chOff x="1717105" y="4063144"/>
            <a:chExt cx="512316" cy="154305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47A2C77-ADB8-4E40-B6E0-92C6C9D59B77}"/>
                </a:ext>
              </a:extLst>
            </p:cNvPr>
            <p:cNvSpPr/>
            <p:nvPr/>
          </p:nvSpPr>
          <p:spPr>
            <a:xfrm>
              <a:off x="1717105" y="4063144"/>
              <a:ext cx="512316" cy="1543050"/>
            </a:xfrm>
            <a:prstGeom prst="roundRect">
              <a:avLst>
                <a:gd name="adj" fmla="val 12329"/>
              </a:avLst>
            </a:prstGeom>
            <a:gradFill>
              <a:gsLst>
                <a:gs pos="0">
                  <a:srgbClr val="CACACB">
                    <a:lumMod val="55000"/>
                    <a:lumOff val="45000"/>
                  </a:srgbClr>
                </a:gs>
                <a:gs pos="100000">
                  <a:srgbClr val="CACAC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38DB1399-6545-DE45-8FAB-9313B5232103}"/>
                </a:ext>
              </a:extLst>
            </p:cNvPr>
            <p:cNvSpPr/>
            <p:nvPr/>
          </p:nvSpPr>
          <p:spPr>
            <a:xfrm>
              <a:off x="1771058" y="4112785"/>
              <a:ext cx="404411" cy="1440290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592D7F6-C301-C048-A697-BCA62882432A}"/>
                </a:ext>
              </a:extLst>
            </p:cNvPr>
            <p:cNvSpPr txBox="1"/>
            <p:nvPr/>
          </p:nvSpPr>
          <p:spPr>
            <a:xfrm>
              <a:off x="1771057" y="4180065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rgbClr val="223647"/>
                  </a:solidFill>
                </a:rPr>
                <a:t>D2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0CCA3D8-F3A8-5144-B047-C02DD8E41741}"/>
                </a:ext>
              </a:extLst>
            </p:cNvPr>
            <p:cNvSpPr/>
            <p:nvPr/>
          </p:nvSpPr>
          <p:spPr>
            <a:xfrm>
              <a:off x="1814513" y="4441111"/>
              <a:ext cx="317500" cy="103028"/>
            </a:xfrm>
            <a:prstGeom prst="rect">
              <a:avLst/>
            </a:prstGeom>
            <a:solidFill>
              <a:srgbClr val="DE5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86060A1-1A04-5E49-A4ED-BBD1211FCE94}"/>
                </a:ext>
              </a:extLst>
            </p:cNvPr>
            <p:cNvSpPr/>
            <p:nvPr/>
          </p:nvSpPr>
          <p:spPr>
            <a:xfrm>
              <a:off x="1814513" y="4579904"/>
              <a:ext cx="317500" cy="103028"/>
            </a:xfrm>
            <a:prstGeom prst="rect">
              <a:avLst/>
            </a:prstGeom>
            <a:solidFill>
              <a:srgbClr val="DE5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21949AF-C553-F540-9D1C-0F4F595DA371}"/>
                </a:ext>
              </a:extLst>
            </p:cNvPr>
            <p:cNvSpPr/>
            <p:nvPr/>
          </p:nvSpPr>
          <p:spPr>
            <a:xfrm>
              <a:off x="1814513" y="4718697"/>
              <a:ext cx="317500" cy="103028"/>
            </a:xfrm>
            <a:prstGeom prst="rect">
              <a:avLst/>
            </a:prstGeom>
            <a:solidFill>
              <a:srgbClr val="DE5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D6ED7D6-434A-2A47-A7DD-B77091225E19}"/>
                </a:ext>
              </a:extLst>
            </p:cNvPr>
            <p:cNvSpPr/>
            <p:nvPr/>
          </p:nvSpPr>
          <p:spPr>
            <a:xfrm>
              <a:off x="1814513" y="4857490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8E4A2FC-1A09-D340-A109-878ABE8823CA}"/>
                </a:ext>
              </a:extLst>
            </p:cNvPr>
            <p:cNvSpPr/>
            <p:nvPr/>
          </p:nvSpPr>
          <p:spPr>
            <a:xfrm>
              <a:off x="1814513" y="4996283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F1726CF-FA7F-C044-901E-BFA0F94FA318}"/>
                </a:ext>
              </a:extLst>
            </p:cNvPr>
            <p:cNvSpPr/>
            <p:nvPr/>
          </p:nvSpPr>
          <p:spPr>
            <a:xfrm>
              <a:off x="1814513" y="5135076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DF6EA9A-1A1D-8042-BD3B-147F0749A1A1}"/>
                </a:ext>
              </a:extLst>
            </p:cNvPr>
            <p:cNvSpPr/>
            <p:nvPr/>
          </p:nvSpPr>
          <p:spPr>
            <a:xfrm>
              <a:off x="1814513" y="5273869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41C674F-7E4A-2248-B9D2-24E90677327A}"/>
                </a:ext>
              </a:extLst>
            </p:cNvPr>
            <p:cNvSpPr/>
            <p:nvPr/>
          </p:nvSpPr>
          <p:spPr>
            <a:xfrm>
              <a:off x="1814513" y="5412661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EE7E46-95B2-5842-9451-65196111F56D}"/>
              </a:ext>
            </a:extLst>
          </p:cNvPr>
          <p:cNvGrpSpPr/>
          <p:nvPr/>
        </p:nvGrpSpPr>
        <p:grpSpPr>
          <a:xfrm>
            <a:off x="2908688" y="3827718"/>
            <a:ext cx="669787" cy="1999860"/>
            <a:chOff x="1717105" y="4063144"/>
            <a:chExt cx="512316" cy="1543050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8F1FBBF-52CE-284D-8F8E-411EB7071C05}"/>
                </a:ext>
              </a:extLst>
            </p:cNvPr>
            <p:cNvSpPr/>
            <p:nvPr/>
          </p:nvSpPr>
          <p:spPr>
            <a:xfrm>
              <a:off x="1717105" y="4063144"/>
              <a:ext cx="512316" cy="1543050"/>
            </a:xfrm>
            <a:prstGeom prst="roundRect">
              <a:avLst>
                <a:gd name="adj" fmla="val 12329"/>
              </a:avLst>
            </a:prstGeom>
            <a:gradFill>
              <a:gsLst>
                <a:gs pos="0">
                  <a:srgbClr val="CACACB">
                    <a:lumMod val="55000"/>
                    <a:lumOff val="45000"/>
                  </a:srgbClr>
                </a:gs>
                <a:gs pos="100000">
                  <a:srgbClr val="CACAC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878D1E0A-80F9-5542-90BB-03A79F95A72F}"/>
                </a:ext>
              </a:extLst>
            </p:cNvPr>
            <p:cNvSpPr/>
            <p:nvPr/>
          </p:nvSpPr>
          <p:spPr>
            <a:xfrm>
              <a:off x="1771058" y="4112785"/>
              <a:ext cx="404411" cy="1440290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5197DC1-0E9A-AD40-9B2D-7706ECFBE692}"/>
                </a:ext>
              </a:extLst>
            </p:cNvPr>
            <p:cNvSpPr txBox="1"/>
            <p:nvPr/>
          </p:nvSpPr>
          <p:spPr>
            <a:xfrm>
              <a:off x="1717105" y="4180065"/>
              <a:ext cx="512316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rgbClr val="223647"/>
                  </a:solidFill>
                </a:rPr>
                <a:t>D3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4F91523-751C-E34F-B0A5-C0CB89E3A255}"/>
                </a:ext>
              </a:extLst>
            </p:cNvPr>
            <p:cNvSpPr/>
            <p:nvPr/>
          </p:nvSpPr>
          <p:spPr>
            <a:xfrm>
              <a:off x="1814513" y="4441111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72AEC70-46FE-F44B-830A-D680DF76D49F}"/>
                </a:ext>
              </a:extLst>
            </p:cNvPr>
            <p:cNvSpPr/>
            <p:nvPr/>
          </p:nvSpPr>
          <p:spPr>
            <a:xfrm>
              <a:off x="1814513" y="4579904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14372C4-141F-3143-BA4D-0FE3C276B92C}"/>
                </a:ext>
              </a:extLst>
            </p:cNvPr>
            <p:cNvSpPr/>
            <p:nvPr/>
          </p:nvSpPr>
          <p:spPr>
            <a:xfrm>
              <a:off x="1814513" y="4718697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E262194-7AEA-944B-AC52-51226963E3B6}"/>
                </a:ext>
              </a:extLst>
            </p:cNvPr>
            <p:cNvSpPr/>
            <p:nvPr/>
          </p:nvSpPr>
          <p:spPr>
            <a:xfrm>
              <a:off x="1814513" y="4857490"/>
              <a:ext cx="317500" cy="103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191E2C5-1285-1645-A0EB-E03F4C11F90B}"/>
                </a:ext>
              </a:extLst>
            </p:cNvPr>
            <p:cNvSpPr/>
            <p:nvPr/>
          </p:nvSpPr>
          <p:spPr>
            <a:xfrm>
              <a:off x="1814513" y="4996283"/>
              <a:ext cx="317500" cy="103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02B4559-F8A0-AC46-8FB3-949B189BAC06}"/>
                </a:ext>
              </a:extLst>
            </p:cNvPr>
            <p:cNvSpPr/>
            <p:nvPr/>
          </p:nvSpPr>
          <p:spPr>
            <a:xfrm>
              <a:off x="1814513" y="5135076"/>
              <a:ext cx="317500" cy="103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6786650-7E66-664F-980C-791F4C86849D}"/>
                </a:ext>
              </a:extLst>
            </p:cNvPr>
            <p:cNvSpPr/>
            <p:nvPr/>
          </p:nvSpPr>
          <p:spPr>
            <a:xfrm>
              <a:off x="1814513" y="5273869"/>
              <a:ext cx="317500" cy="103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985BE7E-F954-8E46-B2DD-C7E6CF1F0EFF}"/>
                </a:ext>
              </a:extLst>
            </p:cNvPr>
            <p:cNvSpPr/>
            <p:nvPr/>
          </p:nvSpPr>
          <p:spPr>
            <a:xfrm>
              <a:off x="1814513" y="5412661"/>
              <a:ext cx="317500" cy="103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50B230-1D5D-024B-82AD-1ADB79781715}"/>
              </a:ext>
            </a:extLst>
          </p:cNvPr>
          <p:cNvGrpSpPr/>
          <p:nvPr/>
        </p:nvGrpSpPr>
        <p:grpSpPr>
          <a:xfrm>
            <a:off x="4040407" y="3827718"/>
            <a:ext cx="669787" cy="1999860"/>
            <a:chOff x="1717105" y="4063144"/>
            <a:chExt cx="512316" cy="1543050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0B070F91-BCF6-FC4A-8B75-C0CFCCA0E70D}"/>
                </a:ext>
              </a:extLst>
            </p:cNvPr>
            <p:cNvSpPr/>
            <p:nvPr/>
          </p:nvSpPr>
          <p:spPr>
            <a:xfrm>
              <a:off x="1717105" y="4063144"/>
              <a:ext cx="512316" cy="1543050"/>
            </a:xfrm>
            <a:prstGeom prst="roundRect">
              <a:avLst>
                <a:gd name="adj" fmla="val 12329"/>
              </a:avLst>
            </a:prstGeom>
            <a:gradFill>
              <a:gsLst>
                <a:gs pos="0">
                  <a:srgbClr val="CACACB">
                    <a:lumMod val="55000"/>
                    <a:lumOff val="45000"/>
                  </a:srgbClr>
                </a:gs>
                <a:gs pos="100000">
                  <a:srgbClr val="CACAC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4B828008-AA9B-004E-A190-9637EBE9090E}"/>
                </a:ext>
              </a:extLst>
            </p:cNvPr>
            <p:cNvSpPr/>
            <p:nvPr/>
          </p:nvSpPr>
          <p:spPr>
            <a:xfrm>
              <a:off x="1771058" y="4112785"/>
              <a:ext cx="404411" cy="1440290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A8F1348-14D1-EF4B-A663-1B30AF601F45}"/>
                </a:ext>
              </a:extLst>
            </p:cNvPr>
            <p:cNvSpPr txBox="1"/>
            <p:nvPr/>
          </p:nvSpPr>
          <p:spPr>
            <a:xfrm>
              <a:off x="1769917" y="4180065"/>
              <a:ext cx="405552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rgbClr val="223647"/>
                  </a:solidFill>
                </a:rPr>
                <a:t>D4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3A0BE1F-341B-6A47-B582-E25442E1A10A}"/>
                </a:ext>
              </a:extLst>
            </p:cNvPr>
            <p:cNvSpPr/>
            <p:nvPr/>
          </p:nvSpPr>
          <p:spPr>
            <a:xfrm>
              <a:off x="1814513" y="4441111"/>
              <a:ext cx="317500" cy="1030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2"/>
                  </a:solidFill>
                </a:rPr>
                <a:t>S1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523E8CB-C40A-514C-930F-870BF0065E0C}"/>
                </a:ext>
              </a:extLst>
            </p:cNvPr>
            <p:cNvSpPr/>
            <p:nvPr/>
          </p:nvSpPr>
          <p:spPr>
            <a:xfrm>
              <a:off x="1814513" y="4579904"/>
              <a:ext cx="317500" cy="103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6E24D56-BCC9-3D4D-8B0F-7705B885E5DA}"/>
                </a:ext>
              </a:extLst>
            </p:cNvPr>
            <p:cNvSpPr/>
            <p:nvPr/>
          </p:nvSpPr>
          <p:spPr>
            <a:xfrm>
              <a:off x="1814513" y="4718697"/>
              <a:ext cx="317500" cy="103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7032AEB-2881-994F-8CA6-B9204265C3AB}"/>
                </a:ext>
              </a:extLst>
            </p:cNvPr>
            <p:cNvSpPr/>
            <p:nvPr/>
          </p:nvSpPr>
          <p:spPr>
            <a:xfrm>
              <a:off x="1814513" y="4857490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184DD4-8211-444A-B415-93295CE4D527}"/>
                </a:ext>
              </a:extLst>
            </p:cNvPr>
            <p:cNvSpPr/>
            <p:nvPr/>
          </p:nvSpPr>
          <p:spPr>
            <a:xfrm>
              <a:off x="1814513" y="4996283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ECE327D-D281-E741-AF81-7E874FE31CD9}"/>
                </a:ext>
              </a:extLst>
            </p:cNvPr>
            <p:cNvSpPr/>
            <p:nvPr/>
          </p:nvSpPr>
          <p:spPr>
            <a:xfrm>
              <a:off x="1814513" y="5135076"/>
              <a:ext cx="317500" cy="103028"/>
            </a:xfrm>
            <a:prstGeom prst="rect">
              <a:avLst/>
            </a:prstGeom>
            <a:solidFill>
              <a:srgbClr val="C2A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EF7B85D-67B8-5048-8F57-88A06D20513A}"/>
                </a:ext>
              </a:extLst>
            </p:cNvPr>
            <p:cNvSpPr/>
            <p:nvPr/>
          </p:nvSpPr>
          <p:spPr>
            <a:xfrm>
              <a:off x="1814513" y="5273869"/>
              <a:ext cx="317500" cy="103028"/>
            </a:xfrm>
            <a:prstGeom prst="rect">
              <a:avLst/>
            </a:prstGeom>
            <a:solidFill>
              <a:srgbClr val="C2A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AB940EB-C8AC-864B-9CBD-0D9EFB0FF8FD}"/>
                </a:ext>
              </a:extLst>
            </p:cNvPr>
            <p:cNvSpPr/>
            <p:nvPr/>
          </p:nvSpPr>
          <p:spPr>
            <a:xfrm>
              <a:off x="1814513" y="5412661"/>
              <a:ext cx="317500" cy="103028"/>
            </a:xfrm>
            <a:prstGeom prst="rect">
              <a:avLst/>
            </a:prstGeom>
            <a:solidFill>
              <a:srgbClr val="C2AE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FDE405-925E-134D-BE4D-D3298D8E63A6}"/>
              </a:ext>
            </a:extLst>
          </p:cNvPr>
          <p:cNvGrpSpPr/>
          <p:nvPr/>
        </p:nvGrpSpPr>
        <p:grpSpPr>
          <a:xfrm>
            <a:off x="6302174" y="3825464"/>
            <a:ext cx="669787" cy="1999860"/>
            <a:chOff x="1717105" y="4063144"/>
            <a:chExt cx="512316" cy="1543050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7BE53CD8-B992-154A-A1D8-5AA6E056CD36}"/>
                </a:ext>
              </a:extLst>
            </p:cNvPr>
            <p:cNvSpPr/>
            <p:nvPr/>
          </p:nvSpPr>
          <p:spPr>
            <a:xfrm>
              <a:off x="1717105" y="4063144"/>
              <a:ext cx="512316" cy="1543050"/>
            </a:xfrm>
            <a:prstGeom prst="roundRect">
              <a:avLst>
                <a:gd name="adj" fmla="val 12329"/>
              </a:avLst>
            </a:prstGeom>
            <a:gradFill>
              <a:gsLst>
                <a:gs pos="0">
                  <a:srgbClr val="CACACB">
                    <a:lumMod val="55000"/>
                    <a:lumOff val="45000"/>
                  </a:srgbClr>
                </a:gs>
                <a:gs pos="100000">
                  <a:srgbClr val="CACAC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DBA6C2B4-C88C-3548-82FA-E7776E983BD1}"/>
                </a:ext>
              </a:extLst>
            </p:cNvPr>
            <p:cNvSpPr/>
            <p:nvPr/>
          </p:nvSpPr>
          <p:spPr>
            <a:xfrm>
              <a:off x="1771058" y="4112785"/>
              <a:ext cx="404411" cy="1440290"/>
            </a:xfrm>
            <a:prstGeom prst="roundRect">
              <a:avLst>
                <a:gd name="adj" fmla="val 428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0D99382-D02B-D34D-8247-6FAA8CFBFB2D}"/>
                </a:ext>
              </a:extLst>
            </p:cNvPr>
            <p:cNvSpPr txBox="1"/>
            <p:nvPr/>
          </p:nvSpPr>
          <p:spPr>
            <a:xfrm>
              <a:off x="1771057" y="4180065"/>
              <a:ext cx="404411" cy="236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rgbClr val="223647"/>
                  </a:solidFill>
                </a:rPr>
                <a:t>D#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8AA1F82-35F3-7641-BA5D-C9076C2C7BA8}"/>
                </a:ext>
              </a:extLst>
            </p:cNvPr>
            <p:cNvSpPr/>
            <p:nvPr/>
          </p:nvSpPr>
          <p:spPr>
            <a:xfrm>
              <a:off x="1814513" y="4441111"/>
              <a:ext cx="317500" cy="1030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2"/>
                  </a:solidFill>
                </a:rPr>
                <a:t>S3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D3E26ED-17BD-0342-80AD-ACCE74D2CE47}"/>
                </a:ext>
              </a:extLst>
            </p:cNvPr>
            <p:cNvSpPr/>
            <p:nvPr/>
          </p:nvSpPr>
          <p:spPr>
            <a:xfrm>
              <a:off x="1814513" y="4579904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D091CBD-85A3-3F48-861F-758F0189D474}"/>
                </a:ext>
              </a:extLst>
            </p:cNvPr>
            <p:cNvSpPr/>
            <p:nvPr/>
          </p:nvSpPr>
          <p:spPr>
            <a:xfrm>
              <a:off x="1814513" y="4718697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D20F886-C6EF-9241-AA32-07D0700E13D9}"/>
                </a:ext>
              </a:extLst>
            </p:cNvPr>
            <p:cNvSpPr/>
            <p:nvPr/>
          </p:nvSpPr>
          <p:spPr>
            <a:xfrm>
              <a:off x="1814513" y="4857490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24352C-3BF6-4B41-9049-C73892A42673}"/>
                </a:ext>
              </a:extLst>
            </p:cNvPr>
            <p:cNvSpPr/>
            <p:nvPr/>
          </p:nvSpPr>
          <p:spPr>
            <a:xfrm>
              <a:off x="1814513" y="4996283"/>
              <a:ext cx="317500" cy="1030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6BC3755-BA66-C249-AE3C-3AAEBDA642E6}"/>
                </a:ext>
              </a:extLst>
            </p:cNvPr>
            <p:cNvSpPr/>
            <p:nvPr/>
          </p:nvSpPr>
          <p:spPr>
            <a:xfrm>
              <a:off x="1814513" y="5135076"/>
              <a:ext cx="317500" cy="1030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8DE59D2-27AA-B84F-9984-F8172327F5D1}"/>
                </a:ext>
              </a:extLst>
            </p:cNvPr>
            <p:cNvSpPr/>
            <p:nvPr/>
          </p:nvSpPr>
          <p:spPr>
            <a:xfrm>
              <a:off x="1814513" y="5273869"/>
              <a:ext cx="317500" cy="1030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F583F31-014F-DB40-9BCC-4EC86E5A5F69}"/>
                </a:ext>
              </a:extLst>
            </p:cNvPr>
            <p:cNvSpPr/>
            <p:nvPr/>
          </p:nvSpPr>
          <p:spPr>
            <a:xfrm>
              <a:off x="1814513" y="5412661"/>
              <a:ext cx="317500" cy="1030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74FA4D-E99F-7C40-8BBE-9199AC8B2BB3}"/>
              </a:ext>
            </a:extLst>
          </p:cNvPr>
          <p:cNvGrpSpPr/>
          <p:nvPr/>
        </p:nvGrpSpPr>
        <p:grpSpPr>
          <a:xfrm>
            <a:off x="6156497" y="1401655"/>
            <a:ext cx="815464" cy="764230"/>
            <a:chOff x="4167789" y="2185287"/>
            <a:chExt cx="623743" cy="589664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1F8AF850-C777-3E4C-A0C3-F2BDE67C49A4}"/>
                </a:ext>
              </a:extLst>
            </p:cNvPr>
            <p:cNvSpPr/>
            <p:nvPr/>
          </p:nvSpPr>
          <p:spPr>
            <a:xfrm>
              <a:off x="4167789" y="2185287"/>
              <a:ext cx="623743" cy="589664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6F7072">
                    <a:lumMod val="75000"/>
                    <a:lumOff val="25000"/>
                  </a:srgbClr>
                </a:gs>
                <a:gs pos="100000">
                  <a:srgbClr val="6F7072">
                    <a:lumMod val="10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C18F890-4B1A-5E46-B394-36AD39613B0D}"/>
                </a:ext>
              </a:extLst>
            </p:cNvPr>
            <p:cNvSpPr txBox="1"/>
            <p:nvPr/>
          </p:nvSpPr>
          <p:spPr>
            <a:xfrm>
              <a:off x="4236140" y="2242216"/>
              <a:ext cx="501440" cy="182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tx2"/>
                  </a:solidFill>
                </a:rPr>
                <a:t>H#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D0E3BC-00ED-734F-AF5E-4B2F1236EEA9}"/>
              </a:ext>
            </a:extLst>
          </p:cNvPr>
          <p:cNvGrpSpPr/>
          <p:nvPr/>
        </p:nvGrpSpPr>
        <p:grpSpPr>
          <a:xfrm>
            <a:off x="4040407" y="1401657"/>
            <a:ext cx="807817" cy="764229"/>
            <a:chOff x="3390216" y="2179016"/>
            <a:chExt cx="617894" cy="595934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18A5CDC4-F026-A64B-80E7-15B3DD7313ED}"/>
                </a:ext>
              </a:extLst>
            </p:cNvPr>
            <p:cNvSpPr/>
            <p:nvPr/>
          </p:nvSpPr>
          <p:spPr>
            <a:xfrm>
              <a:off x="3390216" y="2179016"/>
              <a:ext cx="617894" cy="595934"/>
            </a:xfrm>
            <a:prstGeom prst="roundRect">
              <a:avLst>
                <a:gd name="adj" fmla="val 10816"/>
              </a:avLst>
            </a:prstGeom>
            <a:gradFill>
              <a:gsLst>
                <a:gs pos="0">
                  <a:schemeClr val="accent5">
                    <a:lumMod val="65000"/>
                    <a:lumOff val="3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E626EB-DA7D-7347-92EF-3C4438462675}"/>
                </a:ext>
              </a:extLst>
            </p:cNvPr>
            <p:cNvSpPr txBox="1"/>
            <p:nvPr/>
          </p:nvSpPr>
          <p:spPr>
            <a:xfrm>
              <a:off x="3455287" y="2233642"/>
              <a:ext cx="487751" cy="182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tx2"/>
                  </a:solidFill>
                </a:rPr>
                <a:t>H4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7801FC-3488-5249-A29E-2AC0DA3F64B8}"/>
              </a:ext>
            </a:extLst>
          </p:cNvPr>
          <p:cNvGrpSpPr/>
          <p:nvPr/>
        </p:nvGrpSpPr>
        <p:grpSpPr>
          <a:xfrm>
            <a:off x="2909982" y="1401660"/>
            <a:ext cx="810858" cy="756504"/>
            <a:chOff x="2573845" y="2191248"/>
            <a:chExt cx="620220" cy="583703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DD63DA7-9E99-DF4B-BB69-CC6F3B98FB8D}"/>
                </a:ext>
              </a:extLst>
            </p:cNvPr>
            <p:cNvSpPr/>
            <p:nvPr/>
          </p:nvSpPr>
          <p:spPr>
            <a:xfrm>
              <a:off x="2573845" y="2191248"/>
              <a:ext cx="620220" cy="583703"/>
            </a:xfrm>
            <a:prstGeom prst="roundRect">
              <a:avLst>
                <a:gd name="adj" fmla="val 10147"/>
              </a:avLst>
            </a:prstGeom>
            <a:gradFill>
              <a:gsLst>
                <a:gs pos="0">
                  <a:srgbClr val="997496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</a:rPr>
                <a:t>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F1147A3-1E60-F740-BD1F-EF9FCEA39365}"/>
                </a:ext>
              </a:extLst>
            </p:cNvPr>
            <p:cNvSpPr txBox="1"/>
            <p:nvPr/>
          </p:nvSpPr>
          <p:spPr>
            <a:xfrm>
              <a:off x="2681749" y="2249035"/>
              <a:ext cx="404411" cy="182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>
                  <a:solidFill>
                    <a:schemeClr val="tx2"/>
                  </a:solidFill>
                  <a:latin typeface="Bahnschrift" panose="020B0502040204020203" pitchFamily="34" charset="0"/>
                </a:rPr>
                <a:t>H3</a:t>
              </a:r>
            </a:p>
          </p:txBody>
        </p: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39567D9-C2AA-2743-8C7E-9935773EEDF0}"/>
              </a:ext>
            </a:extLst>
          </p:cNvPr>
          <p:cNvSpPr/>
          <p:nvPr/>
        </p:nvSpPr>
        <p:spPr>
          <a:xfrm>
            <a:off x="1779559" y="1401660"/>
            <a:ext cx="807816" cy="756504"/>
          </a:xfrm>
          <a:prstGeom prst="roundRect">
            <a:avLst>
              <a:gd name="adj" fmla="val 9252"/>
            </a:avLst>
          </a:prstGeom>
          <a:gradFill>
            <a:gsLst>
              <a:gs pos="0">
                <a:srgbClr val="59B6AC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B1DD01-F180-6940-89C3-2D9492BB0FD8}"/>
              </a:ext>
            </a:extLst>
          </p:cNvPr>
          <p:cNvSpPr txBox="1"/>
          <p:nvPr/>
        </p:nvSpPr>
        <p:spPr>
          <a:xfrm>
            <a:off x="1845915" y="1468185"/>
            <a:ext cx="680132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solidFill>
                  <a:schemeClr val="tx2"/>
                </a:solidFill>
              </a:rPr>
              <a:t>H2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697F2E7-F451-1548-833A-CF9FAF701038}"/>
              </a:ext>
            </a:extLst>
          </p:cNvPr>
          <p:cNvSpPr/>
          <p:nvPr/>
        </p:nvSpPr>
        <p:spPr>
          <a:xfrm>
            <a:off x="649134" y="1401660"/>
            <a:ext cx="814543" cy="756504"/>
          </a:xfrm>
          <a:prstGeom prst="roundRect">
            <a:avLst>
              <a:gd name="adj" fmla="val 10147"/>
            </a:avLst>
          </a:prstGeom>
          <a:gradFill>
            <a:gsLst>
              <a:gs pos="0">
                <a:srgbClr val="C2AE38">
                  <a:lumMod val="75000"/>
                  <a:lumOff val="25000"/>
                </a:srgbClr>
              </a:gs>
              <a:gs pos="100000">
                <a:srgbClr val="C2AE3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359A41-32CB-9946-B15C-624A94D0F6D6}"/>
              </a:ext>
            </a:extLst>
          </p:cNvPr>
          <p:cNvSpPr txBox="1"/>
          <p:nvPr/>
        </p:nvSpPr>
        <p:spPr>
          <a:xfrm>
            <a:off x="717166" y="1486474"/>
            <a:ext cx="66911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>
                <a:solidFill>
                  <a:schemeClr val="tx2"/>
                </a:solidFill>
              </a:rPr>
              <a:t>H1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C87DC06-CDB4-404F-A0F2-2BD03D149833}"/>
              </a:ext>
            </a:extLst>
          </p:cNvPr>
          <p:cNvCxnSpPr>
            <a:cxnSpLocks/>
          </p:cNvCxnSpPr>
          <p:nvPr/>
        </p:nvCxnSpPr>
        <p:spPr>
          <a:xfrm>
            <a:off x="4374555" y="2158163"/>
            <a:ext cx="0" cy="1622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1FA50C-F385-744C-8106-29FD039ABE28}"/>
              </a:ext>
            </a:extLst>
          </p:cNvPr>
          <p:cNvCxnSpPr>
            <a:cxnSpLocks/>
          </p:cNvCxnSpPr>
          <p:nvPr/>
        </p:nvCxnSpPr>
        <p:spPr>
          <a:xfrm>
            <a:off x="3243581" y="2158163"/>
            <a:ext cx="0" cy="1622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F91237-AAF9-4E41-90E1-3710FC013C38}"/>
              </a:ext>
            </a:extLst>
          </p:cNvPr>
          <p:cNvCxnSpPr>
            <a:cxnSpLocks/>
          </p:cNvCxnSpPr>
          <p:nvPr/>
        </p:nvCxnSpPr>
        <p:spPr>
          <a:xfrm>
            <a:off x="2113058" y="2158163"/>
            <a:ext cx="0" cy="1622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D3BB63-8E9A-0948-A550-D8FA3BC209C3}"/>
              </a:ext>
            </a:extLst>
          </p:cNvPr>
          <p:cNvCxnSpPr>
            <a:cxnSpLocks/>
          </p:cNvCxnSpPr>
          <p:nvPr/>
        </p:nvCxnSpPr>
        <p:spPr>
          <a:xfrm>
            <a:off x="985340" y="2158163"/>
            <a:ext cx="0" cy="1622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E3832E-F92B-BA49-B49C-FC089668CC11}"/>
              </a:ext>
            </a:extLst>
          </p:cNvPr>
          <p:cNvCxnSpPr>
            <a:cxnSpLocks/>
          </p:cNvCxnSpPr>
          <p:nvPr/>
        </p:nvCxnSpPr>
        <p:spPr>
          <a:xfrm>
            <a:off x="6637066" y="3668345"/>
            <a:ext cx="0" cy="1622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A723DF-7665-9846-AE1E-1939B9633C91}"/>
              </a:ext>
            </a:extLst>
          </p:cNvPr>
          <p:cNvCxnSpPr>
            <a:cxnSpLocks/>
          </p:cNvCxnSpPr>
          <p:nvPr/>
        </p:nvCxnSpPr>
        <p:spPr>
          <a:xfrm>
            <a:off x="4374555" y="3668345"/>
            <a:ext cx="0" cy="1622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DAC83F-8FD9-B44B-9AC5-718E18CBA421}"/>
              </a:ext>
            </a:extLst>
          </p:cNvPr>
          <p:cNvCxnSpPr>
            <a:cxnSpLocks/>
          </p:cNvCxnSpPr>
          <p:nvPr/>
        </p:nvCxnSpPr>
        <p:spPr>
          <a:xfrm>
            <a:off x="3243581" y="3668345"/>
            <a:ext cx="0" cy="1622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43DBA4A-DCAB-4847-BA03-D9B0367561C0}"/>
              </a:ext>
            </a:extLst>
          </p:cNvPr>
          <p:cNvCxnSpPr>
            <a:cxnSpLocks/>
          </p:cNvCxnSpPr>
          <p:nvPr/>
        </p:nvCxnSpPr>
        <p:spPr>
          <a:xfrm>
            <a:off x="2113058" y="3668345"/>
            <a:ext cx="0" cy="1622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0CF883E-4339-C04B-8668-CF06606911B8}"/>
              </a:ext>
            </a:extLst>
          </p:cNvPr>
          <p:cNvCxnSpPr>
            <a:cxnSpLocks/>
          </p:cNvCxnSpPr>
          <p:nvPr/>
        </p:nvCxnSpPr>
        <p:spPr>
          <a:xfrm>
            <a:off x="985340" y="3668345"/>
            <a:ext cx="0" cy="1622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D5CF8D2-442C-8F4D-8097-D322671EE55F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848224" y="1783772"/>
            <a:ext cx="1247776" cy="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230047-16B8-174D-983A-CA19B9FB39A2}"/>
              </a:ext>
            </a:extLst>
          </p:cNvPr>
          <p:cNvCxnSpPr/>
          <p:nvPr/>
        </p:nvCxnSpPr>
        <p:spPr>
          <a:xfrm>
            <a:off x="4807142" y="4118259"/>
            <a:ext cx="1415458" cy="0"/>
          </a:xfrm>
          <a:prstGeom prst="line">
            <a:avLst/>
          </a:prstGeom>
          <a:ln w="25400" cap="rnd">
            <a:solidFill>
              <a:srgbClr val="C2AE3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1B7B342-3E77-41A9-8B29-AE8D96AA557C}"/>
              </a:ext>
            </a:extLst>
          </p:cNvPr>
          <p:cNvSpPr/>
          <p:nvPr/>
        </p:nvSpPr>
        <p:spPr>
          <a:xfrm>
            <a:off x="776425" y="1729577"/>
            <a:ext cx="550349" cy="148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/>
                </a:solidFill>
              </a:rPr>
              <a:t>S1 Copy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C72F1A5-BF0D-4F3C-9DA3-813CB44B3A6E}"/>
              </a:ext>
            </a:extLst>
          </p:cNvPr>
          <p:cNvSpPr/>
          <p:nvPr/>
        </p:nvSpPr>
        <p:spPr>
          <a:xfrm>
            <a:off x="3050891" y="1727775"/>
            <a:ext cx="550349" cy="148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/>
                </a:solidFill>
              </a:rPr>
              <a:t>S1 Copy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042D5CC-DAA2-459E-9258-DD8D7E9052B1}"/>
              </a:ext>
            </a:extLst>
          </p:cNvPr>
          <p:cNvSpPr/>
          <p:nvPr/>
        </p:nvSpPr>
        <p:spPr>
          <a:xfrm>
            <a:off x="6297570" y="1727884"/>
            <a:ext cx="545332" cy="129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2"/>
                </a:solidFill>
                <a:latin typeface="+mj-lt"/>
              </a:rPr>
              <a:t>S1 Copy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1D1933E-ED73-4203-B3E8-F6A815355E2B}"/>
              </a:ext>
            </a:extLst>
          </p:cNvPr>
          <p:cNvSpPr/>
          <p:nvPr/>
        </p:nvSpPr>
        <p:spPr>
          <a:xfrm>
            <a:off x="776425" y="1894133"/>
            <a:ext cx="550349" cy="1480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/>
                </a:solidFill>
              </a:rPr>
              <a:t>S2 Copy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637CA4D-28B7-42C2-B634-28940497483E}"/>
              </a:ext>
            </a:extLst>
          </p:cNvPr>
          <p:cNvSpPr/>
          <p:nvPr/>
        </p:nvSpPr>
        <p:spPr>
          <a:xfrm>
            <a:off x="1907324" y="1730571"/>
            <a:ext cx="550349" cy="1480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/>
                </a:solidFill>
              </a:rPr>
              <a:t>S2 Copy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59E6F4A-956A-4FF4-B4C3-512CD0929860}"/>
              </a:ext>
            </a:extLst>
          </p:cNvPr>
          <p:cNvSpPr/>
          <p:nvPr/>
        </p:nvSpPr>
        <p:spPr>
          <a:xfrm>
            <a:off x="6292353" y="1889836"/>
            <a:ext cx="548640" cy="1463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2"/>
                </a:solidFill>
                <a:latin typeface="+mj-lt"/>
              </a:rPr>
              <a:t>S3 Copy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651C25F-B0D0-42B8-BC75-497ED83BA623}"/>
              </a:ext>
            </a:extLst>
          </p:cNvPr>
          <p:cNvSpPr/>
          <p:nvPr/>
        </p:nvSpPr>
        <p:spPr>
          <a:xfrm>
            <a:off x="1908045" y="1890675"/>
            <a:ext cx="550349" cy="1463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2"/>
                </a:solidFill>
              </a:rPr>
              <a:t>S3 Copy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A672E18-6F9C-4CB9-976D-EF3DA4296499}"/>
              </a:ext>
            </a:extLst>
          </p:cNvPr>
          <p:cNvSpPr/>
          <p:nvPr/>
        </p:nvSpPr>
        <p:spPr>
          <a:xfrm>
            <a:off x="7041361" y="2837292"/>
            <a:ext cx="303655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1F1F6C5D-F6B6-8B95-2B87-503CB12630FA}"/>
              </a:ext>
            </a:extLst>
          </p:cNvPr>
          <p:cNvSpPr/>
          <p:nvPr/>
        </p:nvSpPr>
        <p:spPr>
          <a:xfrm>
            <a:off x="5320284" y="3180754"/>
            <a:ext cx="303655" cy="303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C15DC1-096D-97F7-211E-CB873992D2CD}"/>
              </a:ext>
            </a:extLst>
          </p:cNvPr>
          <p:cNvGrpSpPr/>
          <p:nvPr/>
        </p:nvGrpSpPr>
        <p:grpSpPr>
          <a:xfrm>
            <a:off x="7919133" y="1704404"/>
            <a:ext cx="3811363" cy="3046988"/>
            <a:chOff x="8097354" y="1704404"/>
            <a:chExt cx="3811363" cy="3046988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8BDC889-6D27-4758-8819-0CB6B6EE4800}"/>
                </a:ext>
              </a:extLst>
            </p:cNvPr>
            <p:cNvSpPr txBox="1"/>
            <p:nvPr/>
          </p:nvSpPr>
          <p:spPr>
            <a:xfrm>
              <a:off x="8470409" y="1704404"/>
              <a:ext cx="343830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white"/>
                  </a:solidFill>
                </a:rPr>
                <a:t>Expanded use case showing </a:t>
              </a:r>
              <a:r>
                <a:rPr lang="en-US" sz="2400" dirty="0">
                  <a:solidFill>
                    <a:srgbClr val="A2D45F"/>
                  </a:solidFill>
                </a:rPr>
                <a:t>memory sharing and pooling</a:t>
              </a:r>
              <a:br>
                <a:rPr lang="en-US" sz="2400" dirty="0">
                  <a:solidFill>
                    <a:srgbClr val="A2D45F"/>
                  </a:solidFill>
                </a:rPr>
              </a:br>
              <a:endParaRPr lang="en-US" sz="2400" dirty="0">
                <a:solidFill>
                  <a:srgbClr val="A2D45F"/>
                </a:solidFill>
              </a:endParaRPr>
            </a:p>
            <a:p>
              <a:r>
                <a:rPr lang="en-US" sz="2400" dirty="0">
                  <a:solidFill>
                    <a:prstClr val="white"/>
                  </a:solidFill>
                </a:rPr>
                <a:t>CXL Fabric Manager is available to setup, deploy, and modify the environment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963395C-C1D8-4AF7-B37F-390429252539}"/>
                </a:ext>
              </a:extLst>
            </p:cNvPr>
            <p:cNvSpPr/>
            <p:nvPr/>
          </p:nvSpPr>
          <p:spPr>
            <a:xfrm>
              <a:off x="8097354" y="1796295"/>
              <a:ext cx="303655" cy="3036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0A0E1FD-4ADE-FE46-A579-3C04A99091BB}"/>
                </a:ext>
              </a:extLst>
            </p:cNvPr>
            <p:cNvSpPr/>
            <p:nvPr/>
          </p:nvSpPr>
          <p:spPr>
            <a:xfrm>
              <a:off x="8097354" y="3237099"/>
              <a:ext cx="303655" cy="3036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941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9FA0EC23-AEEC-4622-960B-5CA2F9A522EE}"/>
              </a:ext>
            </a:extLst>
          </p:cNvPr>
          <p:cNvSpPr txBox="1">
            <a:spLocks/>
          </p:cNvSpPr>
          <p:nvPr/>
        </p:nvSpPr>
        <p:spPr>
          <a:xfrm>
            <a:off x="604927" y="1008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998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79989"/>
              </a:solidFill>
              <a:effectLst/>
              <a:uLnTx/>
              <a:uFillTx/>
              <a:latin typeface="Bahnschrift SemiBold Condensed"/>
              <a:ea typeface="+mj-ea"/>
              <a:cs typeface="+mj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82C675-669D-4440-BE82-E80C6C95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2D4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RECAP: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CXL 2.0 Security Benefits</a:t>
            </a:r>
            <a:endParaRPr lang="en-US" sz="40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8FC14A2-0530-4496-88DC-F506C0B763F2}"/>
              </a:ext>
            </a:extLst>
          </p:cNvPr>
          <p:cNvSpPr txBox="1"/>
          <p:nvPr/>
        </p:nvSpPr>
        <p:spPr>
          <a:xfrm>
            <a:off x="0" y="1011951"/>
            <a:ext cx="121919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CXL 2.0 provides Integrity and Data Encryption of traffic across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all entities (Root Complex, Switch, Device)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4" name="Rounded Rectangle 3">
            <a:extLst>
              <a:ext uri="{FF2B5EF4-FFF2-40B4-BE49-F238E27FC236}">
                <a16:creationId xmlns:a16="http://schemas.microsoft.com/office/drawing/2014/main" id="{C78843A6-0E3F-4994-AB7A-16D1D48B8797}"/>
              </a:ext>
            </a:extLst>
          </p:cNvPr>
          <p:cNvSpPr/>
          <p:nvPr/>
        </p:nvSpPr>
        <p:spPr>
          <a:xfrm>
            <a:off x="4931951" y="4916570"/>
            <a:ext cx="2312907" cy="964209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1AAEA0"/>
              </a:gs>
              <a:gs pos="100000">
                <a:srgbClr val="1DC5B5"/>
              </a:gs>
              <a:gs pos="5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 Light" panose="020F0302020204030204"/>
              </a:rPr>
              <a:t>CXL 2.0 Switch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B0580B5-4046-4014-AE0E-174D088DD1C8}"/>
              </a:ext>
            </a:extLst>
          </p:cNvPr>
          <p:cNvSpPr/>
          <p:nvPr/>
        </p:nvSpPr>
        <p:spPr>
          <a:xfrm>
            <a:off x="1891650" y="2766909"/>
            <a:ext cx="3636953" cy="2059659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1124">
                <a:schemeClr val="bg1">
                  <a:lumMod val="75000"/>
                  <a:alpha val="0"/>
                </a:schemeClr>
              </a:gs>
              <a:gs pos="73000">
                <a:schemeClr val="bg1">
                  <a:lumMod val="75000"/>
                  <a:alpha val="84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A3357-A5AE-4843-88AA-55AFA15E8E6F}"/>
              </a:ext>
            </a:extLst>
          </p:cNvPr>
          <p:cNvGrpSpPr/>
          <p:nvPr/>
        </p:nvGrpSpPr>
        <p:grpSpPr>
          <a:xfrm>
            <a:off x="440245" y="1901226"/>
            <a:ext cx="9871268" cy="2925342"/>
            <a:chOff x="409994" y="1809783"/>
            <a:chExt cx="9871268" cy="292534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F8F0AD0-5334-4277-BF3A-E569754AB34E}"/>
                </a:ext>
              </a:extLst>
            </p:cNvPr>
            <p:cNvSpPr/>
            <p:nvPr/>
          </p:nvSpPr>
          <p:spPr>
            <a:xfrm>
              <a:off x="7186991" y="2675466"/>
              <a:ext cx="3017520" cy="2059659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1124">
                  <a:schemeClr val="accent1">
                    <a:alpha val="0"/>
                  </a:schemeClr>
                </a:gs>
                <a:gs pos="58000">
                  <a:schemeClr val="accent1">
                    <a:alpha val="64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53BB50-3E34-4E3F-A6C1-976849BCE9E2}"/>
                </a:ext>
              </a:extLst>
            </p:cNvPr>
            <p:cNvSpPr txBox="1"/>
            <p:nvPr/>
          </p:nvSpPr>
          <p:spPr>
            <a:xfrm>
              <a:off x="1744922" y="2227695"/>
              <a:ext cx="315677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CPU/SoC Root Complex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6BA6759-4E52-4108-838D-ADE4582F9953}"/>
                </a:ext>
              </a:extLst>
            </p:cNvPr>
            <p:cNvSpPr txBox="1"/>
            <p:nvPr/>
          </p:nvSpPr>
          <p:spPr>
            <a:xfrm>
              <a:off x="7313606" y="2230026"/>
              <a:ext cx="296765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CXL Device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A29F492-B492-427D-A243-0B0477FC8880}"/>
                </a:ext>
              </a:extLst>
            </p:cNvPr>
            <p:cNvSpPr/>
            <p:nvPr/>
          </p:nvSpPr>
          <p:spPr>
            <a:xfrm>
              <a:off x="2790288" y="4042265"/>
              <a:ext cx="1993775" cy="55703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Home Agent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BA892DA-42FA-4B4E-9153-F9DB563E50E2}"/>
                </a:ext>
              </a:extLst>
            </p:cNvPr>
            <p:cNvSpPr/>
            <p:nvPr/>
          </p:nvSpPr>
          <p:spPr>
            <a:xfrm>
              <a:off x="1960394" y="4042264"/>
              <a:ext cx="734241" cy="55703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MC</a:t>
              </a: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37991EF-6BA8-46E2-8A25-D5A3A3312168}"/>
                </a:ext>
              </a:extLst>
            </p:cNvPr>
            <p:cNvSpPr/>
            <p:nvPr/>
          </p:nvSpPr>
          <p:spPr>
            <a:xfrm>
              <a:off x="409994" y="4042264"/>
              <a:ext cx="1193088" cy="55703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100000">
                  <a:schemeClr val="accent2">
                    <a:lumMod val="97000"/>
                    <a:lumOff val="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Host Memory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B0FD6D7-A1ED-4244-8ED3-4D17DEF50391}"/>
                </a:ext>
              </a:extLst>
            </p:cNvPr>
            <p:cNvSpPr/>
            <p:nvPr/>
          </p:nvSpPr>
          <p:spPr>
            <a:xfrm>
              <a:off x="2790288" y="3440484"/>
              <a:ext cx="1993775" cy="54256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100000">
                  <a:schemeClr val="accent4">
                    <a:lumMod val="97000"/>
                    <a:lumOff val="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Coherent Bridge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37C2F8D-055D-4616-BB2D-55AE76D59B24}"/>
                </a:ext>
              </a:extLst>
            </p:cNvPr>
            <p:cNvGrpSpPr/>
            <p:nvPr/>
          </p:nvGrpSpPr>
          <p:grpSpPr>
            <a:xfrm>
              <a:off x="2790288" y="2820051"/>
              <a:ext cx="1993775" cy="557034"/>
              <a:chOff x="2402781" y="2756808"/>
              <a:chExt cx="1993775" cy="557034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9DB2C20-FD40-4A92-8469-F7F4B6A6131E}"/>
                  </a:ext>
                </a:extLst>
              </p:cNvPr>
              <p:cNvSpPr/>
              <p:nvPr/>
            </p:nvSpPr>
            <p:spPr>
              <a:xfrm>
                <a:off x="2402781" y="2756808"/>
                <a:ext cx="1993775" cy="55703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IO Bridge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DE346CC-C032-4753-92C4-81A4072B8121}"/>
                  </a:ext>
                </a:extLst>
              </p:cNvPr>
              <p:cNvSpPr/>
              <p:nvPr/>
            </p:nvSpPr>
            <p:spPr>
              <a:xfrm>
                <a:off x="3483279" y="2816020"/>
                <a:ext cx="885142" cy="438610"/>
              </a:xfrm>
              <a:prstGeom prst="rect">
                <a:avLst/>
              </a:prstGeom>
              <a:solidFill>
                <a:srgbClr val="944E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IOMMU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8D647A-BE10-4707-AFAD-5CA0CB6DB6C7}"/>
                </a:ext>
              </a:extLst>
            </p:cNvPr>
            <p:cNvGrpSpPr/>
            <p:nvPr/>
          </p:nvGrpSpPr>
          <p:grpSpPr>
            <a:xfrm>
              <a:off x="5275887" y="2812515"/>
              <a:ext cx="1609975" cy="1786785"/>
              <a:chOff x="5318211" y="2664552"/>
              <a:chExt cx="1609975" cy="1786785"/>
            </a:xfrm>
          </p:grpSpPr>
          <p:sp>
            <p:nvSpPr>
              <p:cNvPr id="6" name="Rounded Rectangle 3">
                <a:extLst>
                  <a:ext uri="{FF2B5EF4-FFF2-40B4-BE49-F238E27FC236}">
                    <a16:creationId xmlns:a16="http://schemas.microsoft.com/office/drawing/2014/main" id="{00897D97-FB3A-4C66-AEB8-52475FC943D5}"/>
                  </a:ext>
                </a:extLst>
              </p:cNvPr>
              <p:cNvSpPr/>
              <p:nvPr/>
            </p:nvSpPr>
            <p:spPr>
              <a:xfrm>
                <a:off x="5318211" y="2664552"/>
                <a:ext cx="1609975" cy="557034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"/>
                    <a:ea typeface="+mn-ea"/>
                    <a:cs typeface="+mn-cs"/>
                  </a:rPr>
                  <a:t>CXL.memory</a:t>
                </a:r>
              </a:p>
            </p:txBody>
          </p:sp>
          <p:sp>
            <p:nvSpPr>
              <p:cNvPr id="38" name="Rounded Rectangle 3">
                <a:extLst>
                  <a:ext uri="{FF2B5EF4-FFF2-40B4-BE49-F238E27FC236}">
                    <a16:creationId xmlns:a16="http://schemas.microsoft.com/office/drawing/2014/main" id="{63033CD1-4E58-449C-B66A-0307FA9509B1}"/>
                  </a:ext>
                </a:extLst>
              </p:cNvPr>
              <p:cNvSpPr/>
              <p:nvPr/>
            </p:nvSpPr>
            <p:spPr>
              <a:xfrm>
                <a:off x="5318211" y="3894303"/>
                <a:ext cx="1609975" cy="557034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"/>
                    <a:ea typeface="+mn-ea"/>
                    <a:cs typeface="+mn-cs"/>
                  </a:rPr>
                  <a:t>CXL.io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DB0C137-4450-4E06-83FA-438E8CF65967}"/>
                </a:ext>
              </a:extLst>
            </p:cNvPr>
            <p:cNvGrpSpPr/>
            <p:nvPr/>
          </p:nvGrpSpPr>
          <p:grpSpPr>
            <a:xfrm>
              <a:off x="4675732" y="2812515"/>
              <a:ext cx="2810285" cy="557034"/>
              <a:chOff x="4670089" y="2749272"/>
              <a:chExt cx="2810285" cy="557034"/>
            </a:xfrm>
          </p:grpSpPr>
          <p:sp>
            <p:nvSpPr>
              <p:cNvPr id="40" name="Arrow: Right 39">
                <a:extLst>
                  <a:ext uri="{FF2B5EF4-FFF2-40B4-BE49-F238E27FC236}">
                    <a16:creationId xmlns:a16="http://schemas.microsoft.com/office/drawing/2014/main" id="{42379EBA-8B04-4C65-B20A-1C865930CF3B}"/>
                  </a:ext>
                </a:extLst>
              </p:cNvPr>
              <p:cNvSpPr/>
              <p:nvPr/>
            </p:nvSpPr>
            <p:spPr>
              <a:xfrm>
                <a:off x="6754460" y="2749272"/>
                <a:ext cx="725914" cy="557034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gradFill>
                <a:gsLst>
                  <a:gs pos="100000">
                    <a:srgbClr val="1DC5B5"/>
                  </a:gs>
                  <a:gs pos="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1" name="Arrow: Right 40">
                <a:extLst>
                  <a:ext uri="{FF2B5EF4-FFF2-40B4-BE49-F238E27FC236}">
                    <a16:creationId xmlns:a16="http://schemas.microsoft.com/office/drawing/2014/main" id="{34FC728A-E024-4494-A8C5-90B15211E352}"/>
                  </a:ext>
                </a:extLst>
              </p:cNvPr>
              <p:cNvSpPr/>
              <p:nvPr/>
            </p:nvSpPr>
            <p:spPr>
              <a:xfrm flipH="1">
                <a:off x="4670089" y="2749272"/>
                <a:ext cx="725914" cy="557034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gradFill>
                <a:gsLst>
                  <a:gs pos="100000">
                    <a:srgbClr val="1DC5B5"/>
                  </a:gs>
                  <a:gs pos="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B40894A-C424-4030-B621-66E8382B253F}"/>
                </a:ext>
              </a:extLst>
            </p:cNvPr>
            <p:cNvGrpSpPr/>
            <p:nvPr/>
          </p:nvGrpSpPr>
          <p:grpSpPr>
            <a:xfrm>
              <a:off x="4675732" y="4042265"/>
              <a:ext cx="2810285" cy="557034"/>
              <a:chOff x="4670089" y="2746687"/>
              <a:chExt cx="2810285" cy="557034"/>
            </a:xfrm>
          </p:grpSpPr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7F11F572-6545-4AD0-8D03-A25DAF1DABA5}"/>
                  </a:ext>
                </a:extLst>
              </p:cNvPr>
              <p:cNvSpPr/>
              <p:nvPr/>
            </p:nvSpPr>
            <p:spPr>
              <a:xfrm>
                <a:off x="6754460" y="2746687"/>
                <a:ext cx="725914" cy="557034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gradFill>
                <a:gsLst>
                  <a:gs pos="100000">
                    <a:srgbClr val="1DC5B5"/>
                  </a:gs>
                  <a:gs pos="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8" name="Arrow: Right 47">
                <a:extLst>
                  <a:ext uri="{FF2B5EF4-FFF2-40B4-BE49-F238E27FC236}">
                    <a16:creationId xmlns:a16="http://schemas.microsoft.com/office/drawing/2014/main" id="{7EE5FB24-7DBE-4AE1-8BD0-D490FA70F21C}"/>
                  </a:ext>
                </a:extLst>
              </p:cNvPr>
              <p:cNvSpPr/>
              <p:nvPr/>
            </p:nvSpPr>
            <p:spPr>
              <a:xfrm flipH="1">
                <a:off x="4670089" y="2746687"/>
                <a:ext cx="725914" cy="557034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gradFill>
                <a:gsLst>
                  <a:gs pos="100000">
                    <a:srgbClr val="1DC5B5"/>
                  </a:gs>
                  <a:gs pos="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49DE48-B2A8-4DA7-97B9-7A3B6A91E56B}"/>
                </a:ext>
              </a:extLst>
            </p:cNvPr>
            <p:cNvSpPr txBox="1"/>
            <p:nvPr/>
          </p:nvSpPr>
          <p:spPr>
            <a:xfrm>
              <a:off x="5199472" y="1809783"/>
              <a:ext cx="1708707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A2D460"/>
                  </a:solidFill>
                  <a:effectLst/>
                  <a:uLnTx/>
                  <a:uFillTx/>
                  <a:ea typeface="+mn-ea"/>
                  <a:cs typeface="+mn-cs"/>
                </a:rPr>
                <a:t>Area of Protection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D9D946-DE4C-44EA-A068-876A6D9B9C9B}"/>
                </a:ext>
              </a:extLst>
            </p:cNvPr>
            <p:cNvSpPr/>
            <p:nvPr/>
          </p:nvSpPr>
          <p:spPr>
            <a:xfrm>
              <a:off x="8409270" y="3440483"/>
              <a:ext cx="1683001" cy="54256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100000">
                  <a:schemeClr val="accent4">
                    <a:lumMod val="97000"/>
                    <a:lumOff val="3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algn="r"/>
              <a:r>
                <a:rPr lang="en-US" sz="1400" dirty="0">
                  <a:solidFill>
                    <a:prstClr val="white"/>
                  </a:solidFill>
                </a:rPr>
                <a:t>Coherent Cache</a:t>
              </a:r>
            </a:p>
            <a:p>
              <a:pPr algn="r"/>
              <a:r>
                <a:rPr lang="en-US" sz="1400" dirty="0">
                  <a:solidFill>
                    <a:prstClr val="white"/>
                  </a:solidFill>
                </a:rPr>
                <a:t>(Optional) 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261D3E9-150E-41C5-8E81-803B1BCE1F1B}"/>
                </a:ext>
              </a:extLst>
            </p:cNvPr>
            <p:cNvSpPr/>
            <p:nvPr/>
          </p:nvSpPr>
          <p:spPr>
            <a:xfrm>
              <a:off x="8409269" y="2826594"/>
              <a:ext cx="1683001" cy="55703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algn="r"/>
              <a:r>
                <a:rPr lang="en-US" sz="1400" dirty="0">
                  <a:solidFill>
                    <a:prstClr val="white"/>
                  </a:solidFill>
                </a:rPr>
                <a:t>DTLB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C875BC4-8EB7-4277-8EE1-88617970FC83}"/>
                </a:ext>
              </a:extLst>
            </p:cNvPr>
            <p:cNvCxnSpPr>
              <a:cxnSpLocks/>
              <a:stCxn id="61" idx="3"/>
              <a:endCxn id="60" idx="1"/>
            </p:cNvCxnSpPr>
            <p:nvPr/>
          </p:nvCxnSpPr>
          <p:spPr>
            <a:xfrm>
              <a:off x="1603082" y="4320781"/>
              <a:ext cx="357312" cy="0"/>
            </a:xfrm>
            <a:prstGeom prst="straightConnector1">
              <a:avLst/>
            </a:prstGeom>
            <a:ln w="25400">
              <a:solidFill>
                <a:schemeClr val="bg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2362A3B-F261-4022-A14B-32E81F8DB4A3}"/>
                </a:ext>
              </a:extLst>
            </p:cNvPr>
            <p:cNvGrpSpPr/>
            <p:nvPr/>
          </p:nvGrpSpPr>
          <p:grpSpPr>
            <a:xfrm>
              <a:off x="7675028" y="4031406"/>
              <a:ext cx="2425950" cy="567892"/>
              <a:chOff x="9470270" y="3930175"/>
              <a:chExt cx="2425950" cy="567892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0624EFA-38F7-4E30-A3AE-477FD56408EF}"/>
                  </a:ext>
                </a:extLst>
              </p:cNvPr>
              <p:cNvSpPr/>
              <p:nvPr/>
            </p:nvSpPr>
            <p:spPr>
              <a:xfrm>
                <a:off x="9470270" y="3930175"/>
                <a:ext cx="598165" cy="5678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MC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CF8720B-49C3-4866-8368-F6BD97823181}"/>
                  </a:ext>
                </a:extLst>
              </p:cNvPr>
              <p:cNvSpPr/>
              <p:nvPr/>
            </p:nvSpPr>
            <p:spPr>
              <a:xfrm>
                <a:off x="10204511" y="3930175"/>
                <a:ext cx="1691709" cy="55703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548640"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Device Memory</a:t>
                </a:r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B89ED1B-ACE2-41DB-AF04-22C9FB8975E1}"/>
                  </a:ext>
                </a:extLst>
              </p:cNvPr>
              <p:cNvCxnSpPr/>
              <p:nvPr/>
            </p:nvCxnSpPr>
            <p:spPr>
              <a:xfrm>
                <a:off x="9982075" y="4219550"/>
                <a:ext cx="338993" cy="0"/>
              </a:xfrm>
              <a:prstGeom prst="straightConnector1">
                <a:avLst/>
              </a:prstGeom>
              <a:ln w="25400">
                <a:solidFill>
                  <a:schemeClr val="bg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Rounded Rectangle 3">
            <a:extLst>
              <a:ext uri="{FF2B5EF4-FFF2-40B4-BE49-F238E27FC236}">
                <a16:creationId xmlns:a16="http://schemas.microsoft.com/office/drawing/2014/main" id="{0F70BA10-0AA6-4D51-BEBB-505E8A46B93D}"/>
              </a:ext>
            </a:extLst>
          </p:cNvPr>
          <p:cNvSpPr/>
          <p:nvPr/>
        </p:nvSpPr>
        <p:spPr>
          <a:xfrm>
            <a:off x="5296358" y="3520381"/>
            <a:ext cx="1609975" cy="55703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CXL.cache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+mn-ea"/>
              <a:cs typeface="+mn-cs"/>
            </a:endParaRP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B91A20DE-9233-4BE2-B137-72E2BCA3F164}"/>
              </a:ext>
            </a:extLst>
          </p:cNvPr>
          <p:cNvSpPr/>
          <p:nvPr/>
        </p:nvSpPr>
        <p:spPr>
          <a:xfrm>
            <a:off x="6780574" y="3520381"/>
            <a:ext cx="725914" cy="557034"/>
          </a:xfrm>
          <a:prstGeom prst="rightArrow">
            <a:avLst>
              <a:gd name="adj1" fmla="val 100000"/>
              <a:gd name="adj2" fmla="val 50000"/>
            </a:avLst>
          </a:prstGeom>
          <a:gradFill>
            <a:gsLst>
              <a:gs pos="100000">
                <a:srgbClr val="1DC5B5"/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EC50FE74-C38F-4BDB-A059-10A83EE507B7}"/>
              </a:ext>
            </a:extLst>
          </p:cNvPr>
          <p:cNvSpPr/>
          <p:nvPr/>
        </p:nvSpPr>
        <p:spPr>
          <a:xfrm flipH="1">
            <a:off x="4696203" y="3520381"/>
            <a:ext cx="725914" cy="557034"/>
          </a:xfrm>
          <a:prstGeom prst="rightArrow">
            <a:avLst>
              <a:gd name="adj1" fmla="val 100000"/>
              <a:gd name="adj2" fmla="val 50000"/>
            </a:avLst>
          </a:prstGeom>
          <a:gradFill>
            <a:gsLst>
              <a:gs pos="100000">
                <a:srgbClr val="1DC5B5"/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00DC05A-BDC2-4772-99F6-F90734C1FA67}"/>
              </a:ext>
            </a:extLst>
          </p:cNvPr>
          <p:cNvSpPr/>
          <p:nvPr/>
        </p:nvSpPr>
        <p:spPr>
          <a:xfrm>
            <a:off x="5072631" y="1780163"/>
            <a:ext cx="2057901" cy="4216940"/>
          </a:xfrm>
          <a:prstGeom prst="roundRect">
            <a:avLst>
              <a:gd name="adj" fmla="val 5328"/>
            </a:avLst>
          </a:prstGeom>
          <a:noFill/>
          <a:ln w="25400" cmpd="sng">
            <a:solidFill>
              <a:schemeClr val="accent6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32182"/>
                      <a:gd name="connsiteY0" fmla="*/ 288703 h 3550223"/>
                      <a:gd name="connsiteX1" fmla="*/ 288703 w 1732182"/>
                      <a:gd name="connsiteY1" fmla="*/ 0 h 3550223"/>
                      <a:gd name="connsiteX2" fmla="*/ 854543 w 1732182"/>
                      <a:gd name="connsiteY2" fmla="*/ 0 h 3550223"/>
                      <a:gd name="connsiteX3" fmla="*/ 1443479 w 1732182"/>
                      <a:gd name="connsiteY3" fmla="*/ 0 h 3550223"/>
                      <a:gd name="connsiteX4" fmla="*/ 1732182 w 1732182"/>
                      <a:gd name="connsiteY4" fmla="*/ 288703 h 3550223"/>
                      <a:gd name="connsiteX5" fmla="*/ 1732182 w 1732182"/>
                      <a:gd name="connsiteY5" fmla="*/ 883266 h 3550223"/>
                      <a:gd name="connsiteX6" fmla="*/ 1732182 w 1732182"/>
                      <a:gd name="connsiteY6" fmla="*/ 1418373 h 3550223"/>
                      <a:gd name="connsiteX7" fmla="*/ 1732182 w 1732182"/>
                      <a:gd name="connsiteY7" fmla="*/ 2042665 h 3550223"/>
                      <a:gd name="connsiteX8" fmla="*/ 1732182 w 1732182"/>
                      <a:gd name="connsiteY8" fmla="*/ 2577772 h 3550223"/>
                      <a:gd name="connsiteX9" fmla="*/ 1732182 w 1732182"/>
                      <a:gd name="connsiteY9" fmla="*/ 3261520 h 3550223"/>
                      <a:gd name="connsiteX10" fmla="*/ 1443479 w 1732182"/>
                      <a:gd name="connsiteY10" fmla="*/ 3550223 h 3550223"/>
                      <a:gd name="connsiteX11" fmla="*/ 854543 w 1732182"/>
                      <a:gd name="connsiteY11" fmla="*/ 3550223 h 3550223"/>
                      <a:gd name="connsiteX12" fmla="*/ 288703 w 1732182"/>
                      <a:gd name="connsiteY12" fmla="*/ 3550223 h 3550223"/>
                      <a:gd name="connsiteX13" fmla="*/ 0 w 1732182"/>
                      <a:gd name="connsiteY13" fmla="*/ 3261520 h 3550223"/>
                      <a:gd name="connsiteX14" fmla="*/ 0 w 1732182"/>
                      <a:gd name="connsiteY14" fmla="*/ 2726413 h 3550223"/>
                      <a:gd name="connsiteX15" fmla="*/ 0 w 1732182"/>
                      <a:gd name="connsiteY15" fmla="*/ 2221034 h 3550223"/>
                      <a:gd name="connsiteX16" fmla="*/ 0 w 1732182"/>
                      <a:gd name="connsiteY16" fmla="*/ 1685927 h 3550223"/>
                      <a:gd name="connsiteX17" fmla="*/ 0 w 1732182"/>
                      <a:gd name="connsiteY17" fmla="*/ 1121092 h 3550223"/>
                      <a:gd name="connsiteX18" fmla="*/ 0 w 1732182"/>
                      <a:gd name="connsiteY18" fmla="*/ 288703 h 3550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732182" h="3550223" fill="none" extrusionOk="0">
                        <a:moveTo>
                          <a:pt x="0" y="288703"/>
                        </a:moveTo>
                        <a:cubicBezTo>
                          <a:pt x="21343" y="116597"/>
                          <a:pt x="116865" y="19673"/>
                          <a:pt x="288703" y="0"/>
                        </a:cubicBezTo>
                        <a:cubicBezTo>
                          <a:pt x="443312" y="-34581"/>
                          <a:pt x="614677" y="40483"/>
                          <a:pt x="854543" y="0"/>
                        </a:cubicBezTo>
                        <a:cubicBezTo>
                          <a:pt x="1094409" y="-40483"/>
                          <a:pt x="1273566" y="67567"/>
                          <a:pt x="1443479" y="0"/>
                        </a:cubicBezTo>
                        <a:cubicBezTo>
                          <a:pt x="1578052" y="-1408"/>
                          <a:pt x="1747445" y="142397"/>
                          <a:pt x="1732182" y="288703"/>
                        </a:cubicBezTo>
                        <a:cubicBezTo>
                          <a:pt x="1784858" y="490709"/>
                          <a:pt x="1693013" y="608969"/>
                          <a:pt x="1732182" y="883266"/>
                        </a:cubicBezTo>
                        <a:cubicBezTo>
                          <a:pt x="1771351" y="1157563"/>
                          <a:pt x="1728374" y="1263821"/>
                          <a:pt x="1732182" y="1418373"/>
                        </a:cubicBezTo>
                        <a:cubicBezTo>
                          <a:pt x="1735990" y="1572925"/>
                          <a:pt x="1720818" y="1786274"/>
                          <a:pt x="1732182" y="2042665"/>
                        </a:cubicBezTo>
                        <a:cubicBezTo>
                          <a:pt x="1743546" y="2299056"/>
                          <a:pt x="1723467" y="2356249"/>
                          <a:pt x="1732182" y="2577772"/>
                        </a:cubicBezTo>
                        <a:cubicBezTo>
                          <a:pt x="1740897" y="2799295"/>
                          <a:pt x="1711016" y="3051603"/>
                          <a:pt x="1732182" y="3261520"/>
                        </a:cubicBezTo>
                        <a:cubicBezTo>
                          <a:pt x="1724922" y="3428315"/>
                          <a:pt x="1593804" y="3569741"/>
                          <a:pt x="1443479" y="3550223"/>
                        </a:cubicBezTo>
                        <a:cubicBezTo>
                          <a:pt x="1187480" y="3585630"/>
                          <a:pt x="989810" y="3519624"/>
                          <a:pt x="854543" y="3550223"/>
                        </a:cubicBezTo>
                        <a:cubicBezTo>
                          <a:pt x="719276" y="3580822"/>
                          <a:pt x="447305" y="3549011"/>
                          <a:pt x="288703" y="3550223"/>
                        </a:cubicBezTo>
                        <a:cubicBezTo>
                          <a:pt x="137968" y="3512203"/>
                          <a:pt x="-22321" y="3420247"/>
                          <a:pt x="0" y="3261520"/>
                        </a:cubicBezTo>
                        <a:cubicBezTo>
                          <a:pt x="-29678" y="3150613"/>
                          <a:pt x="61322" y="2985430"/>
                          <a:pt x="0" y="2726413"/>
                        </a:cubicBezTo>
                        <a:cubicBezTo>
                          <a:pt x="-61322" y="2467396"/>
                          <a:pt x="41179" y="2467016"/>
                          <a:pt x="0" y="2221034"/>
                        </a:cubicBezTo>
                        <a:cubicBezTo>
                          <a:pt x="-41179" y="1975052"/>
                          <a:pt x="37076" y="1927441"/>
                          <a:pt x="0" y="1685927"/>
                        </a:cubicBezTo>
                        <a:cubicBezTo>
                          <a:pt x="-37076" y="1444413"/>
                          <a:pt x="1804" y="1389220"/>
                          <a:pt x="0" y="1121092"/>
                        </a:cubicBezTo>
                        <a:cubicBezTo>
                          <a:pt x="-1804" y="852964"/>
                          <a:pt x="65062" y="542718"/>
                          <a:pt x="0" y="288703"/>
                        </a:cubicBezTo>
                        <a:close/>
                      </a:path>
                      <a:path w="1732182" h="3550223" stroke="0" extrusionOk="0">
                        <a:moveTo>
                          <a:pt x="0" y="288703"/>
                        </a:moveTo>
                        <a:cubicBezTo>
                          <a:pt x="-33801" y="108408"/>
                          <a:pt x="117707" y="4335"/>
                          <a:pt x="288703" y="0"/>
                        </a:cubicBezTo>
                        <a:cubicBezTo>
                          <a:pt x="456051" y="-28429"/>
                          <a:pt x="715642" y="70765"/>
                          <a:pt x="889187" y="0"/>
                        </a:cubicBezTo>
                        <a:cubicBezTo>
                          <a:pt x="1062732" y="-70765"/>
                          <a:pt x="1178696" y="13100"/>
                          <a:pt x="1443479" y="0"/>
                        </a:cubicBezTo>
                        <a:cubicBezTo>
                          <a:pt x="1583265" y="-10757"/>
                          <a:pt x="1748139" y="136881"/>
                          <a:pt x="1732182" y="288703"/>
                        </a:cubicBezTo>
                        <a:cubicBezTo>
                          <a:pt x="1770337" y="414585"/>
                          <a:pt x="1709002" y="629836"/>
                          <a:pt x="1732182" y="823810"/>
                        </a:cubicBezTo>
                        <a:cubicBezTo>
                          <a:pt x="1755362" y="1017784"/>
                          <a:pt x="1673109" y="1266813"/>
                          <a:pt x="1732182" y="1477830"/>
                        </a:cubicBezTo>
                        <a:cubicBezTo>
                          <a:pt x="1791255" y="1688847"/>
                          <a:pt x="1717130" y="1779935"/>
                          <a:pt x="1732182" y="2012937"/>
                        </a:cubicBezTo>
                        <a:cubicBezTo>
                          <a:pt x="1747234" y="2245939"/>
                          <a:pt x="1693774" y="2373588"/>
                          <a:pt x="1732182" y="2666957"/>
                        </a:cubicBezTo>
                        <a:cubicBezTo>
                          <a:pt x="1770590" y="2960326"/>
                          <a:pt x="1708901" y="2971423"/>
                          <a:pt x="1732182" y="3261520"/>
                        </a:cubicBezTo>
                        <a:cubicBezTo>
                          <a:pt x="1692348" y="3418688"/>
                          <a:pt x="1610364" y="3529825"/>
                          <a:pt x="1443479" y="3550223"/>
                        </a:cubicBezTo>
                        <a:cubicBezTo>
                          <a:pt x="1171255" y="3577797"/>
                          <a:pt x="1096210" y="3495361"/>
                          <a:pt x="854543" y="3550223"/>
                        </a:cubicBezTo>
                        <a:cubicBezTo>
                          <a:pt x="612876" y="3605085"/>
                          <a:pt x="558754" y="3514414"/>
                          <a:pt x="288703" y="3550223"/>
                        </a:cubicBezTo>
                        <a:cubicBezTo>
                          <a:pt x="137583" y="3539888"/>
                          <a:pt x="-38404" y="3406120"/>
                          <a:pt x="0" y="3261520"/>
                        </a:cubicBezTo>
                        <a:cubicBezTo>
                          <a:pt x="-67989" y="3045982"/>
                          <a:pt x="48807" y="2885271"/>
                          <a:pt x="0" y="2666957"/>
                        </a:cubicBezTo>
                        <a:cubicBezTo>
                          <a:pt x="-48807" y="2448643"/>
                          <a:pt x="20773" y="2207381"/>
                          <a:pt x="0" y="2012937"/>
                        </a:cubicBezTo>
                        <a:cubicBezTo>
                          <a:pt x="-20773" y="1818493"/>
                          <a:pt x="24718" y="1703205"/>
                          <a:pt x="0" y="1418373"/>
                        </a:cubicBezTo>
                        <a:cubicBezTo>
                          <a:pt x="-24718" y="1133541"/>
                          <a:pt x="40186" y="1060375"/>
                          <a:pt x="0" y="912995"/>
                        </a:cubicBezTo>
                        <a:cubicBezTo>
                          <a:pt x="-40186" y="765615"/>
                          <a:pt x="40783" y="471156"/>
                          <a:pt x="0" y="28870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629430C-8672-C078-14B1-23402C60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65E68B9-3ABF-C901-3D10-19B0BD72C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499" y="4259824"/>
            <a:ext cx="304800" cy="3048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58D0170-2465-FB7D-67D6-D19548CD8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671303" y="4306116"/>
            <a:ext cx="4572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1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23F895-8AB4-2118-7190-A4587AD1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85" y="1371599"/>
            <a:ext cx="7905751" cy="467992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The CXL specification continues to evolve to meet the usage models 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+mn-lt"/>
              </a:rPr>
              <a:t>New features introduced in the CXL 3.1 specification: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</a:t>
            </a:r>
          </a:p>
          <a:p>
            <a:pPr lvl="1"/>
            <a:r>
              <a:rPr lang="en-US" sz="2000" dirty="0">
                <a:latin typeface="+mn-lt"/>
              </a:rPr>
              <a:t>CXL Fabric Improvements/Extensions </a:t>
            </a:r>
          </a:p>
          <a:p>
            <a:pPr lvl="2"/>
            <a:r>
              <a:rPr lang="en-US" sz="1600" dirty="0">
                <a:latin typeface="+mn-lt"/>
              </a:rPr>
              <a:t>Scale-out of CXL fabrics using PBR (Port Based Routing) </a:t>
            </a:r>
          </a:p>
          <a:p>
            <a:pPr lvl="1"/>
            <a:r>
              <a:rPr lang="en-US" sz="2000" dirty="0">
                <a:latin typeface="+mn-lt"/>
              </a:rPr>
              <a:t>Trusted-Execution-Environment Security Protocol (TSP)</a:t>
            </a:r>
          </a:p>
          <a:p>
            <a:pPr lvl="2"/>
            <a:r>
              <a:rPr lang="en-US" sz="1600" dirty="0">
                <a:latin typeface="+mn-lt"/>
              </a:rPr>
              <a:t>Allows for Virtualization-based Trusted Execution Environments (TEEs) to host Confidential Computing Workloads </a:t>
            </a:r>
          </a:p>
          <a:p>
            <a:pPr lvl="1"/>
            <a:r>
              <a:rPr lang="en-US" sz="2000" dirty="0">
                <a:latin typeface="+mn-lt"/>
              </a:rPr>
              <a:t>Memory Expander Improvements </a:t>
            </a:r>
          </a:p>
          <a:p>
            <a:pPr lvl="2"/>
            <a:r>
              <a:rPr lang="en-US" sz="1600" dirty="0">
                <a:latin typeface="+mn-lt"/>
              </a:rPr>
              <a:t>Up to 34-bit of meta data and RAS capability enhancements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4AF1C3-DDB0-3302-0DA5-304D89E6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dirty="0">
                <a:latin typeface="+mn-lt"/>
              </a:rPr>
              <a:t>CXL 3.1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694CE-270F-85A3-018A-B37577AA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F2F-E99A-4DCF-AFBF-E997E4DEA0F8}" type="slidenum">
              <a:rPr lang="en-US" smtClean="0"/>
              <a:pPr/>
              <a:t>25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EC197-89B5-0434-CA53-372A67BB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A29E1-E9CB-AC07-E6BF-AD8BF2F48B81}"/>
              </a:ext>
            </a:extLst>
          </p:cNvPr>
          <p:cNvSpPr txBox="1"/>
          <p:nvPr/>
        </p:nvSpPr>
        <p:spPr>
          <a:xfrm>
            <a:off x="2207623" y="5722403"/>
            <a:ext cx="7776754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dirty="0">
                <a:hlinkClick r:id="rId2"/>
              </a:rPr>
              <a:t>www.ComputeExpressLink.org</a:t>
            </a:r>
            <a:r>
              <a:rPr lang="en-US" sz="3200" dirty="0"/>
              <a:t>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AE8961-E701-1A55-DC33-E5162B4D9DEE}"/>
              </a:ext>
            </a:extLst>
          </p:cNvPr>
          <p:cNvGrpSpPr/>
          <p:nvPr/>
        </p:nvGrpSpPr>
        <p:grpSpPr>
          <a:xfrm>
            <a:off x="8902805" y="1432102"/>
            <a:ext cx="2945330" cy="3366092"/>
            <a:chOff x="8902805" y="1258848"/>
            <a:chExt cx="2945330" cy="336609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FFFF02C-6A78-A9A4-BC4E-4A6BE5AC737F}"/>
                </a:ext>
              </a:extLst>
            </p:cNvPr>
            <p:cNvSpPr/>
            <p:nvPr/>
          </p:nvSpPr>
          <p:spPr>
            <a:xfrm>
              <a:off x="8902805" y="1258848"/>
              <a:ext cx="2945330" cy="3366092"/>
            </a:xfrm>
            <a:prstGeom prst="roundRect">
              <a:avLst>
                <a:gd name="adj" fmla="val 5066"/>
              </a:avLst>
            </a:prstGeom>
            <a:gradFill>
              <a:gsLst>
                <a:gs pos="0">
                  <a:schemeClr val="tx2"/>
                </a:gs>
                <a:gs pos="100000">
                  <a:srgbClr val="14867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 anchorCtr="0"/>
            <a:lstStyle/>
            <a:p>
              <a:pPr algn="ctr"/>
              <a:r>
                <a:rPr lang="en-US" sz="2400" b="1" dirty="0"/>
                <a:t>Call to Action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EAEE2F-F28A-1E9E-F760-CFE5D032713F}"/>
                </a:ext>
              </a:extLst>
            </p:cNvPr>
            <p:cNvSpPr/>
            <p:nvPr/>
          </p:nvSpPr>
          <p:spPr>
            <a:xfrm>
              <a:off x="9047747" y="2011680"/>
              <a:ext cx="2714324" cy="8037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pPr marL="0" lvl="1"/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Support future specification development by joining the CXL Consortium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E22D97-C560-360D-53EC-41F8D792A99B}"/>
                </a:ext>
              </a:extLst>
            </p:cNvPr>
            <p:cNvSpPr/>
            <p:nvPr/>
          </p:nvSpPr>
          <p:spPr>
            <a:xfrm>
              <a:off x="9047747" y="2854339"/>
              <a:ext cx="2714324" cy="80370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pPr marL="0" lvl="1"/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Download the </a:t>
              </a:r>
              <a:br>
                <a:rPr lang="en-US" sz="1200" b="1" dirty="0">
                  <a:solidFill>
                    <a:schemeClr val="tx1"/>
                  </a:solidFill>
                  <a:latin typeface="+mn-lt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CXL 3.1 Specification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9CFC92-10DF-D568-9651-35443BC0A8B1}"/>
                </a:ext>
              </a:extLst>
            </p:cNvPr>
            <p:cNvSpPr/>
            <p:nvPr/>
          </p:nvSpPr>
          <p:spPr>
            <a:xfrm>
              <a:off x="9047747" y="3701467"/>
              <a:ext cx="2714324" cy="8037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pPr marL="0" lvl="1"/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Follow us on </a:t>
              </a:r>
              <a:r>
                <a:rPr lang="en-US" sz="1200" b="1" dirty="0">
                  <a:solidFill>
                    <a:schemeClr val="tx1"/>
                  </a:solidFill>
                </a:rPr>
                <a:t>social media for</a:t>
              </a:r>
              <a:r>
                <a:rPr lang="en-US" sz="1200" b="1" dirty="0">
                  <a:solidFill>
                    <a:schemeClr val="tx1"/>
                  </a:solidFill>
                  <a:latin typeface="+mn-lt"/>
                </a:rPr>
                <a:t> updates!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36D500-3FA3-6315-6BA2-96F7739478FE}"/>
                </a:ext>
              </a:extLst>
            </p:cNvPr>
            <p:cNvGrpSpPr/>
            <p:nvPr/>
          </p:nvGrpSpPr>
          <p:grpSpPr>
            <a:xfrm>
              <a:off x="9143999" y="2218623"/>
              <a:ext cx="336885" cy="336885"/>
              <a:chOff x="9143999" y="2218623"/>
              <a:chExt cx="336885" cy="33688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A108454-D0F7-F6A5-4626-9256B4681138}"/>
                  </a:ext>
                </a:extLst>
              </p:cNvPr>
              <p:cNvSpPr/>
              <p:nvPr/>
            </p:nvSpPr>
            <p:spPr>
              <a:xfrm>
                <a:off x="9143999" y="2218623"/>
                <a:ext cx="336885" cy="336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B617F28-0607-E9B3-ACC0-75A373E6B77D}"/>
                  </a:ext>
                </a:extLst>
              </p:cNvPr>
              <p:cNvSpPr/>
              <p:nvPr/>
            </p:nvSpPr>
            <p:spPr>
              <a:xfrm>
                <a:off x="9177193" y="2287734"/>
                <a:ext cx="268636" cy="198662"/>
              </a:xfrm>
              <a:custGeom>
                <a:avLst/>
                <a:gdLst/>
                <a:ahLst/>
                <a:cxnLst/>
                <a:rect l="l" t="t" r="r" b="b"/>
                <a:pathLst>
                  <a:path w="182757" h="129704">
                    <a:moveTo>
                      <a:pt x="169513" y="0"/>
                    </a:moveTo>
                    <a:lnTo>
                      <a:pt x="182757" y="13283"/>
                    </a:lnTo>
                    <a:lnTo>
                      <a:pt x="176116" y="19925"/>
                    </a:lnTo>
                    <a:lnTo>
                      <a:pt x="73017" y="123063"/>
                    </a:lnTo>
                    <a:lnTo>
                      <a:pt x="66376" y="129704"/>
                    </a:lnTo>
                    <a:lnTo>
                      <a:pt x="59734" y="123063"/>
                    </a:lnTo>
                    <a:lnTo>
                      <a:pt x="6602" y="69931"/>
                    </a:lnTo>
                    <a:lnTo>
                      <a:pt x="0" y="63289"/>
                    </a:lnTo>
                    <a:lnTo>
                      <a:pt x="13244" y="50046"/>
                    </a:lnTo>
                    <a:lnTo>
                      <a:pt x="19885" y="56687"/>
                    </a:lnTo>
                    <a:lnTo>
                      <a:pt x="66376" y="103177"/>
                    </a:lnTo>
                    <a:lnTo>
                      <a:pt x="162872" y="664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7D64F5F-ABBE-44BA-5B0A-AAF1ABDB3548}"/>
                </a:ext>
              </a:extLst>
            </p:cNvPr>
            <p:cNvGrpSpPr/>
            <p:nvPr/>
          </p:nvGrpSpPr>
          <p:grpSpPr>
            <a:xfrm>
              <a:off x="9143999" y="3087750"/>
              <a:ext cx="336885" cy="336885"/>
              <a:chOff x="9143999" y="2218623"/>
              <a:chExt cx="336885" cy="33688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864B58D-22B8-DE47-DA68-3AC5F7DB0F47}"/>
                  </a:ext>
                </a:extLst>
              </p:cNvPr>
              <p:cNvSpPr/>
              <p:nvPr/>
            </p:nvSpPr>
            <p:spPr>
              <a:xfrm>
                <a:off x="9143999" y="2218623"/>
                <a:ext cx="336885" cy="336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6EA7E49-D1E2-2198-8171-4CDD52EF7782}"/>
                  </a:ext>
                </a:extLst>
              </p:cNvPr>
              <p:cNvSpPr/>
              <p:nvPr/>
            </p:nvSpPr>
            <p:spPr>
              <a:xfrm>
                <a:off x="9177193" y="2287734"/>
                <a:ext cx="268636" cy="198662"/>
              </a:xfrm>
              <a:custGeom>
                <a:avLst/>
                <a:gdLst/>
                <a:ahLst/>
                <a:cxnLst/>
                <a:rect l="l" t="t" r="r" b="b"/>
                <a:pathLst>
                  <a:path w="182757" h="129704">
                    <a:moveTo>
                      <a:pt x="169513" y="0"/>
                    </a:moveTo>
                    <a:lnTo>
                      <a:pt x="182757" y="13283"/>
                    </a:lnTo>
                    <a:lnTo>
                      <a:pt x="176116" y="19925"/>
                    </a:lnTo>
                    <a:lnTo>
                      <a:pt x="73017" y="123063"/>
                    </a:lnTo>
                    <a:lnTo>
                      <a:pt x="66376" y="129704"/>
                    </a:lnTo>
                    <a:lnTo>
                      <a:pt x="59734" y="123063"/>
                    </a:lnTo>
                    <a:lnTo>
                      <a:pt x="6602" y="69931"/>
                    </a:lnTo>
                    <a:lnTo>
                      <a:pt x="0" y="63289"/>
                    </a:lnTo>
                    <a:lnTo>
                      <a:pt x="13244" y="50046"/>
                    </a:lnTo>
                    <a:lnTo>
                      <a:pt x="19885" y="56687"/>
                    </a:lnTo>
                    <a:lnTo>
                      <a:pt x="66376" y="103177"/>
                    </a:lnTo>
                    <a:lnTo>
                      <a:pt x="162872" y="664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E49A778-D8E7-9D83-AC1C-E1149DB380BD}"/>
                </a:ext>
              </a:extLst>
            </p:cNvPr>
            <p:cNvGrpSpPr/>
            <p:nvPr/>
          </p:nvGrpSpPr>
          <p:grpSpPr>
            <a:xfrm>
              <a:off x="9143999" y="3934878"/>
              <a:ext cx="336885" cy="336885"/>
              <a:chOff x="9143999" y="2218623"/>
              <a:chExt cx="336885" cy="33688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4C68D8F-58EF-F1FC-E7AE-D640794DD237}"/>
                  </a:ext>
                </a:extLst>
              </p:cNvPr>
              <p:cNvSpPr/>
              <p:nvPr/>
            </p:nvSpPr>
            <p:spPr>
              <a:xfrm>
                <a:off x="9143999" y="2218623"/>
                <a:ext cx="336885" cy="336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6EA826D-61DD-76BE-34A0-35442995DB63}"/>
                  </a:ext>
                </a:extLst>
              </p:cNvPr>
              <p:cNvSpPr/>
              <p:nvPr/>
            </p:nvSpPr>
            <p:spPr>
              <a:xfrm>
                <a:off x="9177193" y="2287734"/>
                <a:ext cx="268636" cy="198662"/>
              </a:xfrm>
              <a:custGeom>
                <a:avLst/>
                <a:gdLst/>
                <a:ahLst/>
                <a:cxnLst/>
                <a:rect l="l" t="t" r="r" b="b"/>
                <a:pathLst>
                  <a:path w="182757" h="129704">
                    <a:moveTo>
                      <a:pt x="169513" y="0"/>
                    </a:moveTo>
                    <a:lnTo>
                      <a:pt x="182757" y="13283"/>
                    </a:lnTo>
                    <a:lnTo>
                      <a:pt x="176116" y="19925"/>
                    </a:lnTo>
                    <a:lnTo>
                      <a:pt x="73017" y="123063"/>
                    </a:lnTo>
                    <a:lnTo>
                      <a:pt x="66376" y="129704"/>
                    </a:lnTo>
                    <a:lnTo>
                      <a:pt x="59734" y="123063"/>
                    </a:lnTo>
                    <a:lnTo>
                      <a:pt x="6602" y="69931"/>
                    </a:lnTo>
                    <a:lnTo>
                      <a:pt x="0" y="63289"/>
                    </a:lnTo>
                    <a:lnTo>
                      <a:pt x="13244" y="50046"/>
                    </a:lnTo>
                    <a:lnTo>
                      <a:pt x="19885" y="56687"/>
                    </a:lnTo>
                    <a:lnTo>
                      <a:pt x="66376" y="103177"/>
                    </a:lnTo>
                    <a:lnTo>
                      <a:pt x="162872" y="664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172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60D52-72F1-76E9-584F-2B0ED912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A9554-60E0-F98C-9DFB-9D523423BC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480175"/>
            <a:ext cx="612775" cy="365125"/>
          </a:xfrm>
        </p:spPr>
        <p:txBody>
          <a:bodyPr/>
          <a:lstStyle/>
          <a:p>
            <a:fld id="{42D6CF2F-E99A-4DCF-AFBF-E997E4DEA0F8}" type="slidenum">
              <a:rPr lang="en-US" smtClean="0"/>
              <a:pPr/>
              <a:t>3</a:t>
            </a:fld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B8D667D-0775-FFF9-FBCF-C6D5EFD0F3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3793" y="1493273"/>
            <a:ext cx="5332207" cy="393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Growth of CXL ecosystem since its inception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DB521-743A-7794-1DDE-C10EAEFA0C7C}"/>
              </a:ext>
            </a:extLst>
          </p:cNvPr>
          <p:cNvSpPr txBox="1"/>
          <p:nvPr/>
        </p:nvSpPr>
        <p:spPr>
          <a:xfrm>
            <a:off x="713597" y="763811"/>
            <a:ext cx="464371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CXL Ecosystem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614AF5-5A41-FE1F-1D63-F3C3526CE88B}"/>
              </a:ext>
            </a:extLst>
          </p:cNvPr>
          <p:cNvGrpSpPr/>
          <p:nvPr/>
        </p:nvGrpSpPr>
        <p:grpSpPr>
          <a:xfrm>
            <a:off x="6146196" y="466903"/>
            <a:ext cx="5486400" cy="5486400"/>
            <a:chOff x="6146196" y="376518"/>
            <a:chExt cx="5486400" cy="54864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6C1B2E9-CC26-AA78-F989-AE0905B5E06D}"/>
                </a:ext>
              </a:extLst>
            </p:cNvPr>
            <p:cNvGrpSpPr/>
            <p:nvPr/>
          </p:nvGrpSpPr>
          <p:grpSpPr>
            <a:xfrm>
              <a:off x="6146196" y="376518"/>
              <a:ext cx="5486400" cy="5486400"/>
              <a:chOff x="6146196" y="376518"/>
              <a:chExt cx="5486400" cy="548640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70ECAA9-6DA8-C596-0CB4-1AEBFADD2F16}"/>
                  </a:ext>
                </a:extLst>
              </p:cNvPr>
              <p:cNvSpPr/>
              <p:nvPr/>
            </p:nvSpPr>
            <p:spPr>
              <a:xfrm>
                <a:off x="6146196" y="376518"/>
                <a:ext cx="5486400" cy="5486400"/>
              </a:xfrm>
              <a:prstGeom prst="ellipse">
                <a:avLst/>
              </a:prstGeom>
              <a:gradFill>
                <a:gsLst>
                  <a:gs pos="0">
                    <a:schemeClr val="bg2">
                      <a:lumMod val="10000"/>
                      <a:alpha val="17000"/>
                    </a:schemeClr>
                  </a:gs>
                  <a:gs pos="100000">
                    <a:schemeClr val="bg2">
                      <a:lumMod val="10000"/>
                      <a:alpha val="59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510DB8A-AC44-2958-562E-682674F93B6F}"/>
                  </a:ext>
                </a:extLst>
              </p:cNvPr>
              <p:cNvSpPr/>
              <p:nvPr/>
            </p:nvSpPr>
            <p:spPr>
              <a:xfrm>
                <a:off x="7396772" y="1627094"/>
                <a:ext cx="2985248" cy="29852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44D582F-D831-F11C-4219-2A8600B31A08}"/>
                </a:ext>
              </a:extLst>
            </p:cNvPr>
            <p:cNvGrpSpPr/>
            <p:nvPr/>
          </p:nvGrpSpPr>
          <p:grpSpPr>
            <a:xfrm>
              <a:off x="8215147" y="516589"/>
              <a:ext cx="1325190" cy="5203914"/>
              <a:chOff x="8215147" y="516589"/>
              <a:chExt cx="1325190" cy="5203914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7A66ED-BDA7-7FA1-66DC-DB4098239C55}"/>
                  </a:ext>
                </a:extLst>
              </p:cNvPr>
              <p:cNvSpPr/>
              <p:nvPr/>
            </p:nvSpPr>
            <p:spPr>
              <a:xfrm>
                <a:off x="8215147" y="516589"/>
                <a:ext cx="1325190" cy="1325190"/>
              </a:xfrm>
              <a:prstGeom prst="ellipse">
                <a:avLst/>
              </a:prstGeom>
              <a:solidFill>
                <a:schemeClr val="accent3"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/>
                  <a:t>CPUs/GPUs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A3C44A3-E0B1-D6CD-3A96-13723D0C8DAD}"/>
                  </a:ext>
                </a:extLst>
              </p:cNvPr>
              <p:cNvSpPr/>
              <p:nvPr/>
            </p:nvSpPr>
            <p:spPr>
              <a:xfrm>
                <a:off x="8215147" y="4395313"/>
                <a:ext cx="1325190" cy="1325190"/>
              </a:xfrm>
              <a:prstGeom prst="ellipse">
                <a:avLst/>
              </a:prstGeom>
              <a:solidFill>
                <a:schemeClr val="accent2">
                  <a:alpha val="7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/>
                  <a:t>Switches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196DC12-3BA4-F749-7FA0-92EA5194528F}"/>
                </a:ext>
              </a:extLst>
            </p:cNvPr>
            <p:cNvGrpSpPr/>
            <p:nvPr/>
          </p:nvGrpSpPr>
          <p:grpSpPr>
            <a:xfrm>
              <a:off x="6864859" y="1087628"/>
              <a:ext cx="4030342" cy="4078795"/>
              <a:chOff x="6864859" y="1087628"/>
              <a:chExt cx="4030342" cy="407879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007E6D9-D8D0-758A-BD86-3AA340EBF279}"/>
                  </a:ext>
                </a:extLst>
              </p:cNvPr>
              <p:cNvSpPr/>
              <p:nvPr/>
            </p:nvSpPr>
            <p:spPr>
              <a:xfrm>
                <a:off x="6864859" y="1087628"/>
                <a:ext cx="1325190" cy="132519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Memory Solutions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7CDD05A-C268-36D2-7D15-03A8BBDCDC90}"/>
                  </a:ext>
                </a:extLst>
              </p:cNvPr>
              <p:cNvSpPr/>
              <p:nvPr/>
            </p:nvSpPr>
            <p:spPr>
              <a:xfrm>
                <a:off x="9570011" y="3841233"/>
                <a:ext cx="1325190" cy="1325190"/>
              </a:xfrm>
              <a:prstGeom prst="ellips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/>
                  <a:t>Memory Expanders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BF7940B-F7D3-9B73-64E7-8E8192ADAC24}"/>
                </a:ext>
              </a:extLst>
            </p:cNvPr>
            <p:cNvGrpSpPr/>
            <p:nvPr/>
          </p:nvGrpSpPr>
          <p:grpSpPr>
            <a:xfrm>
              <a:off x="6291293" y="2458042"/>
              <a:ext cx="5209178" cy="1325190"/>
              <a:chOff x="6291293" y="2458042"/>
              <a:chExt cx="5209178" cy="132519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8A2C44-BB3A-F710-0BFB-FE33338F2724}"/>
                  </a:ext>
                </a:extLst>
              </p:cNvPr>
              <p:cNvSpPr/>
              <p:nvPr/>
            </p:nvSpPr>
            <p:spPr>
              <a:xfrm>
                <a:off x="6291293" y="2458042"/>
                <a:ext cx="1325190" cy="1325190"/>
              </a:xfrm>
              <a:prstGeom prst="ellipse">
                <a:avLst/>
              </a:prstGeom>
              <a:solidFill>
                <a:srgbClr val="FFFF0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/>
                  <a:t>Software</a:t>
                </a:r>
              </a:p>
              <a:p>
                <a:pPr algn="ctr"/>
                <a:r>
                  <a:rPr lang="en-US" sz="1400" dirty="0"/>
                  <a:t>Solutions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8F80426-AC6A-7AEA-FF01-2F2AD0FF1E9A}"/>
                  </a:ext>
                </a:extLst>
              </p:cNvPr>
              <p:cNvSpPr/>
              <p:nvPr/>
            </p:nvSpPr>
            <p:spPr>
              <a:xfrm>
                <a:off x="10175281" y="2458042"/>
                <a:ext cx="1325190" cy="1325190"/>
              </a:xfrm>
              <a:prstGeom prst="ellipse">
                <a:avLst/>
              </a:prstGeom>
              <a:solidFill>
                <a:schemeClr val="accent5">
                  <a:alpha val="7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/>
                  <a:t>CXL IPs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63ACBC8-0AD5-D005-287B-F369F4C5F85B}"/>
                </a:ext>
              </a:extLst>
            </p:cNvPr>
            <p:cNvGrpSpPr/>
            <p:nvPr/>
          </p:nvGrpSpPr>
          <p:grpSpPr>
            <a:xfrm>
              <a:off x="6860283" y="1109882"/>
              <a:ext cx="4080963" cy="4047055"/>
              <a:chOff x="6860283" y="1109882"/>
              <a:chExt cx="4080963" cy="404705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FDA24DD-AAE9-6BEF-2533-3B9447380F74}"/>
                  </a:ext>
                </a:extLst>
              </p:cNvPr>
              <p:cNvSpPr/>
              <p:nvPr/>
            </p:nvSpPr>
            <p:spPr>
              <a:xfrm>
                <a:off x="6860283" y="3831747"/>
                <a:ext cx="1325190" cy="1325190"/>
              </a:xfrm>
              <a:prstGeom prst="ellipse">
                <a:avLst/>
              </a:prstGeom>
              <a:solidFill>
                <a:schemeClr val="accent3"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/>
                  <a:t>Analyzers/</a:t>
                </a:r>
              </a:p>
              <a:p>
                <a:pPr algn="ctr"/>
                <a:r>
                  <a:rPr lang="en-US" sz="1400" dirty="0"/>
                  <a:t>Traffic Generators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CBCCE99-E7D1-BB3D-7EFE-CFF10F55031D}"/>
                  </a:ext>
                </a:extLst>
              </p:cNvPr>
              <p:cNvSpPr/>
              <p:nvPr/>
            </p:nvSpPr>
            <p:spPr>
              <a:xfrm>
                <a:off x="9616056" y="1109882"/>
                <a:ext cx="1325190" cy="1325190"/>
              </a:xfrm>
              <a:prstGeom prst="ellipse">
                <a:avLst/>
              </a:prstGeom>
              <a:solidFill>
                <a:schemeClr val="accent4">
                  <a:alpha val="7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/>
                  <a:t>Accelerators/</a:t>
                </a:r>
              </a:p>
              <a:p>
                <a:pPr algn="ctr"/>
                <a:r>
                  <a:rPr lang="en-US" sz="1200" dirty="0"/>
                  <a:t>FPGAs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BD71F34-97E7-EC61-D966-E04E12E0069B}"/>
              </a:ext>
            </a:extLst>
          </p:cNvPr>
          <p:cNvGrpSpPr/>
          <p:nvPr/>
        </p:nvGrpSpPr>
        <p:grpSpPr>
          <a:xfrm>
            <a:off x="763793" y="2144845"/>
            <a:ext cx="5458816" cy="3457543"/>
            <a:chOff x="763793" y="2226175"/>
            <a:chExt cx="5458816" cy="345754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2479467-20FF-CA84-6017-F4728C63E750}"/>
                </a:ext>
              </a:extLst>
            </p:cNvPr>
            <p:cNvSpPr/>
            <p:nvPr/>
          </p:nvSpPr>
          <p:spPr>
            <a:xfrm>
              <a:off x="763793" y="2228248"/>
              <a:ext cx="3971836" cy="3455470"/>
            </a:xfrm>
            <a:prstGeom prst="rect">
              <a:avLst/>
            </a:prstGeom>
            <a:solidFill>
              <a:schemeClr val="bg2">
                <a:lumMod val="1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D62AE5B-294A-112E-D23B-C5BA60C175C2}"/>
                </a:ext>
              </a:extLst>
            </p:cNvPr>
            <p:cNvGrpSpPr/>
            <p:nvPr/>
          </p:nvGrpSpPr>
          <p:grpSpPr>
            <a:xfrm>
              <a:off x="822347" y="2293219"/>
              <a:ext cx="3841389" cy="3302987"/>
              <a:chOff x="878800" y="2293219"/>
              <a:chExt cx="3841389" cy="330298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93FEB80-12FF-034C-940B-35F12E1379D5}"/>
                  </a:ext>
                </a:extLst>
              </p:cNvPr>
              <p:cNvSpPr/>
              <p:nvPr/>
            </p:nvSpPr>
            <p:spPr>
              <a:xfrm>
                <a:off x="878800" y="2293219"/>
                <a:ext cx="3841389" cy="11357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30000"/>
                </a:pPr>
                <a:r>
                  <a:rPr lang="en-US" sz="1800" dirty="0">
                    <a:solidFill>
                      <a:schemeClr val="bg1"/>
                    </a:solidFill>
                  </a:rPr>
                  <a:t>Ecosystem that meets the </a:t>
                </a:r>
                <a:br>
                  <a:rPr lang="en-US" sz="1800" dirty="0">
                    <a:solidFill>
                      <a:schemeClr val="bg1"/>
                    </a:solidFill>
                  </a:rPr>
                </a:br>
                <a:r>
                  <a:rPr lang="en-US" sz="1800" dirty="0">
                    <a:solidFill>
                      <a:srgbClr val="A2D460"/>
                    </a:solidFill>
                  </a:rPr>
                  <a:t>ever-increasing performance and scale requirements 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69DC140-2D63-3305-5541-7C8320456816}"/>
                  </a:ext>
                </a:extLst>
              </p:cNvPr>
              <p:cNvSpPr/>
              <p:nvPr/>
            </p:nvSpPr>
            <p:spPr>
              <a:xfrm>
                <a:off x="878800" y="3493434"/>
                <a:ext cx="3841389" cy="5678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30000"/>
                </a:pPr>
                <a:r>
                  <a:rPr lang="en-US" sz="1800" dirty="0">
                    <a:solidFill>
                      <a:schemeClr val="bg1"/>
                    </a:solidFill>
                  </a:rPr>
                  <a:t>Fully backwards compatible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B621B3B-22D9-EB4A-1EC8-2B6B4FD58A16}"/>
                  </a:ext>
                </a:extLst>
              </p:cNvPr>
              <p:cNvSpPr/>
              <p:nvPr/>
            </p:nvSpPr>
            <p:spPr>
              <a:xfrm>
                <a:off x="878800" y="4125759"/>
                <a:ext cx="3841389" cy="5678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30000"/>
                </a:pPr>
                <a:r>
                  <a:rPr lang="en-US" sz="1800" dirty="0">
                    <a:solidFill>
                      <a:schemeClr val="bg1"/>
                    </a:solidFill>
                  </a:rPr>
                  <a:t>Lower overall system cost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46E855B-0EDC-4641-1E78-834E97EEB4DF}"/>
                  </a:ext>
                </a:extLst>
              </p:cNvPr>
              <p:cNvSpPr/>
              <p:nvPr/>
            </p:nvSpPr>
            <p:spPr>
              <a:xfrm>
                <a:off x="878800" y="4758084"/>
                <a:ext cx="3841389" cy="83812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rIns="274320" rtlCol="0" anchor="ctr"/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SzPct val="130000"/>
                </a:pPr>
                <a:r>
                  <a:rPr lang="en-US" sz="1800" dirty="0">
                    <a:solidFill>
                      <a:schemeClr val="bg1"/>
                    </a:solidFill>
                  </a:rPr>
                  <a:t>Comprehensive compliance and testing support</a:t>
                </a:r>
              </a:p>
            </p:txBody>
          </p:sp>
        </p:grp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7D56EE70-FA86-B9C2-444F-52044C67D6EE}"/>
                </a:ext>
              </a:extLst>
            </p:cNvPr>
            <p:cNvSpPr/>
            <p:nvPr/>
          </p:nvSpPr>
          <p:spPr>
            <a:xfrm rot="5400000">
              <a:off x="3748745" y="3207781"/>
              <a:ext cx="3455470" cy="1492258"/>
            </a:xfrm>
            <a:prstGeom prst="trapezoid">
              <a:avLst>
                <a:gd name="adj" fmla="val 87278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06D535-F087-3604-C938-ABA480243267}"/>
              </a:ext>
            </a:extLst>
          </p:cNvPr>
          <p:cNvSpPr>
            <a:spLocks/>
          </p:cNvSpPr>
          <p:nvPr/>
        </p:nvSpPr>
        <p:spPr>
          <a:xfrm>
            <a:off x="8369521" y="2819370"/>
            <a:ext cx="1110367" cy="726739"/>
          </a:xfrm>
          <a:custGeom>
            <a:avLst/>
            <a:gdLst/>
            <a:ahLst/>
            <a:cxnLst/>
            <a:rect l="l" t="t" r="r" b="b"/>
            <a:pathLst>
              <a:path w="927981" h="607367">
                <a:moveTo>
                  <a:pt x="676275" y="6139"/>
                </a:moveTo>
                <a:lnTo>
                  <a:pt x="765907" y="6139"/>
                </a:lnTo>
                <a:lnTo>
                  <a:pt x="765907" y="515689"/>
                </a:lnTo>
                <a:lnTo>
                  <a:pt x="927981" y="515689"/>
                </a:lnTo>
                <a:lnTo>
                  <a:pt x="927981" y="601228"/>
                </a:lnTo>
                <a:lnTo>
                  <a:pt x="765907" y="601228"/>
                </a:lnTo>
                <a:lnTo>
                  <a:pt x="718022" y="601228"/>
                </a:lnTo>
                <a:lnTo>
                  <a:pt x="676275" y="601228"/>
                </a:lnTo>
                <a:close/>
                <a:moveTo>
                  <a:pt x="316409" y="6139"/>
                </a:moveTo>
                <a:lnTo>
                  <a:pt x="413408" y="6139"/>
                </a:lnTo>
                <a:lnTo>
                  <a:pt x="475903" y="194976"/>
                </a:lnTo>
                <a:lnTo>
                  <a:pt x="538237" y="6139"/>
                </a:lnTo>
                <a:lnTo>
                  <a:pt x="635236" y="6139"/>
                </a:lnTo>
                <a:lnTo>
                  <a:pt x="516190" y="295818"/>
                </a:lnTo>
                <a:lnTo>
                  <a:pt x="644240" y="601228"/>
                </a:lnTo>
                <a:lnTo>
                  <a:pt x="547241" y="601228"/>
                </a:lnTo>
                <a:lnTo>
                  <a:pt x="476807" y="402701"/>
                </a:lnTo>
                <a:lnTo>
                  <a:pt x="408496" y="601228"/>
                </a:lnTo>
                <a:lnTo>
                  <a:pt x="311498" y="601228"/>
                </a:lnTo>
                <a:lnTo>
                  <a:pt x="436453" y="302764"/>
                </a:lnTo>
                <a:close/>
                <a:moveTo>
                  <a:pt x="140383" y="0"/>
                </a:moveTo>
                <a:cubicBezTo>
                  <a:pt x="170123" y="0"/>
                  <a:pt x="195499" y="5934"/>
                  <a:pt x="216508" y="17803"/>
                </a:cubicBezTo>
                <a:cubicBezTo>
                  <a:pt x="237518" y="29672"/>
                  <a:pt x="253548" y="46998"/>
                  <a:pt x="264598" y="69781"/>
                </a:cubicBezTo>
                <a:cubicBezTo>
                  <a:pt x="275649" y="92565"/>
                  <a:pt x="281174" y="119918"/>
                  <a:pt x="281174" y="151842"/>
                </a:cubicBezTo>
                <a:lnTo>
                  <a:pt x="281174" y="188677"/>
                </a:lnTo>
                <a:lnTo>
                  <a:pt x="190314" y="188677"/>
                </a:lnTo>
                <a:lnTo>
                  <a:pt x="190314" y="151842"/>
                </a:lnTo>
                <a:cubicBezTo>
                  <a:pt x="190314" y="138745"/>
                  <a:pt x="188404" y="127490"/>
                  <a:pt x="184584" y="118076"/>
                </a:cubicBezTo>
                <a:cubicBezTo>
                  <a:pt x="180765" y="108663"/>
                  <a:pt x="175103" y="101500"/>
                  <a:pt x="167599" y="96589"/>
                </a:cubicBezTo>
                <a:cubicBezTo>
                  <a:pt x="160096" y="91678"/>
                  <a:pt x="151024" y="89222"/>
                  <a:pt x="140383" y="89222"/>
                </a:cubicBezTo>
                <a:cubicBezTo>
                  <a:pt x="130014" y="89222"/>
                  <a:pt x="121146" y="91678"/>
                  <a:pt x="113779" y="96589"/>
                </a:cubicBezTo>
                <a:cubicBezTo>
                  <a:pt x="106412" y="101500"/>
                  <a:pt x="100751" y="108663"/>
                  <a:pt x="96794" y="118076"/>
                </a:cubicBezTo>
                <a:cubicBezTo>
                  <a:pt x="92838" y="127490"/>
                  <a:pt x="90860" y="138745"/>
                  <a:pt x="90860" y="151842"/>
                </a:cubicBezTo>
                <a:lnTo>
                  <a:pt x="90860" y="455525"/>
                </a:lnTo>
                <a:cubicBezTo>
                  <a:pt x="90860" y="468622"/>
                  <a:pt x="92838" y="479809"/>
                  <a:pt x="96794" y="489086"/>
                </a:cubicBezTo>
                <a:cubicBezTo>
                  <a:pt x="100751" y="498363"/>
                  <a:pt x="106412" y="505457"/>
                  <a:pt x="113779" y="510369"/>
                </a:cubicBezTo>
                <a:cubicBezTo>
                  <a:pt x="121146" y="515280"/>
                  <a:pt x="130014" y="517736"/>
                  <a:pt x="140383" y="517736"/>
                </a:cubicBezTo>
                <a:cubicBezTo>
                  <a:pt x="151024" y="517736"/>
                  <a:pt x="160096" y="515280"/>
                  <a:pt x="167599" y="510369"/>
                </a:cubicBezTo>
                <a:cubicBezTo>
                  <a:pt x="175103" y="505457"/>
                  <a:pt x="180765" y="498363"/>
                  <a:pt x="184584" y="489086"/>
                </a:cubicBezTo>
                <a:cubicBezTo>
                  <a:pt x="188404" y="479809"/>
                  <a:pt x="190314" y="468486"/>
                  <a:pt x="190314" y="455116"/>
                </a:cubicBezTo>
                <a:lnTo>
                  <a:pt x="190314" y="418690"/>
                </a:lnTo>
                <a:lnTo>
                  <a:pt x="281174" y="418690"/>
                </a:lnTo>
                <a:lnTo>
                  <a:pt x="281174" y="455116"/>
                </a:lnTo>
                <a:cubicBezTo>
                  <a:pt x="281174" y="487040"/>
                  <a:pt x="275649" y="514393"/>
                  <a:pt x="264598" y="537176"/>
                </a:cubicBezTo>
                <a:cubicBezTo>
                  <a:pt x="253548" y="559959"/>
                  <a:pt x="237518" y="577354"/>
                  <a:pt x="216508" y="589359"/>
                </a:cubicBezTo>
                <a:cubicBezTo>
                  <a:pt x="195499" y="601365"/>
                  <a:pt x="170123" y="607367"/>
                  <a:pt x="140383" y="607367"/>
                </a:cubicBezTo>
                <a:cubicBezTo>
                  <a:pt x="110915" y="607367"/>
                  <a:pt x="85676" y="601365"/>
                  <a:pt x="64666" y="589359"/>
                </a:cubicBezTo>
                <a:cubicBezTo>
                  <a:pt x="43657" y="577354"/>
                  <a:pt x="27627" y="560028"/>
                  <a:pt x="16576" y="537381"/>
                </a:cubicBezTo>
                <a:cubicBezTo>
                  <a:pt x="5526" y="514734"/>
                  <a:pt x="0" y="487449"/>
                  <a:pt x="0" y="455525"/>
                </a:cubicBezTo>
                <a:lnTo>
                  <a:pt x="0" y="151842"/>
                </a:lnTo>
                <a:cubicBezTo>
                  <a:pt x="0" y="119918"/>
                  <a:pt x="5526" y="92565"/>
                  <a:pt x="16576" y="69781"/>
                </a:cubicBezTo>
                <a:cubicBezTo>
                  <a:pt x="27627" y="46998"/>
                  <a:pt x="43657" y="29672"/>
                  <a:pt x="64666" y="17803"/>
                </a:cubicBezTo>
                <a:cubicBezTo>
                  <a:pt x="85676" y="5934"/>
                  <a:pt x="110915" y="0"/>
                  <a:pt x="1403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91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roup 640">
            <a:extLst>
              <a:ext uri="{FF2B5EF4-FFF2-40B4-BE49-F238E27FC236}">
                <a16:creationId xmlns:a16="http://schemas.microsoft.com/office/drawing/2014/main" id="{40A5CDB9-E969-23D3-993B-AD1AE2B2D29A}"/>
              </a:ext>
            </a:extLst>
          </p:cNvPr>
          <p:cNvGrpSpPr>
            <a:grpSpLocks/>
          </p:cNvGrpSpPr>
          <p:nvPr/>
        </p:nvGrpSpPr>
        <p:grpSpPr>
          <a:xfrm>
            <a:off x="225200" y="793785"/>
            <a:ext cx="5800217" cy="5475386"/>
            <a:chOff x="225200" y="793785"/>
            <a:chExt cx="5800217" cy="5475386"/>
          </a:xfrm>
        </p:grpSpPr>
        <p:grpSp>
          <p:nvGrpSpPr>
            <p:cNvPr id="638" name="Group 637">
              <a:extLst>
                <a:ext uri="{FF2B5EF4-FFF2-40B4-BE49-F238E27FC236}">
                  <a16:creationId xmlns:a16="http://schemas.microsoft.com/office/drawing/2014/main" id="{9E9BF214-71C0-D748-9A0B-09EA40895DEF}"/>
                </a:ext>
              </a:extLst>
            </p:cNvPr>
            <p:cNvGrpSpPr>
              <a:grpSpLocks/>
            </p:cNvGrpSpPr>
            <p:nvPr/>
          </p:nvGrpSpPr>
          <p:grpSpPr>
            <a:xfrm>
              <a:off x="225200" y="793785"/>
              <a:ext cx="5800217" cy="5475386"/>
              <a:chOff x="225200" y="793785"/>
              <a:chExt cx="5800217" cy="547538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9EE80B5-5867-5808-463B-4BC9251BFD4A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25200" y="793785"/>
                <a:ext cx="5800217" cy="5475386"/>
                <a:chOff x="225199" y="225326"/>
                <a:chExt cx="6403528" cy="6044909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721AD64-1141-C88B-DD2D-609D7BF3341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5199" y="5055569"/>
                  <a:ext cx="6394472" cy="1203371"/>
                </a:xfrm>
                <a:prstGeom prst="rect">
                  <a:avLst/>
                </a:prstGeom>
                <a:gradFill>
                  <a:gsLst>
                    <a:gs pos="100000">
                      <a:schemeClr val="bg2">
                        <a:lumMod val="10000"/>
                      </a:schemeClr>
                    </a:gs>
                    <a:gs pos="0">
                      <a:schemeClr val="bg2">
                        <a:lumMod val="2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5963063-6D40-27BE-5EED-DB851C81900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565238" y="5120330"/>
                  <a:ext cx="5056627" cy="666029"/>
                </a:xfrm>
                <a:prstGeom prst="rect">
                  <a:avLst/>
                </a:prstGeom>
                <a:solidFill>
                  <a:schemeClr val="bg2">
                    <a:lumMod val="50000"/>
                    <a:alpha val="2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F867C86D-6884-1FD1-244D-ECA23DC9E4D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6873" y="1084897"/>
                  <a:ext cx="6394472" cy="3019854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100000">
                      <a:schemeClr val="bg2">
                        <a:lumMod val="10000"/>
                      </a:schemeClr>
                    </a:gs>
                    <a:gs pos="0">
                      <a:schemeClr val="bg2">
                        <a:lumMod val="2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29C3AA2-BB16-3E30-E662-8130F6714C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520290" y="1155175"/>
                  <a:ext cx="5108437" cy="864158"/>
                </a:xfrm>
                <a:prstGeom prst="rect">
                  <a:avLst/>
                </a:prstGeom>
                <a:solidFill>
                  <a:schemeClr val="bg2">
                    <a:lumMod val="50000"/>
                    <a:alpha val="2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EFF07A0C-9C8C-530F-37AB-2DF56A13BFB2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225199" y="225326"/>
                  <a:ext cx="6394472" cy="947911"/>
                  <a:chOff x="225199" y="225326"/>
                  <a:chExt cx="6394472" cy="947911"/>
                </a:xfrm>
              </p:grpSpPr>
              <p:sp>
                <p:nvSpPr>
                  <p:cNvPr id="144" name="Rectangle: Rounded Corners 143">
                    <a:extLst>
                      <a:ext uri="{FF2B5EF4-FFF2-40B4-BE49-F238E27FC236}">
                        <a16:creationId xmlns:a16="http://schemas.microsoft.com/office/drawing/2014/main" id="{4BDA8C2C-4DDA-0746-3E70-41FFF678EB5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25199" y="299451"/>
                    <a:ext cx="6394472" cy="757216"/>
                  </a:xfrm>
                  <a:prstGeom prst="roundRect">
                    <a:avLst>
                      <a:gd name="adj" fmla="val 0"/>
                    </a:avLst>
                  </a:prstGeom>
                  <a:gradFill>
                    <a:gsLst>
                      <a:gs pos="100000">
                        <a:schemeClr val="bg2">
                          <a:lumMod val="10000"/>
                        </a:schemeClr>
                      </a:gs>
                      <a:gs pos="0">
                        <a:schemeClr val="bg2">
                          <a:lumMod val="2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+mj-lt"/>
                    </a:endParaRPr>
                  </a:p>
                </p:txBody>
              </p: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5369D27A-0603-2A21-09CD-1492336E16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2452744" y="439045"/>
                    <a:ext cx="720762" cy="610615"/>
                    <a:chOff x="2452744" y="501723"/>
                    <a:chExt cx="720762" cy="610615"/>
                  </a:xfrm>
                </p:grpSpPr>
                <p:sp>
                  <p:nvSpPr>
                    <p:cNvPr id="151" name="Freeform: Shape 150">
                      <a:extLst>
                        <a:ext uri="{FF2B5EF4-FFF2-40B4-BE49-F238E27FC236}">
                          <a16:creationId xmlns:a16="http://schemas.microsoft.com/office/drawing/2014/main" id="{AEBE6F1E-95AB-62E2-D5D3-B7677F2ED2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624866" y="501723"/>
                      <a:ext cx="376518" cy="3346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4350" h="457200">
                          <a:moveTo>
                            <a:pt x="192881" y="297448"/>
                          </a:moveTo>
                          <a:lnTo>
                            <a:pt x="171718" y="342900"/>
                          </a:lnTo>
                          <a:lnTo>
                            <a:pt x="342632" y="342900"/>
                          </a:lnTo>
                          <a:lnTo>
                            <a:pt x="322719" y="300038"/>
                          </a:lnTo>
                          <a:lnTo>
                            <a:pt x="192881" y="300038"/>
                          </a:lnTo>
                          <a:close/>
                          <a:moveTo>
                            <a:pt x="251460" y="171182"/>
                          </a:moveTo>
                          <a:lnTo>
                            <a:pt x="211545" y="257175"/>
                          </a:lnTo>
                          <a:lnTo>
                            <a:pt x="302806" y="257175"/>
                          </a:lnTo>
                          <a:lnTo>
                            <a:pt x="262890" y="171182"/>
                          </a:lnTo>
                          <a:cubicBezTo>
                            <a:pt x="260985" y="171361"/>
                            <a:pt x="259080" y="171450"/>
                            <a:pt x="257175" y="171450"/>
                          </a:cubicBezTo>
                          <a:cubicBezTo>
                            <a:pt x="255226" y="171450"/>
                            <a:pt x="253321" y="171361"/>
                            <a:pt x="251460" y="171182"/>
                          </a:cubicBezTo>
                          <a:close/>
                          <a:moveTo>
                            <a:pt x="257175" y="57150"/>
                          </a:moveTo>
                          <a:cubicBezTo>
                            <a:pt x="273347" y="57561"/>
                            <a:pt x="286812" y="63146"/>
                            <a:pt x="297571" y="73904"/>
                          </a:cubicBezTo>
                          <a:cubicBezTo>
                            <a:pt x="308329" y="84663"/>
                            <a:pt x="313914" y="98128"/>
                            <a:pt x="314325" y="114300"/>
                          </a:cubicBezTo>
                          <a:cubicBezTo>
                            <a:pt x="314288" y="121351"/>
                            <a:pt x="313090" y="128011"/>
                            <a:pt x="310731" y="134280"/>
                          </a:cubicBezTo>
                          <a:cubicBezTo>
                            <a:pt x="308372" y="140550"/>
                            <a:pt x="305076" y="146183"/>
                            <a:pt x="300841" y="151180"/>
                          </a:cubicBezTo>
                          <a:lnTo>
                            <a:pt x="442913" y="457200"/>
                          </a:lnTo>
                          <a:lnTo>
                            <a:pt x="395585" y="457200"/>
                          </a:lnTo>
                          <a:lnTo>
                            <a:pt x="362456" y="385763"/>
                          </a:lnTo>
                          <a:lnTo>
                            <a:pt x="151805" y="385763"/>
                          </a:lnTo>
                          <a:lnTo>
                            <a:pt x="118676" y="457200"/>
                          </a:lnTo>
                          <a:lnTo>
                            <a:pt x="71438" y="457200"/>
                          </a:lnTo>
                          <a:lnTo>
                            <a:pt x="213509" y="151180"/>
                          </a:lnTo>
                          <a:cubicBezTo>
                            <a:pt x="209275" y="146183"/>
                            <a:pt x="205978" y="140550"/>
                            <a:pt x="203619" y="134280"/>
                          </a:cubicBezTo>
                          <a:cubicBezTo>
                            <a:pt x="201261" y="128011"/>
                            <a:pt x="200062" y="121351"/>
                            <a:pt x="200025" y="114300"/>
                          </a:cubicBezTo>
                          <a:cubicBezTo>
                            <a:pt x="200436" y="98128"/>
                            <a:pt x="206021" y="84663"/>
                            <a:pt x="216780" y="73904"/>
                          </a:cubicBezTo>
                          <a:cubicBezTo>
                            <a:pt x="227538" y="63146"/>
                            <a:pt x="241003" y="57561"/>
                            <a:pt x="257175" y="57150"/>
                          </a:cubicBezTo>
                          <a:close/>
                          <a:moveTo>
                            <a:pt x="404158" y="40809"/>
                          </a:moveTo>
                          <a:cubicBezTo>
                            <a:pt x="409724" y="51908"/>
                            <a:pt x="413995" y="63620"/>
                            <a:pt x="416972" y="75947"/>
                          </a:cubicBezTo>
                          <a:cubicBezTo>
                            <a:pt x="419949" y="88274"/>
                            <a:pt x="421452" y="101058"/>
                            <a:pt x="421481" y="114300"/>
                          </a:cubicBezTo>
                          <a:cubicBezTo>
                            <a:pt x="421452" y="127542"/>
                            <a:pt x="419949" y="140326"/>
                            <a:pt x="416972" y="152653"/>
                          </a:cubicBezTo>
                          <a:cubicBezTo>
                            <a:pt x="413995" y="164980"/>
                            <a:pt x="409724" y="176692"/>
                            <a:pt x="404158" y="187791"/>
                          </a:cubicBezTo>
                          <a:lnTo>
                            <a:pt x="365850" y="168593"/>
                          </a:lnTo>
                          <a:cubicBezTo>
                            <a:pt x="369937" y="160398"/>
                            <a:pt x="373081" y="151740"/>
                            <a:pt x="375281" y="142618"/>
                          </a:cubicBezTo>
                          <a:cubicBezTo>
                            <a:pt x="377482" y="133497"/>
                            <a:pt x="378595" y="124058"/>
                            <a:pt x="378619" y="114300"/>
                          </a:cubicBezTo>
                          <a:cubicBezTo>
                            <a:pt x="378600" y="104543"/>
                            <a:pt x="377499" y="95103"/>
                            <a:pt x="375315" y="85982"/>
                          </a:cubicBezTo>
                          <a:cubicBezTo>
                            <a:pt x="373131" y="76860"/>
                            <a:pt x="369976" y="68202"/>
                            <a:pt x="365850" y="60008"/>
                          </a:cubicBezTo>
                          <a:close/>
                          <a:moveTo>
                            <a:pt x="110193" y="40809"/>
                          </a:moveTo>
                          <a:lnTo>
                            <a:pt x="148501" y="60008"/>
                          </a:lnTo>
                          <a:cubicBezTo>
                            <a:pt x="144414" y="68202"/>
                            <a:pt x="141270" y="76860"/>
                            <a:pt x="139069" y="85982"/>
                          </a:cubicBezTo>
                          <a:cubicBezTo>
                            <a:pt x="136868" y="95103"/>
                            <a:pt x="135756" y="104542"/>
                            <a:pt x="135732" y="114300"/>
                          </a:cubicBezTo>
                          <a:cubicBezTo>
                            <a:pt x="135750" y="124058"/>
                            <a:pt x="136851" y="133497"/>
                            <a:pt x="139035" y="142618"/>
                          </a:cubicBezTo>
                          <a:cubicBezTo>
                            <a:pt x="141220" y="151740"/>
                            <a:pt x="144375" y="160398"/>
                            <a:pt x="148501" y="168593"/>
                          </a:cubicBezTo>
                          <a:lnTo>
                            <a:pt x="110193" y="187791"/>
                          </a:lnTo>
                          <a:cubicBezTo>
                            <a:pt x="104626" y="176692"/>
                            <a:pt x="100355" y="164980"/>
                            <a:pt x="97378" y="152653"/>
                          </a:cubicBezTo>
                          <a:cubicBezTo>
                            <a:pt x="94402" y="140326"/>
                            <a:pt x="92899" y="127542"/>
                            <a:pt x="92869" y="114300"/>
                          </a:cubicBezTo>
                          <a:cubicBezTo>
                            <a:pt x="92899" y="101058"/>
                            <a:pt x="94402" y="88274"/>
                            <a:pt x="97378" y="75947"/>
                          </a:cubicBezTo>
                          <a:cubicBezTo>
                            <a:pt x="100355" y="63620"/>
                            <a:pt x="104626" y="51908"/>
                            <a:pt x="110193" y="40809"/>
                          </a:cubicBezTo>
                          <a:close/>
                          <a:moveTo>
                            <a:pt x="485775" y="0"/>
                          </a:moveTo>
                          <a:lnTo>
                            <a:pt x="498813" y="26075"/>
                          </a:lnTo>
                          <a:cubicBezTo>
                            <a:pt x="503875" y="39847"/>
                            <a:pt x="507725" y="54116"/>
                            <a:pt x="510365" y="68881"/>
                          </a:cubicBezTo>
                          <a:cubicBezTo>
                            <a:pt x="513005" y="83647"/>
                            <a:pt x="514333" y="98787"/>
                            <a:pt x="514350" y="114300"/>
                          </a:cubicBezTo>
                          <a:cubicBezTo>
                            <a:pt x="514333" y="129814"/>
                            <a:pt x="513005" y="144953"/>
                            <a:pt x="510365" y="159719"/>
                          </a:cubicBezTo>
                          <a:cubicBezTo>
                            <a:pt x="507725" y="174484"/>
                            <a:pt x="503875" y="188753"/>
                            <a:pt x="498813" y="202525"/>
                          </a:cubicBezTo>
                          <a:lnTo>
                            <a:pt x="485775" y="228600"/>
                          </a:lnTo>
                          <a:lnTo>
                            <a:pt x="448896" y="210205"/>
                          </a:lnTo>
                          <a:cubicBezTo>
                            <a:pt x="456166" y="195744"/>
                            <a:pt x="461739" y="180463"/>
                            <a:pt x="465616" y="164362"/>
                          </a:cubicBezTo>
                          <a:cubicBezTo>
                            <a:pt x="469493" y="148261"/>
                            <a:pt x="471450" y="131573"/>
                            <a:pt x="471488" y="114300"/>
                          </a:cubicBezTo>
                          <a:cubicBezTo>
                            <a:pt x="471450" y="97027"/>
                            <a:pt x="469493" y="80339"/>
                            <a:pt x="465616" y="64238"/>
                          </a:cubicBezTo>
                          <a:cubicBezTo>
                            <a:pt x="461739" y="48137"/>
                            <a:pt x="456166" y="32856"/>
                            <a:pt x="448896" y="18395"/>
                          </a:cubicBezTo>
                          <a:close/>
                          <a:moveTo>
                            <a:pt x="28575" y="0"/>
                          </a:moveTo>
                          <a:lnTo>
                            <a:pt x="65455" y="18395"/>
                          </a:lnTo>
                          <a:cubicBezTo>
                            <a:pt x="58185" y="32856"/>
                            <a:pt x="52611" y="48137"/>
                            <a:pt x="48734" y="64238"/>
                          </a:cubicBezTo>
                          <a:cubicBezTo>
                            <a:pt x="44857" y="80339"/>
                            <a:pt x="42900" y="97027"/>
                            <a:pt x="42863" y="114300"/>
                          </a:cubicBezTo>
                          <a:cubicBezTo>
                            <a:pt x="42900" y="131573"/>
                            <a:pt x="44857" y="148261"/>
                            <a:pt x="48734" y="164362"/>
                          </a:cubicBezTo>
                          <a:cubicBezTo>
                            <a:pt x="52611" y="180463"/>
                            <a:pt x="58185" y="195744"/>
                            <a:pt x="65455" y="210205"/>
                          </a:cubicBezTo>
                          <a:lnTo>
                            <a:pt x="28575" y="228600"/>
                          </a:lnTo>
                          <a:lnTo>
                            <a:pt x="15538" y="202525"/>
                          </a:lnTo>
                          <a:cubicBezTo>
                            <a:pt x="10476" y="188753"/>
                            <a:pt x="6625" y="174484"/>
                            <a:pt x="3985" y="159719"/>
                          </a:cubicBezTo>
                          <a:cubicBezTo>
                            <a:pt x="1345" y="144953"/>
                            <a:pt x="17" y="129814"/>
                            <a:pt x="0" y="114300"/>
                          </a:cubicBezTo>
                          <a:cubicBezTo>
                            <a:pt x="17" y="98787"/>
                            <a:pt x="1345" y="83647"/>
                            <a:pt x="3985" y="68881"/>
                          </a:cubicBezTo>
                          <a:cubicBezTo>
                            <a:pt x="6625" y="54116"/>
                            <a:pt x="10476" y="39847"/>
                            <a:pt x="15538" y="26075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152" name="TextBox 151">
                      <a:extLst>
                        <a:ext uri="{FF2B5EF4-FFF2-40B4-BE49-F238E27FC236}">
                          <a16:creationId xmlns:a16="http://schemas.microsoft.com/office/drawing/2014/main" id="{613708D4-EC7C-9077-7C73-840B83270BF3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2452744" y="865990"/>
                      <a:ext cx="720762" cy="24634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Router</a:t>
                      </a:r>
                    </a:p>
                  </p:txBody>
                </p:sp>
              </p:grpSp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2EBB721F-89E5-8734-2C55-E303C2F44A0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33489" y="493712"/>
                    <a:ext cx="1231750" cy="448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</a:pP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Wireless</a:t>
                    </a:r>
                  </a:p>
                  <a:p>
                    <a:pPr>
                      <a:lnSpc>
                        <a:spcPct val="85000"/>
                      </a:lnSpc>
                    </a:pP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Interconnect</a:t>
                    </a:r>
                  </a:p>
                </p:txBody>
              </p:sp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0AA49B1E-3274-6201-7DFD-520122B6C71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 rot="5400000">
                    <a:off x="5835200" y="489461"/>
                    <a:ext cx="947911" cy="4196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Mobile</a:t>
                    </a:r>
                  </a:p>
                  <a:p>
                    <a:pPr algn="ctr">
                      <a:lnSpc>
                        <a:spcPct val="85000"/>
                      </a:lnSpc>
                    </a:pPr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Networks</a:t>
                    </a:r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610B789A-B38E-2888-9483-61E41ED4B1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3971828" y="439045"/>
                    <a:ext cx="1184964" cy="610615"/>
                    <a:chOff x="3971828" y="501723"/>
                    <a:chExt cx="1184964" cy="610615"/>
                  </a:xfrm>
                </p:grpSpPr>
                <p:sp>
                  <p:nvSpPr>
                    <p:cNvPr id="149" name="Freeform: Shape 148">
                      <a:extLst>
                        <a:ext uri="{FF2B5EF4-FFF2-40B4-BE49-F238E27FC236}">
                          <a16:creationId xmlns:a16="http://schemas.microsoft.com/office/drawing/2014/main" id="{8C90463B-2791-520E-A646-22C3EA2B4A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4352364" y="501723"/>
                      <a:ext cx="376518" cy="3346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4350" h="457200">
                          <a:moveTo>
                            <a:pt x="192881" y="297448"/>
                          </a:moveTo>
                          <a:lnTo>
                            <a:pt x="171718" y="342900"/>
                          </a:lnTo>
                          <a:lnTo>
                            <a:pt x="342632" y="342900"/>
                          </a:lnTo>
                          <a:lnTo>
                            <a:pt x="322719" y="300038"/>
                          </a:lnTo>
                          <a:lnTo>
                            <a:pt x="192881" y="300038"/>
                          </a:lnTo>
                          <a:close/>
                          <a:moveTo>
                            <a:pt x="251460" y="171182"/>
                          </a:moveTo>
                          <a:lnTo>
                            <a:pt x="211545" y="257175"/>
                          </a:lnTo>
                          <a:lnTo>
                            <a:pt x="302806" y="257175"/>
                          </a:lnTo>
                          <a:lnTo>
                            <a:pt x="262890" y="171182"/>
                          </a:lnTo>
                          <a:cubicBezTo>
                            <a:pt x="260985" y="171361"/>
                            <a:pt x="259080" y="171450"/>
                            <a:pt x="257175" y="171450"/>
                          </a:cubicBezTo>
                          <a:cubicBezTo>
                            <a:pt x="255226" y="171450"/>
                            <a:pt x="253321" y="171361"/>
                            <a:pt x="251460" y="171182"/>
                          </a:cubicBezTo>
                          <a:close/>
                          <a:moveTo>
                            <a:pt x="257175" y="57150"/>
                          </a:moveTo>
                          <a:cubicBezTo>
                            <a:pt x="273347" y="57561"/>
                            <a:pt x="286812" y="63146"/>
                            <a:pt x="297571" y="73904"/>
                          </a:cubicBezTo>
                          <a:cubicBezTo>
                            <a:pt x="308329" y="84663"/>
                            <a:pt x="313914" y="98128"/>
                            <a:pt x="314325" y="114300"/>
                          </a:cubicBezTo>
                          <a:cubicBezTo>
                            <a:pt x="314288" y="121351"/>
                            <a:pt x="313090" y="128011"/>
                            <a:pt x="310731" y="134280"/>
                          </a:cubicBezTo>
                          <a:cubicBezTo>
                            <a:pt x="308372" y="140550"/>
                            <a:pt x="305076" y="146183"/>
                            <a:pt x="300841" y="151180"/>
                          </a:cubicBezTo>
                          <a:lnTo>
                            <a:pt x="442913" y="457200"/>
                          </a:lnTo>
                          <a:lnTo>
                            <a:pt x="395585" y="457200"/>
                          </a:lnTo>
                          <a:lnTo>
                            <a:pt x="362456" y="385763"/>
                          </a:lnTo>
                          <a:lnTo>
                            <a:pt x="151805" y="385763"/>
                          </a:lnTo>
                          <a:lnTo>
                            <a:pt x="118676" y="457200"/>
                          </a:lnTo>
                          <a:lnTo>
                            <a:pt x="71438" y="457200"/>
                          </a:lnTo>
                          <a:lnTo>
                            <a:pt x="213509" y="151180"/>
                          </a:lnTo>
                          <a:cubicBezTo>
                            <a:pt x="209275" y="146183"/>
                            <a:pt x="205978" y="140550"/>
                            <a:pt x="203619" y="134280"/>
                          </a:cubicBezTo>
                          <a:cubicBezTo>
                            <a:pt x="201261" y="128011"/>
                            <a:pt x="200062" y="121351"/>
                            <a:pt x="200025" y="114300"/>
                          </a:cubicBezTo>
                          <a:cubicBezTo>
                            <a:pt x="200436" y="98128"/>
                            <a:pt x="206021" y="84663"/>
                            <a:pt x="216780" y="73904"/>
                          </a:cubicBezTo>
                          <a:cubicBezTo>
                            <a:pt x="227538" y="63146"/>
                            <a:pt x="241003" y="57561"/>
                            <a:pt x="257175" y="57150"/>
                          </a:cubicBezTo>
                          <a:close/>
                          <a:moveTo>
                            <a:pt x="404158" y="40809"/>
                          </a:moveTo>
                          <a:cubicBezTo>
                            <a:pt x="409724" y="51908"/>
                            <a:pt x="413995" y="63620"/>
                            <a:pt x="416972" y="75947"/>
                          </a:cubicBezTo>
                          <a:cubicBezTo>
                            <a:pt x="419949" y="88274"/>
                            <a:pt x="421452" y="101058"/>
                            <a:pt x="421481" y="114300"/>
                          </a:cubicBezTo>
                          <a:cubicBezTo>
                            <a:pt x="421452" y="127542"/>
                            <a:pt x="419949" y="140326"/>
                            <a:pt x="416972" y="152653"/>
                          </a:cubicBezTo>
                          <a:cubicBezTo>
                            <a:pt x="413995" y="164980"/>
                            <a:pt x="409724" y="176692"/>
                            <a:pt x="404158" y="187791"/>
                          </a:cubicBezTo>
                          <a:lnTo>
                            <a:pt x="365850" y="168593"/>
                          </a:lnTo>
                          <a:cubicBezTo>
                            <a:pt x="369937" y="160398"/>
                            <a:pt x="373081" y="151740"/>
                            <a:pt x="375281" y="142618"/>
                          </a:cubicBezTo>
                          <a:cubicBezTo>
                            <a:pt x="377482" y="133497"/>
                            <a:pt x="378595" y="124058"/>
                            <a:pt x="378619" y="114300"/>
                          </a:cubicBezTo>
                          <a:cubicBezTo>
                            <a:pt x="378600" y="104543"/>
                            <a:pt x="377499" y="95103"/>
                            <a:pt x="375315" y="85982"/>
                          </a:cubicBezTo>
                          <a:cubicBezTo>
                            <a:pt x="373131" y="76860"/>
                            <a:pt x="369976" y="68202"/>
                            <a:pt x="365850" y="60008"/>
                          </a:cubicBezTo>
                          <a:close/>
                          <a:moveTo>
                            <a:pt x="110193" y="40809"/>
                          </a:moveTo>
                          <a:lnTo>
                            <a:pt x="148501" y="60008"/>
                          </a:lnTo>
                          <a:cubicBezTo>
                            <a:pt x="144414" y="68202"/>
                            <a:pt x="141270" y="76860"/>
                            <a:pt x="139069" y="85982"/>
                          </a:cubicBezTo>
                          <a:cubicBezTo>
                            <a:pt x="136868" y="95103"/>
                            <a:pt x="135756" y="104542"/>
                            <a:pt x="135732" y="114300"/>
                          </a:cubicBezTo>
                          <a:cubicBezTo>
                            <a:pt x="135750" y="124058"/>
                            <a:pt x="136851" y="133497"/>
                            <a:pt x="139035" y="142618"/>
                          </a:cubicBezTo>
                          <a:cubicBezTo>
                            <a:pt x="141220" y="151740"/>
                            <a:pt x="144375" y="160398"/>
                            <a:pt x="148501" y="168593"/>
                          </a:cubicBezTo>
                          <a:lnTo>
                            <a:pt x="110193" y="187791"/>
                          </a:lnTo>
                          <a:cubicBezTo>
                            <a:pt x="104626" y="176692"/>
                            <a:pt x="100355" y="164980"/>
                            <a:pt x="97378" y="152653"/>
                          </a:cubicBezTo>
                          <a:cubicBezTo>
                            <a:pt x="94402" y="140326"/>
                            <a:pt x="92899" y="127542"/>
                            <a:pt x="92869" y="114300"/>
                          </a:cubicBezTo>
                          <a:cubicBezTo>
                            <a:pt x="92899" y="101058"/>
                            <a:pt x="94402" y="88274"/>
                            <a:pt x="97378" y="75947"/>
                          </a:cubicBezTo>
                          <a:cubicBezTo>
                            <a:pt x="100355" y="63620"/>
                            <a:pt x="104626" y="51908"/>
                            <a:pt x="110193" y="40809"/>
                          </a:cubicBezTo>
                          <a:close/>
                          <a:moveTo>
                            <a:pt x="485775" y="0"/>
                          </a:moveTo>
                          <a:lnTo>
                            <a:pt x="498813" y="26075"/>
                          </a:lnTo>
                          <a:cubicBezTo>
                            <a:pt x="503875" y="39847"/>
                            <a:pt x="507725" y="54116"/>
                            <a:pt x="510365" y="68881"/>
                          </a:cubicBezTo>
                          <a:cubicBezTo>
                            <a:pt x="513005" y="83647"/>
                            <a:pt x="514333" y="98787"/>
                            <a:pt x="514350" y="114300"/>
                          </a:cubicBezTo>
                          <a:cubicBezTo>
                            <a:pt x="514333" y="129814"/>
                            <a:pt x="513005" y="144953"/>
                            <a:pt x="510365" y="159719"/>
                          </a:cubicBezTo>
                          <a:cubicBezTo>
                            <a:pt x="507725" y="174484"/>
                            <a:pt x="503875" y="188753"/>
                            <a:pt x="498813" y="202525"/>
                          </a:cubicBezTo>
                          <a:lnTo>
                            <a:pt x="485775" y="228600"/>
                          </a:lnTo>
                          <a:lnTo>
                            <a:pt x="448896" y="210205"/>
                          </a:lnTo>
                          <a:cubicBezTo>
                            <a:pt x="456166" y="195744"/>
                            <a:pt x="461739" y="180463"/>
                            <a:pt x="465616" y="164362"/>
                          </a:cubicBezTo>
                          <a:cubicBezTo>
                            <a:pt x="469493" y="148261"/>
                            <a:pt x="471450" y="131573"/>
                            <a:pt x="471488" y="114300"/>
                          </a:cubicBezTo>
                          <a:cubicBezTo>
                            <a:pt x="471450" y="97027"/>
                            <a:pt x="469493" y="80339"/>
                            <a:pt x="465616" y="64238"/>
                          </a:cubicBezTo>
                          <a:cubicBezTo>
                            <a:pt x="461739" y="48137"/>
                            <a:pt x="456166" y="32856"/>
                            <a:pt x="448896" y="18395"/>
                          </a:cubicBezTo>
                          <a:close/>
                          <a:moveTo>
                            <a:pt x="28575" y="0"/>
                          </a:moveTo>
                          <a:lnTo>
                            <a:pt x="65455" y="18395"/>
                          </a:lnTo>
                          <a:cubicBezTo>
                            <a:pt x="58185" y="32856"/>
                            <a:pt x="52611" y="48137"/>
                            <a:pt x="48734" y="64238"/>
                          </a:cubicBezTo>
                          <a:cubicBezTo>
                            <a:pt x="44857" y="80339"/>
                            <a:pt x="42900" y="97027"/>
                            <a:pt x="42863" y="114300"/>
                          </a:cubicBezTo>
                          <a:cubicBezTo>
                            <a:pt x="42900" y="131573"/>
                            <a:pt x="44857" y="148261"/>
                            <a:pt x="48734" y="164362"/>
                          </a:cubicBezTo>
                          <a:cubicBezTo>
                            <a:pt x="52611" y="180463"/>
                            <a:pt x="58185" y="195744"/>
                            <a:pt x="65455" y="210205"/>
                          </a:cubicBezTo>
                          <a:lnTo>
                            <a:pt x="28575" y="228600"/>
                          </a:lnTo>
                          <a:lnTo>
                            <a:pt x="15538" y="202525"/>
                          </a:lnTo>
                          <a:cubicBezTo>
                            <a:pt x="10476" y="188753"/>
                            <a:pt x="6625" y="174484"/>
                            <a:pt x="3985" y="159719"/>
                          </a:cubicBezTo>
                          <a:cubicBezTo>
                            <a:pt x="1345" y="144953"/>
                            <a:pt x="17" y="129814"/>
                            <a:pt x="0" y="114300"/>
                          </a:cubicBezTo>
                          <a:cubicBezTo>
                            <a:pt x="17" y="98787"/>
                            <a:pt x="1345" y="83647"/>
                            <a:pt x="3985" y="68881"/>
                          </a:cubicBezTo>
                          <a:cubicBezTo>
                            <a:pt x="6625" y="54116"/>
                            <a:pt x="10476" y="39847"/>
                            <a:pt x="15538" y="26075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p:txBody>
                </p:sp>
                <p:sp>
                  <p:nvSpPr>
                    <p:cNvPr id="150" name="TextBox 149">
                      <a:extLst>
                        <a:ext uri="{FF2B5EF4-FFF2-40B4-BE49-F238E27FC236}">
                          <a16:creationId xmlns:a16="http://schemas.microsoft.com/office/drawing/2014/main" id="{12E754CA-635A-99C8-E656-55F5196DA3EA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3971828" y="865990"/>
                      <a:ext cx="1184964" cy="24634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algn="ctr">
                        <a:lnSpc>
                          <a:spcPct val="85000"/>
                        </a:lnSpc>
                        <a:defRPr sz="1000" b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r>
                        <a:rPr lang="en-US" dirty="0"/>
                        <a:t>Inter DC links</a:t>
                      </a:r>
                    </a:p>
                  </p:txBody>
                </p:sp>
              </p:grp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742BEB4-335A-4A18-CF66-6EDB7EDA19D5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2240059" y="1425614"/>
                  <a:ext cx="502883" cy="323282"/>
                  <a:chOff x="2240059" y="1425614"/>
                  <a:chExt cx="502883" cy="323282"/>
                </a:xfrm>
              </p:grpSpPr>
              <p:pic>
                <p:nvPicPr>
                  <p:cNvPr id="142" name="Graphic 141">
                    <a:extLst>
                      <a:ext uri="{FF2B5EF4-FFF2-40B4-BE49-F238E27FC236}">
                        <a16:creationId xmlns:a16="http://schemas.microsoft.com/office/drawing/2014/main" id="{BF253A2D-CF6C-4550-B281-E835DB4C23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40059" y="1425614"/>
                    <a:ext cx="502883" cy="161641"/>
                  </a:xfrm>
                  <a:prstGeom prst="rect">
                    <a:avLst/>
                  </a:prstGeom>
                </p:spPr>
              </p:pic>
              <p:pic>
                <p:nvPicPr>
                  <p:cNvPr id="143" name="Graphic 142">
                    <a:extLst>
                      <a:ext uri="{FF2B5EF4-FFF2-40B4-BE49-F238E27FC236}">
                        <a16:creationId xmlns:a16="http://schemas.microsoft.com/office/drawing/2014/main" id="{50B51DA2-08B6-209C-CCC3-44F515536F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40059" y="1587255"/>
                    <a:ext cx="502883" cy="16164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AB46E97A-4DAD-0510-9B40-50EBAF5B8DC2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3463999" y="708145"/>
                  <a:ext cx="446568" cy="740112"/>
                  <a:chOff x="3460138" y="786809"/>
                  <a:chExt cx="446568" cy="610613"/>
                </a:xfrm>
              </p:grpSpPr>
              <p:cxnSp>
                <p:nvCxnSpPr>
                  <p:cNvPr id="140" name="Straight Arrow Connector 139">
                    <a:extLst>
                      <a:ext uri="{FF2B5EF4-FFF2-40B4-BE49-F238E27FC236}">
                        <a16:creationId xmlns:a16="http://schemas.microsoft.com/office/drawing/2014/main" id="{31260A14-965F-46A7-D1B7-B8A5085BCA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460138" y="786809"/>
                    <a:ext cx="0" cy="610613"/>
                  </a:xfrm>
                  <a:prstGeom prst="straightConnector1">
                    <a:avLst/>
                  </a:prstGeom>
                  <a:ln w="50800">
                    <a:solidFill>
                      <a:srgbClr val="A2D4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Arrow Connector 140">
                    <a:extLst>
                      <a:ext uri="{FF2B5EF4-FFF2-40B4-BE49-F238E27FC236}">
                        <a16:creationId xmlns:a16="http://schemas.microsoft.com/office/drawing/2014/main" id="{715B8C08-B80C-246A-DA53-E90DC20C16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06706" y="786809"/>
                    <a:ext cx="0" cy="610613"/>
                  </a:xfrm>
                  <a:prstGeom prst="straightConnector1">
                    <a:avLst/>
                  </a:prstGeom>
                  <a:ln w="50800">
                    <a:solidFill>
                      <a:srgbClr val="A2D4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66D7097C-555B-E546-29F7-B92971363705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5063857" y="1398988"/>
                  <a:ext cx="970632" cy="440445"/>
                  <a:chOff x="4917154" y="1398988"/>
                  <a:chExt cx="970632" cy="440445"/>
                </a:xfrm>
              </p:grpSpPr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06D2FF88-D5F7-87A8-5289-04418120617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015819" y="1442181"/>
                    <a:ext cx="871967" cy="3907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</a:pPr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Core/Edge</a:t>
                    </a:r>
                  </a:p>
                  <a:p>
                    <a:pPr>
                      <a:lnSpc>
                        <a:spcPct val="85000"/>
                      </a:lnSpc>
                    </a:pPr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Network</a:t>
                    </a:r>
                  </a:p>
                </p:txBody>
              </p:sp>
              <p:sp>
                <p:nvSpPr>
                  <p:cNvPr id="139" name="Right Brace 138">
                    <a:extLst>
                      <a:ext uri="{FF2B5EF4-FFF2-40B4-BE49-F238E27FC236}">
                        <a16:creationId xmlns:a16="http://schemas.microsoft.com/office/drawing/2014/main" id="{6AFFF36F-46BB-57ED-800D-4CEDA806A6B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917154" y="1398988"/>
                    <a:ext cx="156123" cy="440445"/>
                  </a:xfrm>
                  <a:prstGeom prst="rightBrace">
                    <a:avLst>
                      <a:gd name="adj1" fmla="val 0"/>
                      <a:gd name="adj2" fmla="val 50000"/>
                    </a:avLst>
                  </a:prstGeom>
                  <a:ln w="12700">
                    <a:solidFill>
                      <a:srgbClr val="A2D4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DB901879-FD11-C09D-49BB-3737F0FEEAAB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5063857" y="1993000"/>
                  <a:ext cx="1222917" cy="304801"/>
                  <a:chOff x="4917154" y="1993000"/>
                  <a:chExt cx="1222917" cy="304801"/>
                </a:xfrm>
              </p:grpSpPr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2590F22B-6D75-422F-F463-BC72522601B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015818" y="2016798"/>
                    <a:ext cx="1124253" cy="2463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</a:pPr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Spine Switch</a:t>
                    </a:r>
                  </a:p>
                </p:txBody>
              </p:sp>
              <p:sp>
                <p:nvSpPr>
                  <p:cNvPr id="137" name="Right Brace 136">
                    <a:extLst>
                      <a:ext uri="{FF2B5EF4-FFF2-40B4-BE49-F238E27FC236}">
                        <a16:creationId xmlns:a16="http://schemas.microsoft.com/office/drawing/2014/main" id="{9842EFEA-5AE0-F476-AC82-2560E4490C3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917154" y="1993000"/>
                    <a:ext cx="156123" cy="304801"/>
                  </a:xfrm>
                  <a:prstGeom prst="rightBrace">
                    <a:avLst>
                      <a:gd name="adj1" fmla="val 0"/>
                      <a:gd name="adj2" fmla="val 50000"/>
                    </a:avLst>
                  </a:prstGeom>
                  <a:ln w="12700">
                    <a:solidFill>
                      <a:srgbClr val="A2D4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5883686A-75BD-ECBF-CBED-4C68F47A3BCB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5063857" y="2483406"/>
                  <a:ext cx="1222917" cy="254143"/>
                  <a:chOff x="4917154" y="2483406"/>
                  <a:chExt cx="1222917" cy="254143"/>
                </a:xfrm>
              </p:grpSpPr>
              <p:sp>
                <p:nvSpPr>
                  <p:cNvPr id="134" name="TextBox 133">
                    <a:extLst>
                      <a:ext uri="{FF2B5EF4-FFF2-40B4-BE49-F238E27FC236}">
                        <a16:creationId xmlns:a16="http://schemas.microsoft.com/office/drawing/2014/main" id="{45D80D2F-05AC-DA85-50CC-882C6A5BE92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015818" y="2491201"/>
                    <a:ext cx="1124253" cy="2463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</a:pPr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Leaf Switch</a:t>
                    </a:r>
                  </a:p>
                </p:txBody>
              </p:sp>
              <p:sp>
                <p:nvSpPr>
                  <p:cNvPr id="135" name="Right Brace 134">
                    <a:extLst>
                      <a:ext uri="{FF2B5EF4-FFF2-40B4-BE49-F238E27FC236}">
                        <a16:creationId xmlns:a16="http://schemas.microsoft.com/office/drawing/2014/main" id="{8747E50A-2B97-5FE9-7183-004D40E2092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917154" y="2483406"/>
                    <a:ext cx="156123" cy="230933"/>
                  </a:xfrm>
                  <a:prstGeom prst="rightBrace">
                    <a:avLst>
                      <a:gd name="adj1" fmla="val 0"/>
                      <a:gd name="adj2" fmla="val 50000"/>
                    </a:avLst>
                  </a:prstGeom>
                  <a:ln w="12700">
                    <a:solidFill>
                      <a:srgbClr val="A2D4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5C96A2B1-10F5-6A8E-20CC-D5F7043F14F4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5063857" y="2954642"/>
                  <a:ext cx="1222917" cy="254870"/>
                  <a:chOff x="4917154" y="2954642"/>
                  <a:chExt cx="1222917" cy="254870"/>
                </a:xfrm>
              </p:grpSpPr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48D10634-C295-71FE-3545-BD6FD8B5338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015818" y="2954642"/>
                    <a:ext cx="1124253" cy="2463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</a:pPr>
                    <a:r>
                      <a:rPr lang="en-US" sz="1000" b="1" dirty="0">
                        <a:solidFill>
                          <a:schemeClr val="bg1"/>
                        </a:solidFill>
                      </a:rPr>
                      <a:t>TOR Switch</a:t>
                    </a:r>
                  </a:p>
                </p:txBody>
              </p:sp>
              <p:sp>
                <p:nvSpPr>
                  <p:cNvPr id="133" name="Right Brace 132">
                    <a:extLst>
                      <a:ext uri="{FF2B5EF4-FFF2-40B4-BE49-F238E27FC236}">
                        <a16:creationId xmlns:a16="http://schemas.microsoft.com/office/drawing/2014/main" id="{52992FB1-9D5D-AF76-EDEF-3EAE99E1512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917154" y="2978579"/>
                    <a:ext cx="156123" cy="230933"/>
                  </a:xfrm>
                  <a:prstGeom prst="rightBrace">
                    <a:avLst>
                      <a:gd name="adj1" fmla="val 0"/>
                      <a:gd name="adj2" fmla="val 50000"/>
                    </a:avLst>
                  </a:prstGeom>
                  <a:ln w="12700">
                    <a:solidFill>
                      <a:srgbClr val="A2D4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2925697-F9A5-8514-DD2E-EB8B1D32565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5400000">
                  <a:off x="5988661" y="1484239"/>
                  <a:ext cx="640991" cy="260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chemeClr val="bg1"/>
                      </a:solidFill>
                    </a:rPr>
                    <a:t>WAN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A0F258B-92D5-B052-EC59-28BDEC4945D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5400000">
                  <a:off x="5802337" y="2502691"/>
                  <a:ext cx="1013639" cy="275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>
                      <a:latin typeface="+mj-lt"/>
                    </a:rPr>
                    <a:t>DATA CENTER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1AF69A6-754F-B5A1-4137-2AC99494DF5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5400000">
                  <a:off x="5951141" y="3392097"/>
                  <a:ext cx="716030" cy="260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chemeClr val="bg1"/>
                      </a:solidFill>
                    </a:rPr>
                    <a:t>RACK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F25EC44-5C77-670E-0388-267D1B383AE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5400000">
                  <a:off x="5864187" y="5317912"/>
                  <a:ext cx="889936" cy="2463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000" b="1" dirty="0">
                      <a:solidFill>
                        <a:schemeClr val="bg1"/>
                      </a:solidFill>
                    </a:rPr>
                    <a:t>PACKAGE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B14A23F-937B-E7D1-54D6-494BABCFCDF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5400000">
                  <a:off x="6072865" y="5903550"/>
                  <a:ext cx="472581" cy="260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chemeClr val="bg1"/>
                      </a:solidFill>
                    </a:rPr>
                    <a:t>DIE</a:t>
                  </a:r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1727275E-8B0F-4372-E624-B8BF14A7BB3B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511887" y="2961009"/>
                  <a:ext cx="3430499" cy="1095375"/>
                  <a:chOff x="1749273" y="2961009"/>
                  <a:chExt cx="3430499" cy="1095375"/>
                </a:xfrm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7D27BC16-8376-E9D8-338F-2C5323789AC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1749273" y="2961009"/>
                    <a:ext cx="582555" cy="1095375"/>
                    <a:chOff x="1743411" y="2961009"/>
                    <a:chExt cx="609600" cy="1095375"/>
                  </a:xfrm>
                </p:grpSpPr>
                <p:grpSp>
                  <p:nvGrpSpPr>
                    <p:cNvPr id="122" name="Group 121">
                      <a:extLst>
                        <a:ext uri="{FF2B5EF4-FFF2-40B4-BE49-F238E27FC236}">
                          <a16:creationId xmlns:a16="http://schemas.microsoft.com/office/drawing/2014/main" id="{A795F3F2-B8D9-F1B7-5C20-4E70F936222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>
                    <a:xfrm>
                      <a:off x="1743411" y="2961009"/>
                      <a:ext cx="609600" cy="1095375"/>
                      <a:chOff x="1756111" y="2959055"/>
                      <a:chExt cx="609600" cy="1095375"/>
                    </a:xfrm>
                  </p:grpSpPr>
                  <p:pic>
                    <p:nvPicPr>
                      <p:cNvPr id="124" name="Graphic 123">
                        <a:extLst>
                          <a:ext uri="{FF2B5EF4-FFF2-40B4-BE49-F238E27FC236}">
                            <a16:creationId xmlns:a16="http://schemas.microsoft.com/office/drawing/2014/main" id="{9D878F53-7048-58A1-4005-36FC8D7D0B0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73527" y="3045852"/>
                        <a:ext cx="85725" cy="4191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5" name="Graphic 124">
                        <a:extLst>
                          <a:ext uri="{FF2B5EF4-FFF2-40B4-BE49-F238E27FC236}">
                            <a16:creationId xmlns:a16="http://schemas.microsoft.com/office/drawing/2014/main" id="{A5DDB71A-D266-1B7D-708F-02785DBFFE8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56111" y="2959055"/>
                        <a:ext cx="609600" cy="109537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26" name="Group 125">
                        <a:extLst>
                          <a:ext uri="{FF2B5EF4-FFF2-40B4-BE49-F238E27FC236}">
                            <a16:creationId xmlns:a16="http://schemas.microsoft.com/office/drawing/2014/main" id="{F379A396-DF3B-8AC4-25E8-55D5CE27F2A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>
                      <a:xfrm>
                        <a:off x="1794211" y="2993784"/>
                        <a:ext cx="533400" cy="799674"/>
                        <a:chOff x="1794211" y="2993784"/>
                        <a:chExt cx="533400" cy="799674"/>
                      </a:xfrm>
                    </p:grpSpPr>
                    <p:pic>
                      <p:nvPicPr>
                        <p:cNvPr id="127" name="Graphic 126">
                          <a:extLst>
                            <a:ext uri="{FF2B5EF4-FFF2-40B4-BE49-F238E27FC236}">
                              <a16:creationId xmlns:a16="http://schemas.microsoft.com/office/drawing/2014/main" id="{2B0F0CDF-1270-B901-536C-AA0C088B14D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2993784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28" name="Graphic 127">
                          <a:extLst>
                            <a:ext uri="{FF2B5EF4-FFF2-40B4-BE49-F238E27FC236}">
                              <a16:creationId xmlns:a16="http://schemas.microsoft.com/office/drawing/2014/main" id="{4605FAD7-3EE7-4DBE-7604-0137FCBACA5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150840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29" name="Graphic 128">
                          <a:extLst>
                            <a:ext uri="{FF2B5EF4-FFF2-40B4-BE49-F238E27FC236}">
                              <a16:creationId xmlns:a16="http://schemas.microsoft.com/office/drawing/2014/main" id="{EB57691B-4E7F-36C9-39BA-E1B42E65C37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307896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30" name="Graphic 129">
                          <a:extLst>
                            <a:ext uri="{FF2B5EF4-FFF2-40B4-BE49-F238E27FC236}">
                              <a16:creationId xmlns:a16="http://schemas.microsoft.com/office/drawing/2014/main" id="{5B980ED7-EC94-FE2C-4F76-70A0606FB28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464952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31" name="Graphic 130">
                          <a:extLst>
                            <a:ext uri="{FF2B5EF4-FFF2-40B4-BE49-F238E27FC236}">
                              <a16:creationId xmlns:a16="http://schemas.microsoft.com/office/drawing/2014/main" id="{24D06A8C-715D-99B8-D0DB-BED4E537AA2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622008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06D2E037-D15B-78AE-AA91-BEA6699A4370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752204" y="3781018"/>
                      <a:ext cx="592015" cy="196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j-lt"/>
                        </a:rPr>
                        <a:t>RACK</a:t>
                      </a:r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0DE2F2AA-6FAE-6984-2D64-817F1451A2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2324063" y="2961009"/>
                    <a:ext cx="582555" cy="1095375"/>
                    <a:chOff x="1743411" y="2961009"/>
                    <a:chExt cx="609600" cy="1095375"/>
                  </a:xfrm>
                </p:grpSpPr>
                <p:grpSp>
                  <p:nvGrpSpPr>
                    <p:cNvPr id="112" name="Group 111">
                      <a:extLst>
                        <a:ext uri="{FF2B5EF4-FFF2-40B4-BE49-F238E27FC236}">
                          <a16:creationId xmlns:a16="http://schemas.microsoft.com/office/drawing/2014/main" id="{ECC1D584-CDB5-92B8-4CB2-5E80EEE91DD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>
                    <a:xfrm>
                      <a:off x="1743411" y="2961009"/>
                      <a:ext cx="609600" cy="1095375"/>
                      <a:chOff x="1756111" y="2959055"/>
                      <a:chExt cx="609600" cy="1095375"/>
                    </a:xfrm>
                  </p:grpSpPr>
                  <p:pic>
                    <p:nvPicPr>
                      <p:cNvPr id="114" name="Graphic 113">
                        <a:extLst>
                          <a:ext uri="{FF2B5EF4-FFF2-40B4-BE49-F238E27FC236}">
                            <a16:creationId xmlns:a16="http://schemas.microsoft.com/office/drawing/2014/main" id="{69DB066E-57BA-AF77-6440-1DBEB34A726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73527" y="3045852"/>
                        <a:ext cx="85725" cy="4191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5" name="Graphic 114">
                        <a:extLst>
                          <a:ext uri="{FF2B5EF4-FFF2-40B4-BE49-F238E27FC236}">
                            <a16:creationId xmlns:a16="http://schemas.microsoft.com/office/drawing/2014/main" id="{47E6C2EB-DA7A-9644-78B3-0DF32C2178C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56111" y="2959055"/>
                        <a:ext cx="609600" cy="109537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16" name="Group 115">
                        <a:extLst>
                          <a:ext uri="{FF2B5EF4-FFF2-40B4-BE49-F238E27FC236}">
                            <a16:creationId xmlns:a16="http://schemas.microsoft.com/office/drawing/2014/main" id="{F2467028-46F4-80AD-8A30-92DFB92E860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>
                      <a:xfrm>
                        <a:off x="1794211" y="2993784"/>
                        <a:ext cx="533400" cy="799674"/>
                        <a:chOff x="1794211" y="2993784"/>
                        <a:chExt cx="533400" cy="799674"/>
                      </a:xfrm>
                    </p:grpSpPr>
                    <p:pic>
                      <p:nvPicPr>
                        <p:cNvPr id="117" name="Graphic 116">
                          <a:extLst>
                            <a:ext uri="{FF2B5EF4-FFF2-40B4-BE49-F238E27FC236}">
                              <a16:creationId xmlns:a16="http://schemas.microsoft.com/office/drawing/2014/main" id="{8BAB1B56-065A-BAD2-5EA5-054A2BC36AC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2993784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18" name="Graphic 117">
                          <a:extLst>
                            <a:ext uri="{FF2B5EF4-FFF2-40B4-BE49-F238E27FC236}">
                              <a16:creationId xmlns:a16="http://schemas.microsoft.com/office/drawing/2014/main" id="{501ADC8D-C7DF-A05C-EAB0-1769E2B26CA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150840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19" name="Graphic 118">
                          <a:extLst>
                            <a:ext uri="{FF2B5EF4-FFF2-40B4-BE49-F238E27FC236}">
                              <a16:creationId xmlns:a16="http://schemas.microsoft.com/office/drawing/2014/main" id="{4BFE1486-E78E-872D-CFF4-0006DF448FA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307896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20" name="Graphic 119">
                          <a:extLst>
                            <a:ext uri="{FF2B5EF4-FFF2-40B4-BE49-F238E27FC236}">
                              <a16:creationId xmlns:a16="http://schemas.microsoft.com/office/drawing/2014/main" id="{575890FA-733E-8943-A6EA-71F5BB0298B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464952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21" name="Graphic 120">
                          <a:extLst>
                            <a:ext uri="{FF2B5EF4-FFF2-40B4-BE49-F238E27FC236}">
                              <a16:creationId xmlns:a16="http://schemas.microsoft.com/office/drawing/2014/main" id="{1243CD3D-5F26-B567-E6A8-FB3C8A3E469D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622008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sp>
                  <p:nvSpPr>
                    <p:cNvPr id="113" name="TextBox 112">
                      <a:extLst>
                        <a:ext uri="{FF2B5EF4-FFF2-40B4-BE49-F238E27FC236}">
                          <a16:creationId xmlns:a16="http://schemas.microsoft.com/office/drawing/2014/main" id="{AF8E028B-C16B-8782-56D6-A72B4DB53A98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752204" y="3781018"/>
                      <a:ext cx="592015" cy="196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j-lt"/>
                        </a:rPr>
                        <a:t>RACK</a:t>
                      </a:r>
                    </a:p>
                  </p:txBody>
                </p:sp>
              </p:grp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7736D256-7BBE-1DEF-A74E-35E72F2248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2890129" y="2961009"/>
                    <a:ext cx="582555" cy="1095375"/>
                    <a:chOff x="1743411" y="2961009"/>
                    <a:chExt cx="609600" cy="1095375"/>
                  </a:xfrm>
                </p:grpSpPr>
                <p:grpSp>
                  <p:nvGrpSpPr>
                    <p:cNvPr id="102" name="Group 101">
                      <a:extLst>
                        <a:ext uri="{FF2B5EF4-FFF2-40B4-BE49-F238E27FC236}">
                          <a16:creationId xmlns:a16="http://schemas.microsoft.com/office/drawing/2014/main" id="{9D4A2159-0126-416F-A294-48BC2C93BD2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>
                    <a:xfrm>
                      <a:off x="1743411" y="2961009"/>
                      <a:ext cx="609600" cy="1095375"/>
                      <a:chOff x="1756111" y="2959055"/>
                      <a:chExt cx="609600" cy="1095375"/>
                    </a:xfrm>
                  </p:grpSpPr>
                  <p:pic>
                    <p:nvPicPr>
                      <p:cNvPr id="104" name="Graphic 103">
                        <a:extLst>
                          <a:ext uri="{FF2B5EF4-FFF2-40B4-BE49-F238E27FC236}">
                            <a16:creationId xmlns:a16="http://schemas.microsoft.com/office/drawing/2014/main" id="{E62E16CB-EC6C-0ABF-296F-433E3F4B10A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73527" y="3045852"/>
                        <a:ext cx="85725" cy="4191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5" name="Graphic 104">
                        <a:extLst>
                          <a:ext uri="{FF2B5EF4-FFF2-40B4-BE49-F238E27FC236}">
                            <a16:creationId xmlns:a16="http://schemas.microsoft.com/office/drawing/2014/main" id="{D9E08FB1-1DAF-9F5D-C79B-C260F6A8E36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56111" y="2959055"/>
                        <a:ext cx="609600" cy="109537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06" name="Group 105">
                        <a:extLst>
                          <a:ext uri="{FF2B5EF4-FFF2-40B4-BE49-F238E27FC236}">
                            <a16:creationId xmlns:a16="http://schemas.microsoft.com/office/drawing/2014/main" id="{8EF29694-6FBF-7D64-1C4C-CB44A5CA32F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>
                      <a:xfrm>
                        <a:off x="1794211" y="2993784"/>
                        <a:ext cx="533400" cy="799674"/>
                        <a:chOff x="1794211" y="2993784"/>
                        <a:chExt cx="533400" cy="799674"/>
                      </a:xfrm>
                    </p:grpSpPr>
                    <p:pic>
                      <p:nvPicPr>
                        <p:cNvPr id="107" name="Graphic 106">
                          <a:extLst>
                            <a:ext uri="{FF2B5EF4-FFF2-40B4-BE49-F238E27FC236}">
                              <a16:creationId xmlns:a16="http://schemas.microsoft.com/office/drawing/2014/main" id="{A3B343FC-609D-B476-64AC-0C03B132732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2993784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08" name="Graphic 107">
                          <a:extLst>
                            <a:ext uri="{FF2B5EF4-FFF2-40B4-BE49-F238E27FC236}">
                              <a16:creationId xmlns:a16="http://schemas.microsoft.com/office/drawing/2014/main" id="{69719B02-CA15-5AC7-ED3C-8937062EEE4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150840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09" name="Graphic 108">
                          <a:extLst>
                            <a:ext uri="{FF2B5EF4-FFF2-40B4-BE49-F238E27FC236}">
                              <a16:creationId xmlns:a16="http://schemas.microsoft.com/office/drawing/2014/main" id="{1C71D57A-CC5A-1F94-9EA6-CA31F864D53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307896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10" name="Graphic 109">
                          <a:extLst>
                            <a:ext uri="{FF2B5EF4-FFF2-40B4-BE49-F238E27FC236}">
                              <a16:creationId xmlns:a16="http://schemas.microsoft.com/office/drawing/2014/main" id="{2650C548-ACD4-7521-706B-B904B303DC9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464952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11" name="Graphic 110">
                          <a:extLst>
                            <a:ext uri="{FF2B5EF4-FFF2-40B4-BE49-F238E27FC236}">
                              <a16:creationId xmlns:a16="http://schemas.microsoft.com/office/drawing/2014/main" id="{51F8FECF-CACA-1371-8D9C-4EC80999E5E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622008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sp>
                  <p:nvSpPr>
                    <p:cNvPr id="103" name="TextBox 102">
                      <a:extLst>
                        <a:ext uri="{FF2B5EF4-FFF2-40B4-BE49-F238E27FC236}">
                          <a16:creationId xmlns:a16="http://schemas.microsoft.com/office/drawing/2014/main" id="{CC68FE79-6E77-B299-9DD9-5C91D4F6B62C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752204" y="3781018"/>
                      <a:ext cx="592015" cy="196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j-lt"/>
                        </a:rPr>
                        <a:t>RACK</a:t>
                      </a:r>
                    </a:p>
                  </p:txBody>
                </p:sp>
              </p:grp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289802DB-A8EB-19C4-5F88-2356FB3E61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3460640" y="2961009"/>
                    <a:ext cx="582555" cy="1095375"/>
                    <a:chOff x="1743411" y="2961009"/>
                    <a:chExt cx="609600" cy="1095375"/>
                  </a:xfrm>
                </p:grpSpPr>
                <p:grpSp>
                  <p:nvGrpSpPr>
                    <p:cNvPr id="92" name="Group 91">
                      <a:extLst>
                        <a:ext uri="{FF2B5EF4-FFF2-40B4-BE49-F238E27FC236}">
                          <a16:creationId xmlns:a16="http://schemas.microsoft.com/office/drawing/2014/main" id="{A2DB1E84-89B4-EF0E-64BA-4B1D059B5FF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>
                    <a:xfrm>
                      <a:off x="1743411" y="2961009"/>
                      <a:ext cx="609600" cy="1095375"/>
                      <a:chOff x="1756111" y="2959055"/>
                      <a:chExt cx="609600" cy="1095375"/>
                    </a:xfrm>
                  </p:grpSpPr>
                  <p:pic>
                    <p:nvPicPr>
                      <p:cNvPr id="94" name="Graphic 93">
                        <a:extLst>
                          <a:ext uri="{FF2B5EF4-FFF2-40B4-BE49-F238E27FC236}">
                            <a16:creationId xmlns:a16="http://schemas.microsoft.com/office/drawing/2014/main" id="{1FCAE464-BE38-2F5A-4022-681E22C8950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73527" y="3045852"/>
                        <a:ext cx="85725" cy="4191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5" name="Graphic 94">
                        <a:extLst>
                          <a:ext uri="{FF2B5EF4-FFF2-40B4-BE49-F238E27FC236}">
                            <a16:creationId xmlns:a16="http://schemas.microsoft.com/office/drawing/2014/main" id="{4FB7DC8F-2E80-B302-B290-566FF6699BB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56111" y="2959055"/>
                        <a:ext cx="609600" cy="109537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96" name="Group 95">
                        <a:extLst>
                          <a:ext uri="{FF2B5EF4-FFF2-40B4-BE49-F238E27FC236}">
                            <a16:creationId xmlns:a16="http://schemas.microsoft.com/office/drawing/2014/main" id="{E752B1F2-7E7F-D636-8F99-5B9ED08A65E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>
                      <a:xfrm>
                        <a:off x="1794211" y="2993784"/>
                        <a:ext cx="533400" cy="799674"/>
                        <a:chOff x="1794211" y="2993784"/>
                        <a:chExt cx="533400" cy="799674"/>
                      </a:xfrm>
                    </p:grpSpPr>
                    <p:pic>
                      <p:nvPicPr>
                        <p:cNvPr id="97" name="Graphic 96">
                          <a:extLst>
                            <a:ext uri="{FF2B5EF4-FFF2-40B4-BE49-F238E27FC236}">
                              <a16:creationId xmlns:a16="http://schemas.microsoft.com/office/drawing/2014/main" id="{C90AC1DA-59FB-F68F-213B-45060E1961D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2993784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98" name="Graphic 97">
                          <a:extLst>
                            <a:ext uri="{FF2B5EF4-FFF2-40B4-BE49-F238E27FC236}">
                              <a16:creationId xmlns:a16="http://schemas.microsoft.com/office/drawing/2014/main" id="{2525ED96-305A-C32F-FD88-FA5657C760F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150840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99" name="Graphic 98">
                          <a:extLst>
                            <a:ext uri="{FF2B5EF4-FFF2-40B4-BE49-F238E27FC236}">
                              <a16:creationId xmlns:a16="http://schemas.microsoft.com/office/drawing/2014/main" id="{54135D7C-6655-EC0B-E4B6-D6FFD1DE93D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307896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00" name="Graphic 99">
                          <a:extLst>
                            <a:ext uri="{FF2B5EF4-FFF2-40B4-BE49-F238E27FC236}">
                              <a16:creationId xmlns:a16="http://schemas.microsoft.com/office/drawing/2014/main" id="{D8BB0AA5-0A06-1169-0C25-BBE92ECCA0E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464952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01" name="Graphic 100">
                          <a:extLst>
                            <a:ext uri="{FF2B5EF4-FFF2-40B4-BE49-F238E27FC236}">
                              <a16:creationId xmlns:a16="http://schemas.microsoft.com/office/drawing/2014/main" id="{2FADD40C-1F33-90D1-92C0-9969BF4A374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622008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672513ED-FFF1-C686-E3AF-14F4B83D80B6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752204" y="3781018"/>
                      <a:ext cx="592015" cy="196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j-lt"/>
                        </a:rPr>
                        <a:t>RACK</a:t>
                      </a:r>
                    </a:p>
                  </p:txBody>
                </p:sp>
              </p:grp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A06C58B0-53B6-85C6-814A-A97A1A446B1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4030214" y="2961009"/>
                    <a:ext cx="582555" cy="1095375"/>
                    <a:chOff x="1743411" y="2961009"/>
                    <a:chExt cx="609600" cy="1095375"/>
                  </a:xfrm>
                </p:grpSpPr>
                <p:grpSp>
                  <p:nvGrpSpPr>
                    <p:cNvPr id="82" name="Group 81">
                      <a:extLst>
                        <a:ext uri="{FF2B5EF4-FFF2-40B4-BE49-F238E27FC236}">
                          <a16:creationId xmlns:a16="http://schemas.microsoft.com/office/drawing/2014/main" id="{622C09E0-5BFF-E304-0D09-66AA10DCE5C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>
                    <a:xfrm>
                      <a:off x="1743411" y="2961009"/>
                      <a:ext cx="609600" cy="1095375"/>
                      <a:chOff x="1756111" y="2959055"/>
                      <a:chExt cx="609600" cy="1095375"/>
                    </a:xfrm>
                  </p:grpSpPr>
                  <p:pic>
                    <p:nvPicPr>
                      <p:cNvPr id="84" name="Graphic 83">
                        <a:extLst>
                          <a:ext uri="{FF2B5EF4-FFF2-40B4-BE49-F238E27FC236}">
                            <a16:creationId xmlns:a16="http://schemas.microsoft.com/office/drawing/2014/main" id="{18012604-2723-D193-D885-CF4593807FD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73527" y="3045852"/>
                        <a:ext cx="85725" cy="4191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5" name="Graphic 84">
                        <a:extLst>
                          <a:ext uri="{FF2B5EF4-FFF2-40B4-BE49-F238E27FC236}">
                            <a16:creationId xmlns:a16="http://schemas.microsoft.com/office/drawing/2014/main" id="{C50E9AFD-9678-24F7-6B82-4B561053FA2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56111" y="2959055"/>
                        <a:ext cx="609600" cy="109537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86" name="Group 85">
                        <a:extLst>
                          <a:ext uri="{FF2B5EF4-FFF2-40B4-BE49-F238E27FC236}">
                            <a16:creationId xmlns:a16="http://schemas.microsoft.com/office/drawing/2014/main" id="{F96EAFC0-7A63-324A-84CA-0582402A889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>
                      <a:xfrm>
                        <a:off x="1794211" y="2993784"/>
                        <a:ext cx="533400" cy="799674"/>
                        <a:chOff x="1794211" y="2993784"/>
                        <a:chExt cx="533400" cy="799674"/>
                      </a:xfrm>
                    </p:grpSpPr>
                    <p:pic>
                      <p:nvPicPr>
                        <p:cNvPr id="87" name="Graphic 86">
                          <a:extLst>
                            <a:ext uri="{FF2B5EF4-FFF2-40B4-BE49-F238E27FC236}">
                              <a16:creationId xmlns:a16="http://schemas.microsoft.com/office/drawing/2014/main" id="{AED0B814-B1F6-A0B4-AB51-6F89DFE296E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2993784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8" name="Graphic 87">
                          <a:extLst>
                            <a:ext uri="{FF2B5EF4-FFF2-40B4-BE49-F238E27FC236}">
                              <a16:creationId xmlns:a16="http://schemas.microsoft.com/office/drawing/2014/main" id="{FD2EC056-3CDE-7D7F-FC3D-4D3A96C0E4E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150840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9" name="Graphic 88">
                          <a:extLst>
                            <a:ext uri="{FF2B5EF4-FFF2-40B4-BE49-F238E27FC236}">
                              <a16:creationId xmlns:a16="http://schemas.microsoft.com/office/drawing/2014/main" id="{D5CA9105-35FD-99C9-E8BF-18ED53D5671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307896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90" name="Graphic 89">
                          <a:extLst>
                            <a:ext uri="{FF2B5EF4-FFF2-40B4-BE49-F238E27FC236}">
                              <a16:creationId xmlns:a16="http://schemas.microsoft.com/office/drawing/2014/main" id="{8822AC25-15A5-3BA6-2E11-1351C26B003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464952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91" name="Graphic 90">
                          <a:extLst>
                            <a:ext uri="{FF2B5EF4-FFF2-40B4-BE49-F238E27FC236}">
                              <a16:creationId xmlns:a16="http://schemas.microsoft.com/office/drawing/2014/main" id="{8DF1B406-0FE6-26BB-E39D-89C490972D1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622008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4B7A31CF-9A78-AE69-0466-7A5E8E5827BC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752204" y="3781018"/>
                      <a:ext cx="592015" cy="196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j-lt"/>
                        </a:rPr>
                        <a:t>RACK</a:t>
                      </a:r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2F1D03E0-64AA-DE33-37AC-2DBCFC6A75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4597217" y="2961009"/>
                    <a:ext cx="582555" cy="1095375"/>
                    <a:chOff x="1743411" y="2961009"/>
                    <a:chExt cx="609600" cy="1095375"/>
                  </a:xfrm>
                </p:grpSpPr>
                <p:grpSp>
                  <p:nvGrpSpPr>
                    <p:cNvPr id="72" name="Group 71">
                      <a:extLst>
                        <a:ext uri="{FF2B5EF4-FFF2-40B4-BE49-F238E27FC236}">
                          <a16:creationId xmlns:a16="http://schemas.microsoft.com/office/drawing/2014/main" id="{6193354C-7B2E-4494-1872-9C8FF4C748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>
                    <a:xfrm>
                      <a:off x="1743411" y="2961009"/>
                      <a:ext cx="609600" cy="1095375"/>
                      <a:chOff x="1756111" y="2959055"/>
                      <a:chExt cx="609600" cy="1095375"/>
                    </a:xfrm>
                  </p:grpSpPr>
                  <p:pic>
                    <p:nvPicPr>
                      <p:cNvPr id="74" name="Graphic 73">
                        <a:extLst>
                          <a:ext uri="{FF2B5EF4-FFF2-40B4-BE49-F238E27FC236}">
                            <a16:creationId xmlns:a16="http://schemas.microsoft.com/office/drawing/2014/main" id="{980A6DEE-A34A-5D09-ABA2-3F9C7016F5C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73527" y="3045852"/>
                        <a:ext cx="85725" cy="4191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5" name="Graphic 74">
                        <a:extLst>
                          <a:ext uri="{FF2B5EF4-FFF2-40B4-BE49-F238E27FC236}">
                            <a16:creationId xmlns:a16="http://schemas.microsoft.com/office/drawing/2014/main" id="{85EF76E7-F929-75FA-2C0F-7E09CD4BFD2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56111" y="2959055"/>
                        <a:ext cx="609600" cy="109537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76" name="Group 75">
                        <a:extLst>
                          <a:ext uri="{FF2B5EF4-FFF2-40B4-BE49-F238E27FC236}">
                            <a16:creationId xmlns:a16="http://schemas.microsoft.com/office/drawing/2014/main" id="{1354F796-AD24-275A-9446-4BE5692EEBA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>
                      <a:xfrm>
                        <a:off x="1794211" y="2993784"/>
                        <a:ext cx="533400" cy="799674"/>
                        <a:chOff x="1794211" y="2993784"/>
                        <a:chExt cx="533400" cy="799674"/>
                      </a:xfrm>
                    </p:grpSpPr>
                    <p:pic>
                      <p:nvPicPr>
                        <p:cNvPr id="77" name="Graphic 76">
                          <a:extLst>
                            <a:ext uri="{FF2B5EF4-FFF2-40B4-BE49-F238E27FC236}">
                              <a16:creationId xmlns:a16="http://schemas.microsoft.com/office/drawing/2014/main" id="{2DF2A31C-46DA-002E-3723-2E46CAF9C2C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2993784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8" name="Graphic 77">
                          <a:extLst>
                            <a:ext uri="{FF2B5EF4-FFF2-40B4-BE49-F238E27FC236}">
                              <a16:creationId xmlns:a16="http://schemas.microsoft.com/office/drawing/2014/main" id="{36F91A79-2C2E-8CB3-6201-B8A646F68188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150840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9" name="Graphic 78">
                          <a:extLst>
                            <a:ext uri="{FF2B5EF4-FFF2-40B4-BE49-F238E27FC236}">
                              <a16:creationId xmlns:a16="http://schemas.microsoft.com/office/drawing/2014/main" id="{1C73025B-172C-04C7-3EC6-5F68F164F1F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307896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0" name="Graphic 79">
                          <a:extLst>
                            <a:ext uri="{FF2B5EF4-FFF2-40B4-BE49-F238E27FC236}">
                              <a16:creationId xmlns:a16="http://schemas.microsoft.com/office/drawing/2014/main" id="{39AA502F-D24D-A3AF-3DC4-6DDF6C7E769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464952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81" name="Graphic 80">
                          <a:extLst>
                            <a:ext uri="{FF2B5EF4-FFF2-40B4-BE49-F238E27FC236}">
                              <a16:creationId xmlns:a16="http://schemas.microsoft.com/office/drawing/2014/main" id="{0D01CA39-0CB8-684D-7221-5F7FA1AB3A9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94211" y="3622008"/>
                          <a:ext cx="533400" cy="171450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EE4B2C19-DF91-A690-F7C4-B1F3042373F7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752204" y="3781018"/>
                      <a:ext cx="592015" cy="1969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j-lt"/>
                        </a:rPr>
                        <a:t>RACK</a:t>
                      </a:r>
                    </a:p>
                  </p:txBody>
                </p:sp>
              </p:grpSp>
            </p:grp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2C48234-AC92-789A-54DC-7E09787FFF1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3489" y="3464565"/>
                  <a:ext cx="1231750" cy="448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1200" b="1" dirty="0">
                      <a:solidFill>
                        <a:schemeClr val="bg1"/>
                      </a:solidFill>
                    </a:rPr>
                    <a:t>Data center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en-US" sz="1200" b="1" dirty="0">
                      <a:solidFill>
                        <a:schemeClr val="bg1"/>
                      </a:solidFill>
                    </a:rPr>
                    <a:t>Interconnect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B87F893-7DB1-847B-EC00-57BA078CD38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3489" y="5623581"/>
                  <a:ext cx="1231750" cy="448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1200" b="1" dirty="0">
                      <a:solidFill>
                        <a:schemeClr val="bg1"/>
                      </a:solidFill>
                      <a:latin typeface="+mj-lt"/>
                    </a:rPr>
                    <a:t>SoC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en-US" sz="1200" b="1" dirty="0">
                      <a:solidFill>
                        <a:schemeClr val="bg1"/>
                      </a:solidFill>
                      <a:latin typeface="+mj-lt"/>
                    </a:rPr>
                    <a:t>Interconnect</a:t>
                  </a:r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BF0082F0-81C5-FBA9-7AC1-21D1C5ABD453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688798" y="2105452"/>
                  <a:ext cx="3104837" cy="743240"/>
                  <a:chOff x="1688798" y="2105452"/>
                  <a:chExt cx="3104837" cy="743240"/>
                </a:xfrm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0E4199AE-91AA-E278-5850-A3349DE62A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2249730" y="2105452"/>
                    <a:ext cx="1955061" cy="276606"/>
                    <a:chOff x="2249730" y="2105452"/>
                    <a:chExt cx="1955061" cy="276606"/>
                  </a:xfrm>
                </p:grpSpPr>
                <p:pic>
                  <p:nvPicPr>
                    <p:cNvPr id="63" name="Graphic 62">
                      <a:extLst>
                        <a:ext uri="{FF2B5EF4-FFF2-40B4-BE49-F238E27FC236}">
                          <a16:creationId xmlns:a16="http://schemas.microsoft.com/office/drawing/2014/main" id="{D57B8A88-97B9-A5FB-597F-2566BA9304E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249730" y="2105452"/>
                      <a:ext cx="276606" cy="2766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" name="Graphic 63">
                      <a:extLst>
                        <a:ext uri="{FF2B5EF4-FFF2-40B4-BE49-F238E27FC236}">
                          <a16:creationId xmlns:a16="http://schemas.microsoft.com/office/drawing/2014/main" id="{13060A92-2F46-D523-A2A8-3F4BE7B3BC6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099006" y="2105452"/>
                      <a:ext cx="276606" cy="2766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5" name="Graphic 64">
                      <a:extLst>
                        <a:ext uri="{FF2B5EF4-FFF2-40B4-BE49-F238E27FC236}">
                          <a16:creationId xmlns:a16="http://schemas.microsoft.com/office/drawing/2014/main" id="{A90470DB-B3F4-B0D3-A113-F0F2A61AE6C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928185" y="2105452"/>
                      <a:ext cx="276606" cy="27660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6217878D-A04B-CC61-B1AA-9E17D625C4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1688798" y="2572086"/>
                    <a:ext cx="3104837" cy="276606"/>
                    <a:chOff x="1688798" y="2572086"/>
                    <a:chExt cx="3104837" cy="276606"/>
                  </a:xfrm>
                </p:grpSpPr>
                <p:pic>
                  <p:nvPicPr>
                    <p:cNvPr id="57" name="Graphic 56">
                      <a:extLst>
                        <a:ext uri="{FF2B5EF4-FFF2-40B4-BE49-F238E27FC236}">
                          <a16:creationId xmlns:a16="http://schemas.microsoft.com/office/drawing/2014/main" id="{A64D0C94-242C-67E7-1E71-61216EBA002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688798" y="2572086"/>
                      <a:ext cx="276606" cy="2766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" name="Graphic 57">
                      <a:extLst>
                        <a:ext uri="{FF2B5EF4-FFF2-40B4-BE49-F238E27FC236}">
                          <a16:creationId xmlns:a16="http://schemas.microsoft.com/office/drawing/2014/main" id="{037DAE5A-E283-F487-F39D-660EE8BD2B5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254444" y="2572086"/>
                      <a:ext cx="276606" cy="2766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" name="Graphic 58">
                      <a:extLst>
                        <a:ext uri="{FF2B5EF4-FFF2-40B4-BE49-F238E27FC236}">
                          <a16:creationId xmlns:a16="http://schemas.microsoft.com/office/drawing/2014/main" id="{D7317DDF-EE70-CE84-1981-27257656074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820090" y="2572086"/>
                      <a:ext cx="276606" cy="2766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" name="Graphic 59">
                      <a:extLst>
                        <a:ext uri="{FF2B5EF4-FFF2-40B4-BE49-F238E27FC236}">
                          <a16:creationId xmlns:a16="http://schemas.microsoft.com/office/drawing/2014/main" id="{25C9A9E1-BB6E-1082-FF8E-2DC8F045772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385736" y="2572086"/>
                      <a:ext cx="276606" cy="2766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" name="Graphic 60">
                      <a:extLst>
                        <a:ext uri="{FF2B5EF4-FFF2-40B4-BE49-F238E27FC236}">
                          <a16:creationId xmlns:a16="http://schemas.microsoft.com/office/drawing/2014/main" id="{11DD71A4-6836-DC23-86BF-E253BA84743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951382" y="2572086"/>
                      <a:ext cx="276606" cy="27660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Graphic 61">
                      <a:extLst>
                        <a:ext uri="{FF2B5EF4-FFF2-40B4-BE49-F238E27FC236}">
                          <a16:creationId xmlns:a16="http://schemas.microsoft.com/office/drawing/2014/main" id="{376D1A4F-3E04-11D8-0418-311692342D3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17029" y="2572086"/>
                      <a:ext cx="276606" cy="276606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9" name="Graphic 38">
                  <a:extLst>
                    <a:ext uri="{FF2B5EF4-FFF2-40B4-BE49-F238E27FC236}">
                      <a16:creationId xmlns:a16="http://schemas.microsoft.com/office/drawing/2014/main" id="{E8EF18BB-19EC-84EB-60B6-BA11BD1652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8322" y="1411879"/>
                  <a:ext cx="268755" cy="427553"/>
                </a:xfrm>
                <a:prstGeom prst="rect">
                  <a:avLst/>
                </a:prstGeom>
              </p:spPr>
            </p:pic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9585D7AE-38B7-FB78-1F4B-5E59A788FEC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28723" y="4128687"/>
                  <a:ext cx="6394472" cy="894666"/>
                </a:xfrm>
                <a:prstGeom prst="rect">
                  <a:avLst/>
                </a:prstGeom>
                <a:gradFill>
                  <a:gsLst>
                    <a:gs pos="100000">
                      <a:schemeClr val="bg2">
                        <a:lumMod val="10000"/>
                      </a:schemeClr>
                    </a:gs>
                    <a:gs pos="0">
                      <a:schemeClr val="bg2">
                        <a:lumMod val="2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4348B22-9B83-3607-71EE-DA765AD6C6A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5400000">
                  <a:off x="5954665" y="4439830"/>
                  <a:ext cx="716030" cy="260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>
                      <a:solidFill>
                        <a:schemeClr val="bg1"/>
                      </a:solidFill>
                    </a:rPr>
                    <a:t>NODE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140A8E4-40CE-BA72-9337-A4C6C2A208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37011" y="4396452"/>
                  <a:ext cx="1231750" cy="448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1200" b="1" dirty="0">
                      <a:solidFill>
                        <a:schemeClr val="bg1"/>
                      </a:solidFill>
                    </a:rPr>
                    <a:t>Processor</a:t>
                  </a:r>
                </a:p>
                <a:p>
                  <a:pPr>
                    <a:lnSpc>
                      <a:spcPct val="85000"/>
                    </a:lnSpc>
                  </a:pPr>
                  <a:r>
                    <a:rPr lang="en-US" sz="1200" b="1" dirty="0">
                      <a:solidFill>
                        <a:schemeClr val="bg1"/>
                      </a:solidFill>
                    </a:rPr>
                    <a:t>Interconnect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5997F3D-6D06-32E4-1E9B-B6B3A5768FF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548297" y="4195187"/>
                  <a:ext cx="3442800" cy="769823"/>
                </a:xfrm>
                <a:prstGeom prst="rect">
                  <a:avLst/>
                </a:prstGeom>
                <a:noFill/>
                <a:ln>
                  <a:solidFill>
                    <a:srgbClr val="A2D46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1C4C8F1A-BE7B-043A-0D64-DB3F3FF9AA69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2752615" y="4273533"/>
                  <a:ext cx="861875" cy="604111"/>
                  <a:chOff x="2807767" y="4224319"/>
                  <a:chExt cx="1006678" cy="705607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FFB1588D-9C0C-7235-A39B-BA618235227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807767" y="4224319"/>
                    <a:ext cx="325795" cy="234046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rgbClr val="14867B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+mj-lt"/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A4EE88E3-47B1-4BBC-69D2-8CA33734855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88650" y="4224319"/>
                    <a:ext cx="325795" cy="234046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rgbClr val="14867B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+mj-lt"/>
                    </a:endParaRP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2A2C6A97-242E-9D03-0D48-2A261872083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807767" y="4695880"/>
                    <a:ext cx="325795" cy="234046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2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+mj-lt"/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C5726DA-C364-3CBD-2E17-0350C192A0A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488650" y="4695880"/>
                    <a:ext cx="325795" cy="234046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2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+mj-lt"/>
                    </a:endParaRPr>
                  </a:p>
                </p:txBody>
              </p: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8FC6A6E3-E0A8-60BC-BDB9-97BE60C205F7}"/>
                      </a:ext>
                    </a:extLst>
                  </p:cNvPr>
                  <p:cNvCxnSpPr>
                    <a:cxnSpLocks/>
                    <a:stCxn id="47" idx="3"/>
                    <a:endCxn id="48" idx="1"/>
                  </p:cNvCxnSpPr>
                  <p:nvPr/>
                </p:nvCxnSpPr>
                <p:spPr>
                  <a:xfrm>
                    <a:off x="3133562" y="4341342"/>
                    <a:ext cx="355088" cy="0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01901516-D7EE-1A36-FDE4-01E51B02C2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133562" y="4823663"/>
                    <a:ext cx="355088" cy="0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652767AE-717D-06C1-91B2-6BA9FA1A81B5}"/>
                      </a:ext>
                    </a:extLst>
                  </p:cNvPr>
                  <p:cNvCxnSpPr>
                    <a:cxnSpLocks/>
                    <a:stCxn id="47" idx="2"/>
                    <a:endCxn id="49" idx="0"/>
                  </p:cNvCxnSpPr>
                  <p:nvPr/>
                </p:nvCxnSpPr>
                <p:spPr>
                  <a:xfrm>
                    <a:off x="2970665" y="4458365"/>
                    <a:ext cx="0" cy="237515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E4988276-0FEF-8D04-9DD9-067A5C436D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62342" y="4458365"/>
                    <a:ext cx="0" cy="237515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C6B37EC-1734-6977-9351-893ABF1DCD9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726414" y="5223734"/>
                  <a:ext cx="798360" cy="452943"/>
                </a:xfrm>
                <a:prstGeom prst="rect">
                  <a:avLst/>
                </a:prstGeom>
                <a:gradFill>
                  <a:gsLst>
                    <a:gs pos="0">
                      <a:schemeClr val="bg2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7B8FB4A-1E81-8E01-460A-2D8B87FB8E4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730044" y="5851120"/>
                  <a:ext cx="321596" cy="336860"/>
                </a:xfrm>
                <a:prstGeom prst="rect">
                  <a:avLst/>
                </a:prstGeom>
                <a:gradFill>
                  <a:gsLst>
                    <a:gs pos="0">
                      <a:schemeClr val="bg2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813F9C-61B8-450E-AFF5-DABAA06921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136" y="4420415"/>
                <a:ext cx="1720343" cy="563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CXL 1.1</a:t>
                </a:r>
              </a:p>
              <a:p>
                <a:pPr algn="l">
                  <a:lnSpc>
                    <a:spcPct val="85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Single Node</a:t>
                </a:r>
              </a:p>
              <a:p>
                <a:pPr algn="l">
                  <a:lnSpc>
                    <a:spcPct val="85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Coherent interconnect</a:t>
                </a:r>
              </a:p>
            </p:txBody>
          </p:sp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id="{0A804CF9-9AB9-DE46-39B0-BF4FBB59A4D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524447" y="4840257"/>
                <a:ext cx="228862" cy="155652"/>
                <a:chOff x="543827" y="2316549"/>
                <a:chExt cx="529632" cy="529632"/>
              </a:xfrm>
            </p:grpSpPr>
            <p:sp>
              <p:nvSpPr>
                <p:cNvPr id="592" name="Rectangle 591">
                  <a:extLst>
                    <a:ext uri="{FF2B5EF4-FFF2-40B4-BE49-F238E27FC236}">
                      <a16:creationId xmlns:a16="http://schemas.microsoft.com/office/drawing/2014/main" id="{B7DAA56B-4F6A-65E6-9B0E-FA0DD157D4B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43827" y="2316549"/>
                  <a:ext cx="529632" cy="529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grpSp>
              <p:nvGrpSpPr>
                <p:cNvPr id="600" name="Group 599">
                  <a:extLst>
                    <a:ext uri="{FF2B5EF4-FFF2-40B4-BE49-F238E27FC236}">
                      <a16:creationId xmlns:a16="http://schemas.microsoft.com/office/drawing/2014/main" id="{DCCC9292-0AA9-C82B-8AAA-2C8AC029FBA2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04167" y="2418770"/>
                  <a:ext cx="408953" cy="319379"/>
                  <a:chOff x="604167" y="2418770"/>
                  <a:chExt cx="408953" cy="319379"/>
                </a:xfrm>
              </p:grpSpPr>
              <p:cxnSp>
                <p:nvCxnSpPr>
                  <p:cNvPr id="594" name="Straight Connector 593">
                    <a:extLst>
                      <a:ext uri="{FF2B5EF4-FFF2-40B4-BE49-F238E27FC236}">
                        <a16:creationId xmlns:a16="http://schemas.microsoft.com/office/drawing/2014/main" id="{BE425505-63CC-62D6-DA27-6DFB1203E8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418770"/>
                    <a:ext cx="408953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>
                    <a:extLst>
                      <a:ext uri="{FF2B5EF4-FFF2-40B4-BE49-F238E27FC236}">
                        <a16:creationId xmlns:a16="http://schemas.microsoft.com/office/drawing/2014/main" id="{4BA9A4E6-7A27-35C6-3D5F-53874028B6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525867"/>
                    <a:ext cx="408953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Straight Connector 596">
                    <a:extLst>
                      <a:ext uri="{FF2B5EF4-FFF2-40B4-BE49-F238E27FC236}">
                        <a16:creationId xmlns:a16="http://schemas.microsoft.com/office/drawing/2014/main" id="{F33AC742-B2AC-8867-66A8-0E5559AF47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632964"/>
                    <a:ext cx="408953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Straight Connector 597">
                    <a:extLst>
                      <a:ext uri="{FF2B5EF4-FFF2-40B4-BE49-F238E27FC236}">
                        <a16:creationId xmlns:a16="http://schemas.microsoft.com/office/drawing/2014/main" id="{B3518FF6-CFB0-55B7-FA23-557639A38D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0396" y="2738149"/>
                    <a:ext cx="252724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956F4F8E-E26A-060F-9949-1B8A1C5478C4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054410" y="4840257"/>
                <a:ext cx="228862" cy="155652"/>
                <a:chOff x="543827" y="2316549"/>
                <a:chExt cx="529632" cy="529632"/>
              </a:xfrm>
            </p:grpSpPr>
            <p:sp>
              <p:nvSpPr>
                <p:cNvPr id="603" name="Rectangle 602">
                  <a:extLst>
                    <a:ext uri="{FF2B5EF4-FFF2-40B4-BE49-F238E27FC236}">
                      <a16:creationId xmlns:a16="http://schemas.microsoft.com/office/drawing/2014/main" id="{21F6EB67-6442-D36C-8248-6033ADAB9E7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43827" y="2316549"/>
                  <a:ext cx="529632" cy="529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707C94B9-1652-F822-CB91-BAAB0FC81E15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04167" y="2418770"/>
                  <a:ext cx="408953" cy="319379"/>
                  <a:chOff x="604167" y="2418770"/>
                  <a:chExt cx="408953" cy="319379"/>
                </a:xfrm>
              </p:grpSpPr>
              <p:cxnSp>
                <p:nvCxnSpPr>
                  <p:cNvPr id="605" name="Straight Connector 604">
                    <a:extLst>
                      <a:ext uri="{FF2B5EF4-FFF2-40B4-BE49-F238E27FC236}">
                        <a16:creationId xmlns:a16="http://schemas.microsoft.com/office/drawing/2014/main" id="{3982CD6C-CB9B-06C9-9959-8D51BF22A3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418770"/>
                    <a:ext cx="408953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6" name="Straight Connector 605">
                    <a:extLst>
                      <a:ext uri="{FF2B5EF4-FFF2-40B4-BE49-F238E27FC236}">
                        <a16:creationId xmlns:a16="http://schemas.microsoft.com/office/drawing/2014/main" id="{5AC223EB-519E-F198-EA35-C4D9238F58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525867"/>
                    <a:ext cx="408953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7" name="Straight Connector 606">
                    <a:extLst>
                      <a:ext uri="{FF2B5EF4-FFF2-40B4-BE49-F238E27FC236}">
                        <a16:creationId xmlns:a16="http://schemas.microsoft.com/office/drawing/2014/main" id="{336A7361-F79D-C6E1-3BD7-043C1FCFF6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632964"/>
                    <a:ext cx="408953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8" name="Straight Connector 607">
                    <a:extLst>
                      <a:ext uri="{FF2B5EF4-FFF2-40B4-BE49-F238E27FC236}">
                        <a16:creationId xmlns:a16="http://schemas.microsoft.com/office/drawing/2014/main" id="{71267E29-37E8-C6FE-E7BD-A33F90C1C4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0396" y="2738149"/>
                    <a:ext cx="252724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09" name="Group 608">
                <a:extLst>
                  <a:ext uri="{FF2B5EF4-FFF2-40B4-BE49-F238E27FC236}">
                    <a16:creationId xmlns:a16="http://schemas.microsoft.com/office/drawing/2014/main" id="{81DA0446-C49C-B055-82CA-7562D3442882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514749" y="5364811"/>
                <a:ext cx="311408" cy="317660"/>
                <a:chOff x="543827" y="2316549"/>
                <a:chExt cx="529632" cy="529632"/>
              </a:xfrm>
            </p:grpSpPr>
            <p:sp>
              <p:nvSpPr>
                <p:cNvPr id="610" name="Rectangle 609">
                  <a:extLst>
                    <a:ext uri="{FF2B5EF4-FFF2-40B4-BE49-F238E27FC236}">
                      <a16:creationId xmlns:a16="http://schemas.microsoft.com/office/drawing/2014/main" id="{372F03E1-6F39-2C83-5F19-6A7307BC447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43827" y="2316549"/>
                  <a:ext cx="529632" cy="529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grpSp>
              <p:nvGrpSpPr>
                <p:cNvPr id="611" name="Group 610">
                  <a:extLst>
                    <a:ext uri="{FF2B5EF4-FFF2-40B4-BE49-F238E27FC236}">
                      <a16:creationId xmlns:a16="http://schemas.microsoft.com/office/drawing/2014/main" id="{80C06DE3-0E51-80F1-60CE-4242253FB80D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04167" y="2418770"/>
                  <a:ext cx="408953" cy="319379"/>
                  <a:chOff x="604167" y="2418770"/>
                  <a:chExt cx="408953" cy="319379"/>
                </a:xfrm>
              </p:grpSpPr>
              <p:cxnSp>
                <p:nvCxnSpPr>
                  <p:cNvPr id="612" name="Straight Connector 611">
                    <a:extLst>
                      <a:ext uri="{FF2B5EF4-FFF2-40B4-BE49-F238E27FC236}">
                        <a16:creationId xmlns:a16="http://schemas.microsoft.com/office/drawing/2014/main" id="{932B2A9D-C17D-A8AE-8422-DB7883319F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418770"/>
                    <a:ext cx="408953" cy="0"/>
                  </a:xfrm>
                  <a:prstGeom prst="line">
                    <a:avLst/>
                  </a:prstGeom>
                  <a:ln w="254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Straight Connector 612">
                    <a:extLst>
                      <a:ext uri="{FF2B5EF4-FFF2-40B4-BE49-F238E27FC236}">
                        <a16:creationId xmlns:a16="http://schemas.microsoft.com/office/drawing/2014/main" id="{84B7AC24-78C2-4FD9-9C54-984477B0B3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525867"/>
                    <a:ext cx="408953" cy="0"/>
                  </a:xfrm>
                  <a:prstGeom prst="line">
                    <a:avLst/>
                  </a:prstGeom>
                  <a:ln w="254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4" name="Straight Connector 613">
                    <a:extLst>
                      <a:ext uri="{FF2B5EF4-FFF2-40B4-BE49-F238E27FC236}">
                        <a16:creationId xmlns:a16="http://schemas.microsoft.com/office/drawing/2014/main" id="{103C1A1F-2DB2-3991-0DB0-26D2B4D83E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632964"/>
                    <a:ext cx="408953" cy="0"/>
                  </a:xfrm>
                  <a:prstGeom prst="line">
                    <a:avLst/>
                  </a:prstGeom>
                  <a:ln w="254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614">
                    <a:extLst>
                      <a:ext uri="{FF2B5EF4-FFF2-40B4-BE49-F238E27FC236}">
                        <a16:creationId xmlns:a16="http://schemas.microsoft.com/office/drawing/2014/main" id="{CB789F65-2F4A-F338-1ABC-4D7EBE4815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0396" y="2738149"/>
                    <a:ext cx="252724" cy="0"/>
                  </a:xfrm>
                  <a:prstGeom prst="line">
                    <a:avLst/>
                  </a:prstGeom>
                  <a:ln w="254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17" name="Group 616">
                <a:extLst>
                  <a:ext uri="{FF2B5EF4-FFF2-40B4-BE49-F238E27FC236}">
                    <a16:creationId xmlns:a16="http://schemas.microsoft.com/office/drawing/2014/main" id="{8881C105-E59E-8AA1-97E1-F7C21D6555B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865804" y="5364811"/>
                <a:ext cx="311408" cy="317660"/>
                <a:chOff x="543827" y="2316549"/>
                <a:chExt cx="529632" cy="529632"/>
              </a:xfrm>
            </p:grpSpPr>
            <p:sp>
              <p:nvSpPr>
                <p:cNvPr id="618" name="Rectangle 617">
                  <a:extLst>
                    <a:ext uri="{FF2B5EF4-FFF2-40B4-BE49-F238E27FC236}">
                      <a16:creationId xmlns:a16="http://schemas.microsoft.com/office/drawing/2014/main" id="{8D8ADAE2-D4D9-0136-FAE5-F39C38DF8FF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43827" y="2316549"/>
                  <a:ext cx="529632" cy="529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grpSp>
              <p:nvGrpSpPr>
                <p:cNvPr id="619" name="Group 618">
                  <a:extLst>
                    <a:ext uri="{FF2B5EF4-FFF2-40B4-BE49-F238E27FC236}">
                      <a16:creationId xmlns:a16="http://schemas.microsoft.com/office/drawing/2014/main" id="{3195FF1E-44E8-5405-78B7-CABB12072319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04167" y="2418770"/>
                  <a:ext cx="408953" cy="319379"/>
                  <a:chOff x="604167" y="2418770"/>
                  <a:chExt cx="408953" cy="319379"/>
                </a:xfrm>
              </p:grpSpPr>
              <p:cxnSp>
                <p:nvCxnSpPr>
                  <p:cNvPr id="620" name="Straight Connector 619">
                    <a:extLst>
                      <a:ext uri="{FF2B5EF4-FFF2-40B4-BE49-F238E27FC236}">
                        <a16:creationId xmlns:a16="http://schemas.microsoft.com/office/drawing/2014/main" id="{141D0E28-0837-2DE8-2E3E-C2F2D77356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418770"/>
                    <a:ext cx="408953" cy="0"/>
                  </a:xfrm>
                  <a:prstGeom prst="line">
                    <a:avLst/>
                  </a:prstGeom>
                  <a:ln w="254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620">
                    <a:extLst>
                      <a:ext uri="{FF2B5EF4-FFF2-40B4-BE49-F238E27FC236}">
                        <a16:creationId xmlns:a16="http://schemas.microsoft.com/office/drawing/2014/main" id="{88DFD06C-AA29-06A8-9DB9-3C9492D906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525867"/>
                    <a:ext cx="408953" cy="0"/>
                  </a:xfrm>
                  <a:prstGeom prst="line">
                    <a:avLst/>
                  </a:prstGeom>
                  <a:ln w="254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621">
                    <a:extLst>
                      <a:ext uri="{FF2B5EF4-FFF2-40B4-BE49-F238E27FC236}">
                        <a16:creationId xmlns:a16="http://schemas.microsoft.com/office/drawing/2014/main" id="{DFC03006-8E85-6732-1AEB-02D5E111D0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632964"/>
                    <a:ext cx="408953" cy="0"/>
                  </a:xfrm>
                  <a:prstGeom prst="line">
                    <a:avLst/>
                  </a:prstGeom>
                  <a:ln w="254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622">
                    <a:extLst>
                      <a:ext uri="{FF2B5EF4-FFF2-40B4-BE49-F238E27FC236}">
                        <a16:creationId xmlns:a16="http://schemas.microsoft.com/office/drawing/2014/main" id="{25C8AF8B-5BD8-7512-BA17-B942876832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0396" y="2738149"/>
                    <a:ext cx="252724" cy="0"/>
                  </a:xfrm>
                  <a:prstGeom prst="line">
                    <a:avLst/>
                  </a:prstGeom>
                  <a:ln w="254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4" name="Group 623">
                <a:extLst>
                  <a:ext uri="{FF2B5EF4-FFF2-40B4-BE49-F238E27FC236}">
                    <a16:creationId xmlns:a16="http://schemas.microsoft.com/office/drawing/2014/main" id="{B27BBD2F-E63E-F8D6-272C-362A604480A4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520790" y="5921185"/>
                <a:ext cx="228862" cy="234618"/>
                <a:chOff x="543827" y="2316549"/>
                <a:chExt cx="529632" cy="529632"/>
              </a:xfrm>
            </p:grpSpPr>
            <p:sp>
              <p:nvSpPr>
                <p:cNvPr id="625" name="Rectangle 624">
                  <a:extLst>
                    <a:ext uri="{FF2B5EF4-FFF2-40B4-BE49-F238E27FC236}">
                      <a16:creationId xmlns:a16="http://schemas.microsoft.com/office/drawing/2014/main" id="{FF0A2C15-133A-9FAF-70A6-9F30FE21564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43827" y="2316549"/>
                  <a:ext cx="529632" cy="5296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grpSp>
              <p:nvGrpSpPr>
                <p:cNvPr id="626" name="Group 625">
                  <a:extLst>
                    <a:ext uri="{FF2B5EF4-FFF2-40B4-BE49-F238E27FC236}">
                      <a16:creationId xmlns:a16="http://schemas.microsoft.com/office/drawing/2014/main" id="{2DC24BA4-B1A2-7067-240F-79E39709A367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04167" y="2418770"/>
                  <a:ext cx="408953" cy="319379"/>
                  <a:chOff x="604167" y="2418770"/>
                  <a:chExt cx="408953" cy="319379"/>
                </a:xfrm>
              </p:grpSpPr>
              <p:cxnSp>
                <p:nvCxnSpPr>
                  <p:cNvPr id="627" name="Straight Connector 626">
                    <a:extLst>
                      <a:ext uri="{FF2B5EF4-FFF2-40B4-BE49-F238E27FC236}">
                        <a16:creationId xmlns:a16="http://schemas.microsoft.com/office/drawing/2014/main" id="{CA6D5A8A-1526-E504-A05E-C3E2BC7B1E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418770"/>
                    <a:ext cx="408953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8" name="Straight Connector 627">
                    <a:extLst>
                      <a:ext uri="{FF2B5EF4-FFF2-40B4-BE49-F238E27FC236}">
                        <a16:creationId xmlns:a16="http://schemas.microsoft.com/office/drawing/2014/main" id="{849A762B-533A-35F8-A77C-093C7C11E8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525867"/>
                    <a:ext cx="408953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9" name="Straight Connector 628">
                    <a:extLst>
                      <a:ext uri="{FF2B5EF4-FFF2-40B4-BE49-F238E27FC236}">
                        <a16:creationId xmlns:a16="http://schemas.microsoft.com/office/drawing/2014/main" id="{FD7416DD-7BCA-E171-754D-5DB25DEC2D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167" y="2632964"/>
                    <a:ext cx="408953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0" name="Straight Connector 629">
                    <a:extLst>
                      <a:ext uri="{FF2B5EF4-FFF2-40B4-BE49-F238E27FC236}">
                        <a16:creationId xmlns:a16="http://schemas.microsoft.com/office/drawing/2014/main" id="{4A748493-2B2C-60E3-AC90-560F77D75A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0396" y="2738149"/>
                    <a:ext cx="252724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2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1A92CD60-59AF-DC61-178E-4EF5179FCD3A}"/>
                </a:ext>
              </a:extLst>
            </p:cNvPr>
            <p:cNvGrpSpPr>
              <a:grpSpLocks/>
            </p:cNvGrpSpPr>
            <p:nvPr/>
          </p:nvGrpSpPr>
          <p:grpSpPr>
            <a:xfrm>
              <a:off x="3034790" y="1901498"/>
              <a:ext cx="243434" cy="83997"/>
              <a:chOff x="2895732" y="1954194"/>
              <a:chExt cx="243434" cy="83997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06C3008-E9D4-72D8-DD4B-8F6B925667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95732" y="1954194"/>
                <a:ext cx="243434" cy="8399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E950C92F-992E-26DB-AF5E-DDBBD79640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91556" y="1987048"/>
                <a:ext cx="18288" cy="182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3AC4240F-FC42-DB60-440A-CCB49287F2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27491" y="1987048"/>
                <a:ext cx="86288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29DBCFB-AC9F-9CB1-0BC0-6EE0FE278560}"/>
                </a:ext>
              </a:extLst>
            </p:cNvPr>
            <p:cNvGrpSpPr>
              <a:grpSpLocks/>
            </p:cNvGrpSpPr>
            <p:nvPr/>
          </p:nvGrpSpPr>
          <p:grpSpPr>
            <a:xfrm>
              <a:off x="3034790" y="2016609"/>
              <a:ext cx="243434" cy="83997"/>
              <a:chOff x="2895732" y="1954194"/>
              <a:chExt cx="243434" cy="83997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1A79E671-188C-D5C1-0B7A-99AF0971152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95732" y="1954194"/>
                <a:ext cx="243434" cy="8399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82F564DE-40C6-11B1-818F-7EEF13F48D0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91556" y="1987048"/>
                <a:ext cx="18288" cy="182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014FEA27-C7C1-2379-89A1-9AD8DE38D4A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27491" y="1987048"/>
                <a:ext cx="86288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D2BEE1AF-0F65-AC03-E83C-D7C90553C037}"/>
                </a:ext>
              </a:extLst>
            </p:cNvPr>
            <p:cNvGrpSpPr>
              <a:grpSpLocks/>
            </p:cNvGrpSpPr>
            <p:nvPr/>
          </p:nvGrpSpPr>
          <p:grpSpPr>
            <a:xfrm>
              <a:off x="3034790" y="2127754"/>
              <a:ext cx="243434" cy="83997"/>
              <a:chOff x="2895732" y="1954194"/>
              <a:chExt cx="243434" cy="83997"/>
            </a:xfrm>
          </p:grpSpPr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75BB2F73-C37E-DC6B-6DD0-115369C78A2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95732" y="1954194"/>
                <a:ext cx="243434" cy="8399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9468E9FF-43B5-D923-6425-D63A3A3A3B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91556" y="1987048"/>
                <a:ext cx="18288" cy="182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4F18A5F-4D81-9FD8-C0A9-BF00025C96C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27491" y="1987048"/>
                <a:ext cx="86288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D960C1D2-5F71-7CE3-BD7D-8007C051C081}"/>
                </a:ext>
              </a:extLst>
            </p:cNvPr>
            <p:cNvGrpSpPr>
              <a:grpSpLocks/>
            </p:cNvGrpSpPr>
            <p:nvPr/>
          </p:nvGrpSpPr>
          <p:grpSpPr>
            <a:xfrm>
              <a:off x="3443338" y="1901498"/>
              <a:ext cx="250292" cy="299501"/>
              <a:chOff x="3427201" y="1901498"/>
              <a:chExt cx="250292" cy="299501"/>
            </a:xfrm>
          </p:grpSpPr>
          <p:grpSp>
            <p:nvGrpSpPr>
              <p:cNvPr id="438" name="Group 437">
                <a:extLst>
                  <a:ext uri="{FF2B5EF4-FFF2-40B4-BE49-F238E27FC236}">
                    <a16:creationId xmlns:a16="http://schemas.microsoft.com/office/drawing/2014/main" id="{74A25DC3-146F-9D47-26B1-4E33B55F72A6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430630" y="1901498"/>
                <a:ext cx="243434" cy="83997"/>
                <a:chOff x="2895732" y="1954194"/>
                <a:chExt cx="243434" cy="83997"/>
              </a:xfrm>
            </p:grpSpPr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C312408C-9782-D10F-4999-5F498FF76AE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895732" y="1954194"/>
                  <a:ext cx="243434" cy="83997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B8B69888-7330-583D-0E68-E829546D202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091556" y="1987048"/>
                  <a:ext cx="18288" cy="182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441" name="Rectangle 440">
                  <a:extLst>
                    <a:ext uri="{FF2B5EF4-FFF2-40B4-BE49-F238E27FC236}">
                      <a16:creationId xmlns:a16="http://schemas.microsoft.com/office/drawing/2014/main" id="{EDCB4F50-BAF8-7C9B-1E61-8787DE5D8F3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927491" y="1987048"/>
                  <a:ext cx="86288" cy="18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</p:grpSp>
          <p:grpSp>
            <p:nvGrpSpPr>
              <p:cNvPr id="577" name="Group 576">
                <a:extLst>
                  <a:ext uri="{FF2B5EF4-FFF2-40B4-BE49-F238E27FC236}">
                    <a16:creationId xmlns:a16="http://schemas.microsoft.com/office/drawing/2014/main" id="{19004D37-B8EC-1FF7-70D2-FE155CD71EC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430630" y="2020405"/>
                <a:ext cx="243434" cy="83997"/>
                <a:chOff x="2895732" y="1954194"/>
                <a:chExt cx="243434" cy="83997"/>
              </a:xfrm>
            </p:grpSpPr>
            <p:sp>
              <p:nvSpPr>
                <p:cNvPr id="578" name="Rectangle 577">
                  <a:extLst>
                    <a:ext uri="{FF2B5EF4-FFF2-40B4-BE49-F238E27FC236}">
                      <a16:creationId xmlns:a16="http://schemas.microsoft.com/office/drawing/2014/main" id="{4D40DD0C-5477-F1B5-47BB-960021E4047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895732" y="1954194"/>
                  <a:ext cx="243434" cy="83997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579" name="Oval 578">
                  <a:extLst>
                    <a:ext uri="{FF2B5EF4-FFF2-40B4-BE49-F238E27FC236}">
                      <a16:creationId xmlns:a16="http://schemas.microsoft.com/office/drawing/2014/main" id="{AAEFD5A9-54F4-5EC2-FCF7-876705113B0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091556" y="1987048"/>
                  <a:ext cx="18288" cy="182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580" name="Rectangle 579">
                  <a:extLst>
                    <a:ext uri="{FF2B5EF4-FFF2-40B4-BE49-F238E27FC236}">
                      <a16:creationId xmlns:a16="http://schemas.microsoft.com/office/drawing/2014/main" id="{2D5465A9-0A6E-6349-7C73-3DB3A259388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927491" y="1987048"/>
                  <a:ext cx="86288" cy="18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</p:grpSp>
          <p:cxnSp>
            <p:nvCxnSpPr>
              <p:cNvPr id="582" name="Straight Connector 581">
                <a:extLst>
                  <a:ext uri="{FF2B5EF4-FFF2-40B4-BE49-F238E27FC236}">
                    <a16:creationId xmlns:a16="http://schemas.microsoft.com/office/drawing/2014/main" id="{52EEBD3F-FAD2-2A83-90C4-189A40100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7201" y="2200999"/>
                <a:ext cx="2502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F5E6D22D-415C-3207-021B-DB11B4610632}"/>
                  </a:ext>
                </a:extLst>
              </p:cNvPr>
              <p:cNvCxnSpPr>
                <a:cxnSpLocks/>
                <a:stCxn id="578" idx="2"/>
              </p:cNvCxnSpPr>
              <p:nvPr/>
            </p:nvCxnSpPr>
            <p:spPr>
              <a:xfrm flipH="1">
                <a:off x="3548677" y="2104402"/>
                <a:ext cx="0" cy="96597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5A97FB-6B7C-4E8F-BA3E-56679718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584" y="-215248"/>
            <a:ext cx="121920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Data Center: Expanding Scope of CXL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007DAB-C232-4F3F-937F-7C87AF352EAD}"/>
              </a:ext>
            </a:extLst>
          </p:cNvPr>
          <p:cNvGrpSpPr/>
          <p:nvPr/>
        </p:nvGrpSpPr>
        <p:grpSpPr>
          <a:xfrm>
            <a:off x="4372616" y="689806"/>
            <a:ext cx="7699390" cy="2884086"/>
            <a:chOff x="4372616" y="689806"/>
            <a:chExt cx="7699390" cy="28840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1AE39E-920F-7040-E768-BC10DE206DAE}"/>
                </a:ext>
              </a:extLst>
            </p:cNvPr>
            <p:cNvSpPr txBox="1"/>
            <p:nvPr/>
          </p:nvSpPr>
          <p:spPr>
            <a:xfrm rot="16200000">
              <a:off x="6829211" y="1841500"/>
              <a:ext cx="1743792" cy="458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ct val="85000"/>
                </a:lnSpc>
                <a:defRPr sz="2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>
                  <a:sym typeface="Helvetica Neue"/>
                </a:rPr>
                <a:t>CXL 3.0/3.1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1541C9-74D4-3C42-B2CA-324C4C807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59654" y="689806"/>
              <a:ext cx="3825807" cy="268133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4145B0-8D15-F257-6C40-87A57BE07FA3}"/>
                </a:ext>
              </a:extLst>
            </p:cNvPr>
            <p:cNvSpPr txBox="1"/>
            <p:nvPr/>
          </p:nvSpPr>
          <p:spPr>
            <a:xfrm>
              <a:off x="7246950" y="3324593"/>
              <a:ext cx="4825056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>
                  <a:sym typeface="Helvetica Neue"/>
                </a:rPr>
                <a:t>Composable Fabric growth for disaggregation/pooling/accelerator  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62B52D2-E80F-4A4C-EB33-B5D710C222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2616" y="2067751"/>
              <a:ext cx="2874334" cy="968169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5339C8-F04D-7827-92FD-A8BFE72441B2}"/>
              </a:ext>
            </a:extLst>
          </p:cNvPr>
          <p:cNvGrpSpPr/>
          <p:nvPr/>
        </p:nvGrpSpPr>
        <p:grpSpPr>
          <a:xfrm>
            <a:off x="4185308" y="3870122"/>
            <a:ext cx="7788727" cy="2370003"/>
            <a:chOff x="4185308" y="3870122"/>
            <a:chExt cx="7788727" cy="23700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A293A7-E2C5-0091-8048-BB851551405F}"/>
                </a:ext>
              </a:extLst>
            </p:cNvPr>
            <p:cNvGrpSpPr/>
            <p:nvPr/>
          </p:nvGrpSpPr>
          <p:grpSpPr>
            <a:xfrm>
              <a:off x="6454451" y="3870122"/>
              <a:ext cx="5519584" cy="2370003"/>
              <a:chOff x="6454451" y="3870122"/>
              <a:chExt cx="5519584" cy="237000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FEC990A-4927-4BF1-831B-1E65032B7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22821" y="3870122"/>
                <a:ext cx="5051214" cy="209352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52C7E2-90C4-45BE-B15B-7525BCBC3BB0}"/>
                  </a:ext>
                </a:extLst>
              </p:cNvPr>
              <p:cNvSpPr txBox="1"/>
              <p:nvPr/>
            </p:nvSpPr>
            <p:spPr>
              <a:xfrm>
                <a:off x="6817443" y="5990826"/>
                <a:ext cx="5149185" cy="249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Multiple Nodes inside a Rack/ Chassis supporting pooling of resources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E7001A-06EA-41F3-9569-F3C49F56CF9F}"/>
                  </a:ext>
                </a:extLst>
              </p:cNvPr>
              <p:cNvSpPr txBox="1"/>
              <p:nvPr/>
            </p:nvSpPr>
            <p:spPr>
              <a:xfrm rot="16200000">
                <a:off x="6053091" y="4956638"/>
                <a:ext cx="1208985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CXL 2.0</a:t>
                </a: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F10CB0C-3831-83E7-3E99-05020FA6277F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4185308" y="4983646"/>
              <a:ext cx="2737513" cy="1063170"/>
            </a:xfrm>
            <a:prstGeom prst="line">
              <a:avLst/>
            </a:prstGeom>
            <a:ln w="254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1F32EA73-CF5C-0766-F9DC-FFD1B35C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2435" y="6541879"/>
            <a:ext cx="6926556" cy="236484"/>
          </a:xfrm>
        </p:spPr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9DFE74EB-4106-77E8-3347-73958CD39DA2}"/>
              </a:ext>
            </a:extLst>
          </p:cNvPr>
          <p:cNvCxnSpPr>
            <a:cxnSpLocks/>
            <a:endCxn id="300" idx="2"/>
          </p:cNvCxnSpPr>
          <p:nvPr/>
        </p:nvCxnSpPr>
        <p:spPr>
          <a:xfrm flipV="1">
            <a:off x="2207377" y="2211751"/>
            <a:ext cx="949130" cy="2987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11EF4E85-7526-CE56-26FA-5570272C2882}"/>
              </a:ext>
            </a:extLst>
          </p:cNvPr>
          <p:cNvCxnSpPr>
            <a:cxnSpLocks/>
          </p:cNvCxnSpPr>
          <p:nvPr/>
        </p:nvCxnSpPr>
        <p:spPr>
          <a:xfrm flipV="1">
            <a:off x="2208067" y="2199382"/>
            <a:ext cx="1342149" cy="313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512CAA42-95FC-E9FC-674D-01A6B66BC669}"/>
              </a:ext>
            </a:extLst>
          </p:cNvPr>
          <p:cNvCxnSpPr>
            <a:cxnSpLocks/>
            <a:stCxn id="670" idx="7"/>
            <a:endCxn id="300" idx="2"/>
          </p:cNvCxnSpPr>
          <p:nvPr/>
        </p:nvCxnSpPr>
        <p:spPr>
          <a:xfrm flipV="1">
            <a:off x="2972917" y="2211751"/>
            <a:ext cx="183590" cy="2921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>
            <a:extLst>
              <a:ext uri="{FF2B5EF4-FFF2-40B4-BE49-F238E27FC236}">
                <a16:creationId xmlns:a16="http://schemas.microsoft.com/office/drawing/2014/main" id="{8E301514-FD23-82E0-0B65-C8C4CB617ECB}"/>
              </a:ext>
            </a:extLst>
          </p:cNvPr>
          <p:cNvCxnSpPr>
            <a:cxnSpLocks/>
            <a:stCxn id="670" idx="7"/>
          </p:cNvCxnSpPr>
          <p:nvPr/>
        </p:nvCxnSpPr>
        <p:spPr>
          <a:xfrm flipV="1">
            <a:off x="2972917" y="2198063"/>
            <a:ext cx="590432" cy="3058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3B4637E9-006E-3609-2506-766E7C39A91A}"/>
              </a:ext>
            </a:extLst>
          </p:cNvPr>
          <p:cNvCxnSpPr>
            <a:cxnSpLocks/>
            <a:stCxn id="671" idx="5"/>
            <a:endCxn id="300" idx="2"/>
          </p:cNvCxnSpPr>
          <p:nvPr/>
        </p:nvCxnSpPr>
        <p:spPr>
          <a:xfrm flipH="1" flipV="1">
            <a:off x="3156507" y="2211751"/>
            <a:ext cx="570076" cy="3244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6CF318C3-A00D-F7DF-54C4-AEE4E9263FC1}"/>
              </a:ext>
            </a:extLst>
          </p:cNvPr>
          <p:cNvCxnSpPr>
            <a:cxnSpLocks/>
          </p:cNvCxnSpPr>
          <p:nvPr/>
        </p:nvCxnSpPr>
        <p:spPr>
          <a:xfrm flipH="1" flipV="1">
            <a:off x="3564814" y="2199382"/>
            <a:ext cx="139077" cy="3041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9" name="Oval 668">
            <a:extLst>
              <a:ext uri="{FF2B5EF4-FFF2-40B4-BE49-F238E27FC236}">
                <a16:creationId xmlns:a16="http://schemas.microsoft.com/office/drawing/2014/main" id="{679AF9F5-9AA0-D2B3-F751-0DB96418EFF9}"/>
              </a:ext>
            </a:extLst>
          </p:cNvPr>
          <p:cNvSpPr/>
          <p:nvPr/>
        </p:nvSpPr>
        <p:spPr>
          <a:xfrm>
            <a:off x="2177219" y="249716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0" name="Oval 669">
            <a:extLst>
              <a:ext uri="{FF2B5EF4-FFF2-40B4-BE49-F238E27FC236}">
                <a16:creationId xmlns:a16="http://schemas.microsoft.com/office/drawing/2014/main" id="{09219AE2-2C08-41BF-0201-8E977D23E045}"/>
              </a:ext>
            </a:extLst>
          </p:cNvPr>
          <p:cNvSpPr/>
          <p:nvPr/>
        </p:nvSpPr>
        <p:spPr>
          <a:xfrm>
            <a:off x="2933893" y="249716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1" name="Oval 670">
            <a:extLst>
              <a:ext uri="{FF2B5EF4-FFF2-40B4-BE49-F238E27FC236}">
                <a16:creationId xmlns:a16="http://schemas.microsoft.com/office/drawing/2014/main" id="{6023BB45-273F-2FB6-7485-EA72D2DA4796}"/>
              </a:ext>
            </a:extLst>
          </p:cNvPr>
          <p:cNvSpPr/>
          <p:nvPr/>
        </p:nvSpPr>
        <p:spPr>
          <a:xfrm>
            <a:off x="3687559" y="249716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6" name="Oval 675">
            <a:extLst>
              <a:ext uri="{FF2B5EF4-FFF2-40B4-BE49-F238E27FC236}">
                <a16:creationId xmlns:a16="http://schemas.microsoft.com/office/drawing/2014/main" id="{FA3F067C-A13E-A095-A515-D88A470BFC47}"/>
              </a:ext>
            </a:extLst>
          </p:cNvPr>
          <p:cNvSpPr/>
          <p:nvPr/>
        </p:nvSpPr>
        <p:spPr>
          <a:xfrm>
            <a:off x="2673368" y="291523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7" name="Oval 676">
            <a:extLst>
              <a:ext uri="{FF2B5EF4-FFF2-40B4-BE49-F238E27FC236}">
                <a16:creationId xmlns:a16="http://schemas.microsoft.com/office/drawing/2014/main" id="{3FCEC561-33A3-5667-F492-3E7BCCFAED68}"/>
              </a:ext>
            </a:extLst>
          </p:cNvPr>
          <p:cNvSpPr/>
          <p:nvPr/>
        </p:nvSpPr>
        <p:spPr>
          <a:xfrm>
            <a:off x="2934460" y="269608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8" name="Oval 677">
            <a:extLst>
              <a:ext uri="{FF2B5EF4-FFF2-40B4-BE49-F238E27FC236}">
                <a16:creationId xmlns:a16="http://schemas.microsoft.com/office/drawing/2014/main" id="{A00C75B9-0F21-A024-52B1-254469AE7C57}"/>
              </a:ext>
            </a:extLst>
          </p:cNvPr>
          <p:cNvSpPr/>
          <p:nvPr/>
        </p:nvSpPr>
        <p:spPr>
          <a:xfrm>
            <a:off x="2161658" y="269608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9" name="Oval 678">
            <a:extLst>
              <a:ext uri="{FF2B5EF4-FFF2-40B4-BE49-F238E27FC236}">
                <a16:creationId xmlns:a16="http://schemas.microsoft.com/office/drawing/2014/main" id="{71C5FDC0-E58C-AA84-31FF-08A23B174880}"/>
              </a:ext>
            </a:extLst>
          </p:cNvPr>
          <p:cNvSpPr/>
          <p:nvPr/>
        </p:nvSpPr>
        <p:spPr>
          <a:xfrm>
            <a:off x="3687558" y="269608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0" name="Oval 679">
            <a:extLst>
              <a:ext uri="{FF2B5EF4-FFF2-40B4-BE49-F238E27FC236}">
                <a16:creationId xmlns:a16="http://schemas.microsoft.com/office/drawing/2014/main" id="{AC4563D8-9FAF-9336-A329-C3C33F8141F0}"/>
              </a:ext>
            </a:extLst>
          </p:cNvPr>
          <p:cNvSpPr/>
          <p:nvPr/>
        </p:nvSpPr>
        <p:spPr>
          <a:xfrm>
            <a:off x="1657587" y="291925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78" name="Oval 877">
            <a:extLst>
              <a:ext uri="{FF2B5EF4-FFF2-40B4-BE49-F238E27FC236}">
                <a16:creationId xmlns:a16="http://schemas.microsoft.com/office/drawing/2014/main" id="{FA9479FF-AB97-94E4-61BA-46FD4A0829B2}"/>
              </a:ext>
            </a:extLst>
          </p:cNvPr>
          <p:cNvSpPr/>
          <p:nvPr/>
        </p:nvSpPr>
        <p:spPr>
          <a:xfrm>
            <a:off x="2161621" y="291925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79" name="Oval 878">
            <a:extLst>
              <a:ext uri="{FF2B5EF4-FFF2-40B4-BE49-F238E27FC236}">
                <a16:creationId xmlns:a16="http://schemas.microsoft.com/office/drawing/2014/main" id="{479AFCA1-8224-057D-CD98-CD9CF7AE58D5}"/>
              </a:ext>
            </a:extLst>
          </p:cNvPr>
          <p:cNvSpPr/>
          <p:nvPr/>
        </p:nvSpPr>
        <p:spPr>
          <a:xfrm>
            <a:off x="3192600" y="291925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80" name="Oval 879">
            <a:extLst>
              <a:ext uri="{FF2B5EF4-FFF2-40B4-BE49-F238E27FC236}">
                <a16:creationId xmlns:a16="http://schemas.microsoft.com/office/drawing/2014/main" id="{78501786-CE90-E665-A70A-E8916322D4C2}"/>
              </a:ext>
            </a:extLst>
          </p:cNvPr>
          <p:cNvSpPr/>
          <p:nvPr/>
        </p:nvSpPr>
        <p:spPr>
          <a:xfrm>
            <a:off x="3704580" y="291925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81" name="Oval 880">
            <a:extLst>
              <a:ext uri="{FF2B5EF4-FFF2-40B4-BE49-F238E27FC236}">
                <a16:creationId xmlns:a16="http://schemas.microsoft.com/office/drawing/2014/main" id="{3C0E8A40-256D-47AF-15EB-F1C50203158A}"/>
              </a:ext>
            </a:extLst>
          </p:cNvPr>
          <p:cNvSpPr/>
          <p:nvPr/>
        </p:nvSpPr>
        <p:spPr>
          <a:xfrm>
            <a:off x="4215862" y="291925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82" name="Oval 881">
            <a:extLst>
              <a:ext uri="{FF2B5EF4-FFF2-40B4-BE49-F238E27FC236}">
                <a16:creationId xmlns:a16="http://schemas.microsoft.com/office/drawing/2014/main" id="{4323E525-E9F0-07CF-13C9-6D364C16D06C}"/>
              </a:ext>
            </a:extLst>
          </p:cNvPr>
          <p:cNvSpPr/>
          <p:nvPr/>
        </p:nvSpPr>
        <p:spPr>
          <a:xfrm>
            <a:off x="4215862" y="326207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83" name="Oval 882">
            <a:extLst>
              <a:ext uri="{FF2B5EF4-FFF2-40B4-BE49-F238E27FC236}">
                <a16:creationId xmlns:a16="http://schemas.microsoft.com/office/drawing/2014/main" id="{06E9025B-6302-06D7-D03D-0CCAC8FE8F7E}"/>
              </a:ext>
            </a:extLst>
          </p:cNvPr>
          <p:cNvSpPr/>
          <p:nvPr/>
        </p:nvSpPr>
        <p:spPr>
          <a:xfrm>
            <a:off x="3704580" y="326207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86" name="Oval 885">
            <a:extLst>
              <a:ext uri="{FF2B5EF4-FFF2-40B4-BE49-F238E27FC236}">
                <a16:creationId xmlns:a16="http://schemas.microsoft.com/office/drawing/2014/main" id="{670991EF-9AE4-4BD6-0BAF-AFF8D7335C6E}"/>
              </a:ext>
            </a:extLst>
          </p:cNvPr>
          <p:cNvSpPr/>
          <p:nvPr/>
        </p:nvSpPr>
        <p:spPr>
          <a:xfrm>
            <a:off x="3192600" y="326207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87" name="Oval 886">
            <a:extLst>
              <a:ext uri="{FF2B5EF4-FFF2-40B4-BE49-F238E27FC236}">
                <a16:creationId xmlns:a16="http://schemas.microsoft.com/office/drawing/2014/main" id="{9C8E5BB3-1A89-B287-7F1E-B582CCCEFA45}"/>
              </a:ext>
            </a:extLst>
          </p:cNvPr>
          <p:cNvSpPr/>
          <p:nvPr/>
        </p:nvSpPr>
        <p:spPr>
          <a:xfrm>
            <a:off x="2673368" y="326207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88" name="Oval 887">
            <a:extLst>
              <a:ext uri="{FF2B5EF4-FFF2-40B4-BE49-F238E27FC236}">
                <a16:creationId xmlns:a16="http://schemas.microsoft.com/office/drawing/2014/main" id="{3DA661B7-2488-07C9-E015-798674DD2D89}"/>
              </a:ext>
            </a:extLst>
          </p:cNvPr>
          <p:cNvSpPr/>
          <p:nvPr/>
        </p:nvSpPr>
        <p:spPr>
          <a:xfrm>
            <a:off x="1629205" y="326207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89" name="Oval 888">
            <a:extLst>
              <a:ext uri="{FF2B5EF4-FFF2-40B4-BE49-F238E27FC236}">
                <a16:creationId xmlns:a16="http://schemas.microsoft.com/office/drawing/2014/main" id="{692F55ED-4248-645A-3CE1-D79F3D0AE19E}"/>
              </a:ext>
            </a:extLst>
          </p:cNvPr>
          <p:cNvSpPr/>
          <p:nvPr/>
        </p:nvSpPr>
        <p:spPr>
          <a:xfrm>
            <a:off x="2161621" y="326207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90" name="Oval 889">
            <a:extLst>
              <a:ext uri="{FF2B5EF4-FFF2-40B4-BE49-F238E27FC236}">
                <a16:creationId xmlns:a16="http://schemas.microsoft.com/office/drawing/2014/main" id="{DE9FF6FB-6C18-8C77-76CB-179C41D69EC8}"/>
              </a:ext>
            </a:extLst>
          </p:cNvPr>
          <p:cNvSpPr/>
          <p:nvPr/>
        </p:nvSpPr>
        <p:spPr>
          <a:xfrm>
            <a:off x="2673368" y="3119312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91" name="Oval 890">
            <a:extLst>
              <a:ext uri="{FF2B5EF4-FFF2-40B4-BE49-F238E27FC236}">
                <a16:creationId xmlns:a16="http://schemas.microsoft.com/office/drawing/2014/main" id="{F34C2F94-41A4-B614-087B-6066ECB490BD}"/>
              </a:ext>
            </a:extLst>
          </p:cNvPr>
          <p:cNvSpPr/>
          <p:nvPr/>
        </p:nvSpPr>
        <p:spPr>
          <a:xfrm>
            <a:off x="1657587" y="312333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92" name="Oval 891">
            <a:extLst>
              <a:ext uri="{FF2B5EF4-FFF2-40B4-BE49-F238E27FC236}">
                <a16:creationId xmlns:a16="http://schemas.microsoft.com/office/drawing/2014/main" id="{0F026ABC-7D90-7E10-D7ED-49F20F690C6F}"/>
              </a:ext>
            </a:extLst>
          </p:cNvPr>
          <p:cNvSpPr/>
          <p:nvPr/>
        </p:nvSpPr>
        <p:spPr>
          <a:xfrm>
            <a:off x="2161621" y="312333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93" name="Oval 892">
            <a:extLst>
              <a:ext uri="{FF2B5EF4-FFF2-40B4-BE49-F238E27FC236}">
                <a16:creationId xmlns:a16="http://schemas.microsoft.com/office/drawing/2014/main" id="{C5E13A7E-8E00-7870-80C0-D2D8BE502C15}"/>
              </a:ext>
            </a:extLst>
          </p:cNvPr>
          <p:cNvSpPr/>
          <p:nvPr/>
        </p:nvSpPr>
        <p:spPr>
          <a:xfrm>
            <a:off x="3192600" y="312333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94" name="Oval 893">
            <a:extLst>
              <a:ext uri="{FF2B5EF4-FFF2-40B4-BE49-F238E27FC236}">
                <a16:creationId xmlns:a16="http://schemas.microsoft.com/office/drawing/2014/main" id="{F8AF2A55-8036-3738-99E8-B483BDE70AFA}"/>
              </a:ext>
            </a:extLst>
          </p:cNvPr>
          <p:cNvSpPr/>
          <p:nvPr/>
        </p:nvSpPr>
        <p:spPr>
          <a:xfrm>
            <a:off x="3704580" y="312333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95" name="Oval 894">
            <a:extLst>
              <a:ext uri="{FF2B5EF4-FFF2-40B4-BE49-F238E27FC236}">
                <a16:creationId xmlns:a16="http://schemas.microsoft.com/office/drawing/2014/main" id="{E18520EA-3F6E-9958-A6FE-5717089FBFD8}"/>
              </a:ext>
            </a:extLst>
          </p:cNvPr>
          <p:cNvSpPr/>
          <p:nvPr/>
        </p:nvSpPr>
        <p:spPr>
          <a:xfrm>
            <a:off x="4215862" y="312333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896" name="Straight Connector 895">
            <a:extLst>
              <a:ext uri="{FF2B5EF4-FFF2-40B4-BE49-F238E27FC236}">
                <a16:creationId xmlns:a16="http://schemas.microsoft.com/office/drawing/2014/main" id="{CEED53CA-17C9-BFA6-2A93-BEFF192057FC}"/>
              </a:ext>
            </a:extLst>
          </p:cNvPr>
          <p:cNvCxnSpPr>
            <a:cxnSpLocks/>
            <a:endCxn id="678" idx="3"/>
          </p:cNvCxnSpPr>
          <p:nvPr/>
        </p:nvCxnSpPr>
        <p:spPr>
          <a:xfrm flipV="1">
            <a:off x="1653719" y="2735104"/>
            <a:ext cx="514634" cy="2161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8" name="Straight Connector 897">
            <a:extLst>
              <a:ext uri="{FF2B5EF4-FFF2-40B4-BE49-F238E27FC236}">
                <a16:creationId xmlns:a16="http://schemas.microsoft.com/office/drawing/2014/main" id="{72C30F5A-9719-37E5-DC3A-0317F729075F}"/>
              </a:ext>
            </a:extLst>
          </p:cNvPr>
          <p:cNvCxnSpPr>
            <a:cxnSpLocks/>
            <a:endCxn id="678" idx="4"/>
          </p:cNvCxnSpPr>
          <p:nvPr/>
        </p:nvCxnSpPr>
        <p:spPr>
          <a:xfrm flipV="1">
            <a:off x="2182546" y="2741799"/>
            <a:ext cx="1972" cy="19603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0" name="Straight Connector 899">
            <a:extLst>
              <a:ext uri="{FF2B5EF4-FFF2-40B4-BE49-F238E27FC236}">
                <a16:creationId xmlns:a16="http://schemas.microsoft.com/office/drawing/2014/main" id="{1D465F2B-D6BA-E4C4-3652-1AFADE4F0DC8}"/>
              </a:ext>
            </a:extLst>
          </p:cNvPr>
          <p:cNvCxnSpPr>
            <a:cxnSpLocks/>
            <a:stCxn id="676" idx="1"/>
            <a:endCxn id="678" idx="6"/>
          </p:cNvCxnSpPr>
          <p:nvPr/>
        </p:nvCxnSpPr>
        <p:spPr>
          <a:xfrm flipH="1" flipV="1">
            <a:off x="2207377" y="2718940"/>
            <a:ext cx="472686" cy="2029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7" name="Straight Connector 906">
            <a:extLst>
              <a:ext uri="{FF2B5EF4-FFF2-40B4-BE49-F238E27FC236}">
                <a16:creationId xmlns:a16="http://schemas.microsoft.com/office/drawing/2014/main" id="{A349B94A-B594-98A3-1112-B6875E92DCE9}"/>
              </a:ext>
            </a:extLst>
          </p:cNvPr>
          <p:cNvCxnSpPr>
            <a:cxnSpLocks/>
            <a:stCxn id="879" idx="1"/>
            <a:endCxn id="678" idx="6"/>
          </p:cNvCxnSpPr>
          <p:nvPr/>
        </p:nvCxnSpPr>
        <p:spPr>
          <a:xfrm flipH="1" flipV="1">
            <a:off x="2207377" y="2718940"/>
            <a:ext cx="991918" cy="2070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0" name="Straight Connector 909">
            <a:extLst>
              <a:ext uri="{FF2B5EF4-FFF2-40B4-BE49-F238E27FC236}">
                <a16:creationId xmlns:a16="http://schemas.microsoft.com/office/drawing/2014/main" id="{B76E5EE0-E476-9CAC-05AD-41B8A3C2F649}"/>
              </a:ext>
            </a:extLst>
          </p:cNvPr>
          <p:cNvCxnSpPr>
            <a:cxnSpLocks/>
            <a:stCxn id="880" idx="2"/>
            <a:endCxn id="678" idx="2"/>
          </p:cNvCxnSpPr>
          <p:nvPr/>
        </p:nvCxnSpPr>
        <p:spPr>
          <a:xfrm flipH="1" flipV="1">
            <a:off x="2161658" y="2718940"/>
            <a:ext cx="1542922" cy="22317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3" name="Straight Connector 912">
            <a:extLst>
              <a:ext uri="{FF2B5EF4-FFF2-40B4-BE49-F238E27FC236}">
                <a16:creationId xmlns:a16="http://schemas.microsoft.com/office/drawing/2014/main" id="{BB12308E-09B7-0B9A-AF25-B361CBBDFED3}"/>
              </a:ext>
            </a:extLst>
          </p:cNvPr>
          <p:cNvCxnSpPr>
            <a:cxnSpLocks/>
            <a:endCxn id="678" idx="5"/>
          </p:cNvCxnSpPr>
          <p:nvPr/>
        </p:nvCxnSpPr>
        <p:spPr>
          <a:xfrm flipH="1" flipV="1">
            <a:off x="2200682" y="2735104"/>
            <a:ext cx="2025368" cy="2044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7" name="Straight Connector 916">
            <a:extLst>
              <a:ext uri="{FF2B5EF4-FFF2-40B4-BE49-F238E27FC236}">
                <a16:creationId xmlns:a16="http://schemas.microsoft.com/office/drawing/2014/main" id="{FC054D3E-D0C0-A735-1C90-223ED089E3B4}"/>
              </a:ext>
            </a:extLst>
          </p:cNvPr>
          <p:cNvCxnSpPr>
            <a:cxnSpLocks/>
            <a:stCxn id="676" idx="3"/>
            <a:endCxn id="677" idx="2"/>
          </p:cNvCxnSpPr>
          <p:nvPr/>
        </p:nvCxnSpPr>
        <p:spPr>
          <a:xfrm flipV="1">
            <a:off x="2680063" y="2718940"/>
            <a:ext cx="254397" cy="2353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" name="Straight Connector 922">
            <a:extLst>
              <a:ext uri="{FF2B5EF4-FFF2-40B4-BE49-F238E27FC236}">
                <a16:creationId xmlns:a16="http://schemas.microsoft.com/office/drawing/2014/main" id="{7A5D573A-8174-4C70-31F3-B77159667443}"/>
              </a:ext>
            </a:extLst>
          </p:cNvPr>
          <p:cNvCxnSpPr>
            <a:cxnSpLocks/>
            <a:endCxn id="677" idx="6"/>
          </p:cNvCxnSpPr>
          <p:nvPr/>
        </p:nvCxnSpPr>
        <p:spPr>
          <a:xfrm flipV="1">
            <a:off x="2206832" y="2718940"/>
            <a:ext cx="773347" cy="21020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7" name="Straight Connector 926">
            <a:extLst>
              <a:ext uri="{FF2B5EF4-FFF2-40B4-BE49-F238E27FC236}">
                <a16:creationId xmlns:a16="http://schemas.microsoft.com/office/drawing/2014/main" id="{7329DF36-7485-A5E8-6366-7C5950FF2FEC}"/>
              </a:ext>
            </a:extLst>
          </p:cNvPr>
          <p:cNvCxnSpPr>
            <a:cxnSpLocks/>
            <a:stCxn id="680" idx="2"/>
            <a:endCxn id="677" idx="7"/>
          </p:cNvCxnSpPr>
          <p:nvPr/>
        </p:nvCxnSpPr>
        <p:spPr>
          <a:xfrm flipV="1">
            <a:off x="1657587" y="2702775"/>
            <a:ext cx="1315897" cy="23933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0" name="Straight Connector 929">
            <a:extLst>
              <a:ext uri="{FF2B5EF4-FFF2-40B4-BE49-F238E27FC236}">
                <a16:creationId xmlns:a16="http://schemas.microsoft.com/office/drawing/2014/main" id="{6D0E090F-E74B-535E-2217-325CFF7D1B66}"/>
              </a:ext>
            </a:extLst>
          </p:cNvPr>
          <p:cNvCxnSpPr>
            <a:cxnSpLocks/>
            <a:stCxn id="879" idx="1"/>
            <a:endCxn id="677" idx="1"/>
          </p:cNvCxnSpPr>
          <p:nvPr/>
        </p:nvCxnSpPr>
        <p:spPr>
          <a:xfrm flipH="1" flipV="1">
            <a:off x="2941155" y="2702775"/>
            <a:ext cx="258140" cy="22317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4" name="Straight Connector 933">
            <a:extLst>
              <a:ext uri="{FF2B5EF4-FFF2-40B4-BE49-F238E27FC236}">
                <a16:creationId xmlns:a16="http://schemas.microsoft.com/office/drawing/2014/main" id="{3908E1F7-DD8B-D91B-020C-D70567FC694E}"/>
              </a:ext>
            </a:extLst>
          </p:cNvPr>
          <p:cNvCxnSpPr>
            <a:cxnSpLocks/>
            <a:stCxn id="880" idx="6"/>
            <a:endCxn id="677" idx="6"/>
          </p:cNvCxnSpPr>
          <p:nvPr/>
        </p:nvCxnSpPr>
        <p:spPr>
          <a:xfrm flipH="1" flipV="1">
            <a:off x="2980179" y="2718940"/>
            <a:ext cx="770120" cy="22317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9" name="Straight Connector 938">
            <a:extLst>
              <a:ext uri="{FF2B5EF4-FFF2-40B4-BE49-F238E27FC236}">
                <a16:creationId xmlns:a16="http://schemas.microsoft.com/office/drawing/2014/main" id="{F9E7DF65-0F61-94FE-7B97-430FCEC1A24B}"/>
              </a:ext>
            </a:extLst>
          </p:cNvPr>
          <p:cNvCxnSpPr>
            <a:cxnSpLocks/>
            <a:stCxn id="881" idx="1"/>
            <a:endCxn id="677" idx="3"/>
          </p:cNvCxnSpPr>
          <p:nvPr/>
        </p:nvCxnSpPr>
        <p:spPr>
          <a:xfrm flipH="1" flipV="1">
            <a:off x="2941155" y="2735104"/>
            <a:ext cx="1281402" cy="19084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2" name="Straight Connector 941">
            <a:extLst>
              <a:ext uri="{FF2B5EF4-FFF2-40B4-BE49-F238E27FC236}">
                <a16:creationId xmlns:a16="http://schemas.microsoft.com/office/drawing/2014/main" id="{D8D18ACE-E6CB-5AAE-9425-2E87EAEBA50C}"/>
              </a:ext>
            </a:extLst>
          </p:cNvPr>
          <p:cNvCxnSpPr>
            <a:cxnSpLocks/>
            <a:stCxn id="879" idx="7"/>
          </p:cNvCxnSpPr>
          <p:nvPr/>
        </p:nvCxnSpPr>
        <p:spPr>
          <a:xfrm flipV="1">
            <a:off x="3231624" y="2715532"/>
            <a:ext cx="477654" cy="2104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4" name="Straight Connector 943">
            <a:extLst>
              <a:ext uri="{FF2B5EF4-FFF2-40B4-BE49-F238E27FC236}">
                <a16:creationId xmlns:a16="http://schemas.microsoft.com/office/drawing/2014/main" id="{5ED2939E-CE06-85FE-27CD-BABBE5E6FEE4}"/>
              </a:ext>
            </a:extLst>
          </p:cNvPr>
          <p:cNvCxnSpPr>
            <a:cxnSpLocks/>
            <a:stCxn id="880" idx="0"/>
            <a:endCxn id="679" idx="0"/>
          </p:cNvCxnSpPr>
          <p:nvPr/>
        </p:nvCxnSpPr>
        <p:spPr>
          <a:xfrm flipH="1" flipV="1">
            <a:off x="3710418" y="2696080"/>
            <a:ext cx="17022" cy="22317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9" name="Straight Connector 948">
            <a:extLst>
              <a:ext uri="{FF2B5EF4-FFF2-40B4-BE49-F238E27FC236}">
                <a16:creationId xmlns:a16="http://schemas.microsoft.com/office/drawing/2014/main" id="{1E416387-F861-9306-B96C-84253C307AD8}"/>
              </a:ext>
            </a:extLst>
          </p:cNvPr>
          <p:cNvCxnSpPr>
            <a:cxnSpLocks/>
            <a:stCxn id="881" idx="6"/>
            <a:endCxn id="679" idx="2"/>
          </p:cNvCxnSpPr>
          <p:nvPr/>
        </p:nvCxnSpPr>
        <p:spPr>
          <a:xfrm flipH="1" flipV="1">
            <a:off x="3687558" y="2718940"/>
            <a:ext cx="574023" cy="22317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3" name="Straight Connector 952">
            <a:extLst>
              <a:ext uri="{FF2B5EF4-FFF2-40B4-BE49-F238E27FC236}">
                <a16:creationId xmlns:a16="http://schemas.microsoft.com/office/drawing/2014/main" id="{3399E74C-B175-77F2-D123-225073B15AE0}"/>
              </a:ext>
            </a:extLst>
          </p:cNvPr>
          <p:cNvCxnSpPr>
            <a:cxnSpLocks/>
            <a:stCxn id="676" idx="2"/>
            <a:endCxn id="679" idx="3"/>
          </p:cNvCxnSpPr>
          <p:nvPr/>
        </p:nvCxnSpPr>
        <p:spPr>
          <a:xfrm flipV="1">
            <a:off x="2673368" y="2735104"/>
            <a:ext cx="1020885" cy="2029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8" name="Straight Connector 957">
            <a:extLst>
              <a:ext uri="{FF2B5EF4-FFF2-40B4-BE49-F238E27FC236}">
                <a16:creationId xmlns:a16="http://schemas.microsoft.com/office/drawing/2014/main" id="{6778379C-7A81-D522-CA3B-DCAC1E04FFC6}"/>
              </a:ext>
            </a:extLst>
          </p:cNvPr>
          <p:cNvCxnSpPr>
            <a:cxnSpLocks/>
            <a:stCxn id="888" idx="3"/>
            <a:endCxn id="891" idx="7"/>
          </p:cNvCxnSpPr>
          <p:nvPr/>
        </p:nvCxnSpPr>
        <p:spPr>
          <a:xfrm flipV="1">
            <a:off x="1635900" y="3130025"/>
            <a:ext cx="60711" cy="1710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Straight Connector 960">
            <a:extLst>
              <a:ext uri="{FF2B5EF4-FFF2-40B4-BE49-F238E27FC236}">
                <a16:creationId xmlns:a16="http://schemas.microsoft.com/office/drawing/2014/main" id="{119BEABA-A9C2-B751-C609-D9D19983C01E}"/>
              </a:ext>
            </a:extLst>
          </p:cNvPr>
          <p:cNvCxnSpPr>
            <a:cxnSpLocks/>
            <a:stCxn id="889" idx="0"/>
            <a:endCxn id="891" idx="1"/>
          </p:cNvCxnSpPr>
          <p:nvPr/>
        </p:nvCxnSpPr>
        <p:spPr>
          <a:xfrm flipH="1" flipV="1">
            <a:off x="1664282" y="3130025"/>
            <a:ext cx="520199" cy="132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Straight Connector 963">
            <a:extLst>
              <a:ext uri="{FF2B5EF4-FFF2-40B4-BE49-F238E27FC236}">
                <a16:creationId xmlns:a16="http://schemas.microsoft.com/office/drawing/2014/main" id="{5F7C221B-D79C-5F26-4879-6C190C273BB0}"/>
              </a:ext>
            </a:extLst>
          </p:cNvPr>
          <p:cNvCxnSpPr>
            <a:cxnSpLocks/>
            <a:stCxn id="887" idx="7"/>
            <a:endCxn id="891" idx="1"/>
          </p:cNvCxnSpPr>
          <p:nvPr/>
        </p:nvCxnSpPr>
        <p:spPr>
          <a:xfrm flipH="1" flipV="1">
            <a:off x="1664282" y="3130025"/>
            <a:ext cx="1048110" cy="1387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7" name="Straight Connector 966">
            <a:extLst>
              <a:ext uri="{FF2B5EF4-FFF2-40B4-BE49-F238E27FC236}">
                <a16:creationId xmlns:a16="http://schemas.microsoft.com/office/drawing/2014/main" id="{8F9706FB-6C8E-F381-E66B-6A01D5D68A35}"/>
              </a:ext>
            </a:extLst>
          </p:cNvPr>
          <p:cNvCxnSpPr>
            <a:cxnSpLocks/>
            <a:stCxn id="886" idx="0"/>
            <a:endCxn id="891" idx="1"/>
          </p:cNvCxnSpPr>
          <p:nvPr/>
        </p:nvCxnSpPr>
        <p:spPr>
          <a:xfrm flipH="1" flipV="1">
            <a:off x="1664282" y="3130025"/>
            <a:ext cx="1551178" cy="132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0" name="Straight Connector 969">
            <a:extLst>
              <a:ext uri="{FF2B5EF4-FFF2-40B4-BE49-F238E27FC236}">
                <a16:creationId xmlns:a16="http://schemas.microsoft.com/office/drawing/2014/main" id="{89D58126-CF48-40C4-9AB6-349A4864CE86}"/>
              </a:ext>
            </a:extLst>
          </p:cNvPr>
          <p:cNvCxnSpPr>
            <a:cxnSpLocks/>
            <a:stCxn id="883" idx="0"/>
            <a:endCxn id="891" idx="0"/>
          </p:cNvCxnSpPr>
          <p:nvPr/>
        </p:nvCxnSpPr>
        <p:spPr>
          <a:xfrm flipH="1" flipV="1">
            <a:off x="1680447" y="3123330"/>
            <a:ext cx="2046993" cy="1387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3" name="Straight Connector 972">
            <a:extLst>
              <a:ext uri="{FF2B5EF4-FFF2-40B4-BE49-F238E27FC236}">
                <a16:creationId xmlns:a16="http://schemas.microsoft.com/office/drawing/2014/main" id="{648DA2E3-C12B-BA84-1B6F-9762CBE2D010}"/>
              </a:ext>
            </a:extLst>
          </p:cNvPr>
          <p:cNvCxnSpPr>
            <a:cxnSpLocks/>
            <a:stCxn id="882" idx="6"/>
          </p:cNvCxnSpPr>
          <p:nvPr/>
        </p:nvCxnSpPr>
        <p:spPr>
          <a:xfrm flipH="1" flipV="1">
            <a:off x="1664369" y="3136649"/>
            <a:ext cx="2597212" cy="1482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5" name="Straight Connector 974">
            <a:extLst>
              <a:ext uri="{FF2B5EF4-FFF2-40B4-BE49-F238E27FC236}">
                <a16:creationId xmlns:a16="http://schemas.microsoft.com/office/drawing/2014/main" id="{A3100769-AE91-8FF2-AD1A-276578245FE7}"/>
              </a:ext>
            </a:extLst>
          </p:cNvPr>
          <p:cNvCxnSpPr>
            <a:cxnSpLocks/>
            <a:stCxn id="888" idx="2"/>
            <a:endCxn id="892" idx="0"/>
          </p:cNvCxnSpPr>
          <p:nvPr/>
        </p:nvCxnSpPr>
        <p:spPr>
          <a:xfrm flipV="1">
            <a:off x="1629205" y="3123330"/>
            <a:ext cx="555276" cy="1616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8" name="Straight Connector 977">
            <a:extLst>
              <a:ext uri="{FF2B5EF4-FFF2-40B4-BE49-F238E27FC236}">
                <a16:creationId xmlns:a16="http://schemas.microsoft.com/office/drawing/2014/main" id="{9593FFE1-D19E-0585-22FE-25FF9664870B}"/>
              </a:ext>
            </a:extLst>
          </p:cNvPr>
          <p:cNvCxnSpPr>
            <a:cxnSpLocks/>
            <a:stCxn id="125" idx="0"/>
            <a:endCxn id="890" idx="6"/>
          </p:cNvCxnSpPr>
          <p:nvPr/>
        </p:nvCxnSpPr>
        <p:spPr>
          <a:xfrm flipV="1">
            <a:off x="1654497" y="3142172"/>
            <a:ext cx="1064590" cy="1295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1" name="Straight Connector 980">
            <a:extLst>
              <a:ext uri="{FF2B5EF4-FFF2-40B4-BE49-F238E27FC236}">
                <a16:creationId xmlns:a16="http://schemas.microsoft.com/office/drawing/2014/main" id="{3225D2D9-9C3E-714D-54D3-CBD7FE5956CB}"/>
              </a:ext>
            </a:extLst>
          </p:cNvPr>
          <p:cNvCxnSpPr>
            <a:cxnSpLocks/>
            <a:stCxn id="889" idx="2"/>
            <a:endCxn id="893" idx="6"/>
          </p:cNvCxnSpPr>
          <p:nvPr/>
        </p:nvCxnSpPr>
        <p:spPr>
          <a:xfrm flipV="1">
            <a:off x="2161621" y="3146190"/>
            <a:ext cx="1076698" cy="1387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" name="Straight Connector 983">
            <a:extLst>
              <a:ext uri="{FF2B5EF4-FFF2-40B4-BE49-F238E27FC236}">
                <a16:creationId xmlns:a16="http://schemas.microsoft.com/office/drawing/2014/main" id="{EDFCA036-B8AB-9F2B-1732-BE99499F381E}"/>
              </a:ext>
            </a:extLst>
          </p:cNvPr>
          <p:cNvCxnSpPr>
            <a:cxnSpLocks/>
            <a:stCxn id="887" idx="6"/>
            <a:endCxn id="894" idx="6"/>
          </p:cNvCxnSpPr>
          <p:nvPr/>
        </p:nvCxnSpPr>
        <p:spPr>
          <a:xfrm flipV="1">
            <a:off x="2719087" y="3146190"/>
            <a:ext cx="1031212" cy="1387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7" name="Straight Connector 986">
            <a:extLst>
              <a:ext uri="{FF2B5EF4-FFF2-40B4-BE49-F238E27FC236}">
                <a16:creationId xmlns:a16="http://schemas.microsoft.com/office/drawing/2014/main" id="{885AD11A-3200-AEF4-C58F-FE40D013CF3C}"/>
              </a:ext>
            </a:extLst>
          </p:cNvPr>
          <p:cNvCxnSpPr>
            <a:cxnSpLocks/>
            <a:endCxn id="895" idx="6"/>
          </p:cNvCxnSpPr>
          <p:nvPr/>
        </p:nvCxnSpPr>
        <p:spPr>
          <a:xfrm flipV="1">
            <a:off x="3200253" y="3146190"/>
            <a:ext cx="1061328" cy="1383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9" name="Straight Connector 988">
            <a:extLst>
              <a:ext uri="{FF2B5EF4-FFF2-40B4-BE49-F238E27FC236}">
                <a16:creationId xmlns:a16="http://schemas.microsoft.com/office/drawing/2014/main" id="{570E1D7A-ADC8-93B9-6936-01DC500DBA1F}"/>
              </a:ext>
            </a:extLst>
          </p:cNvPr>
          <p:cNvCxnSpPr>
            <a:cxnSpLocks/>
            <a:stCxn id="894" idx="5"/>
          </p:cNvCxnSpPr>
          <p:nvPr/>
        </p:nvCxnSpPr>
        <p:spPr>
          <a:xfrm>
            <a:off x="3743604" y="3162354"/>
            <a:ext cx="507740" cy="11603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1" name="Straight Connector 990">
            <a:extLst>
              <a:ext uri="{FF2B5EF4-FFF2-40B4-BE49-F238E27FC236}">
                <a16:creationId xmlns:a16="http://schemas.microsoft.com/office/drawing/2014/main" id="{9D2226DB-3C0B-007C-DA09-EF6D9661B77B}"/>
              </a:ext>
            </a:extLst>
          </p:cNvPr>
          <p:cNvCxnSpPr>
            <a:cxnSpLocks/>
            <a:stCxn id="893" idx="2"/>
          </p:cNvCxnSpPr>
          <p:nvPr/>
        </p:nvCxnSpPr>
        <p:spPr>
          <a:xfrm>
            <a:off x="3192600" y="3146190"/>
            <a:ext cx="1055073" cy="13220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" name="Straight Connector 992">
            <a:extLst>
              <a:ext uri="{FF2B5EF4-FFF2-40B4-BE49-F238E27FC236}">
                <a16:creationId xmlns:a16="http://schemas.microsoft.com/office/drawing/2014/main" id="{72590C13-8129-3600-0545-8E3F62A35288}"/>
              </a:ext>
            </a:extLst>
          </p:cNvPr>
          <p:cNvCxnSpPr>
            <a:cxnSpLocks/>
            <a:stCxn id="895" idx="4"/>
          </p:cNvCxnSpPr>
          <p:nvPr/>
        </p:nvCxnSpPr>
        <p:spPr>
          <a:xfrm>
            <a:off x="4238722" y="3169049"/>
            <a:ext cx="10326" cy="1093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Straight Connector 994">
            <a:extLst>
              <a:ext uri="{FF2B5EF4-FFF2-40B4-BE49-F238E27FC236}">
                <a16:creationId xmlns:a16="http://schemas.microsoft.com/office/drawing/2014/main" id="{B3587C5F-2F4B-A04F-2991-0C2F554EEDA6}"/>
              </a:ext>
            </a:extLst>
          </p:cNvPr>
          <p:cNvCxnSpPr>
            <a:cxnSpLocks/>
            <a:stCxn id="893" idx="2"/>
          </p:cNvCxnSpPr>
          <p:nvPr/>
        </p:nvCxnSpPr>
        <p:spPr>
          <a:xfrm>
            <a:off x="3192600" y="3146190"/>
            <a:ext cx="27381" cy="13220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7" name="Straight Connector 996">
            <a:extLst>
              <a:ext uri="{FF2B5EF4-FFF2-40B4-BE49-F238E27FC236}">
                <a16:creationId xmlns:a16="http://schemas.microsoft.com/office/drawing/2014/main" id="{F7394482-8D54-18CB-3F02-9E0490A7CB46}"/>
              </a:ext>
            </a:extLst>
          </p:cNvPr>
          <p:cNvCxnSpPr>
            <a:cxnSpLocks/>
            <a:endCxn id="887" idx="5"/>
          </p:cNvCxnSpPr>
          <p:nvPr/>
        </p:nvCxnSpPr>
        <p:spPr>
          <a:xfrm>
            <a:off x="2688192" y="3146190"/>
            <a:ext cx="24200" cy="15490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9" name="Straight Connector 998">
            <a:extLst>
              <a:ext uri="{FF2B5EF4-FFF2-40B4-BE49-F238E27FC236}">
                <a16:creationId xmlns:a16="http://schemas.microsoft.com/office/drawing/2014/main" id="{BA5B0421-54E1-06E3-DDAB-A39CECB49A6F}"/>
              </a:ext>
            </a:extLst>
          </p:cNvPr>
          <p:cNvCxnSpPr>
            <a:cxnSpLocks/>
            <a:stCxn id="892" idx="0"/>
            <a:endCxn id="889" idx="4"/>
          </p:cNvCxnSpPr>
          <p:nvPr/>
        </p:nvCxnSpPr>
        <p:spPr>
          <a:xfrm>
            <a:off x="2184481" y="3123330"/>
            <a:ext cx="0" cy="1844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0" name="Straight Connector 999">
            <a:extLst>
              <a:ext uri="{FF2B5EF4-FFF2-40B4-BE49-F238E27FC236}">
                <a16:creationId xmlns:a16="http://schemas.microsoft.com/office/drawing/2014/main" id="{5AE2721C-1D08-89D0-FF7E-39BB2ADAB81E}"/>
              </a:ext>
            </a:extLst>
          </p:cNvPr>
          <p:cNvCxnSpPr>
            <a:cxnSpLocks/>
            <a:endCxn id="883" idx="0"/>
          </p:cNvCxnSpPr>
          <p:nvPr/>
        </p:nvCxnSpPr>
        <p:spPr>
          <a:xfrm flipH="1">
            <a:off x="3727440" y="3146190"/>
            <a:ext cx="1810" cy="1158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2" name="Group 1011">
            <a:extLst>
              <a:ext uri="{FF2B5EF4-FFF2-40B4-BE49-F238E27FC236}">
                <a16:creationId xmlns:a16="http://schemas.microsoft.com/office/drawing/2014/main" id="{DB666138-3A3D-9358-377F-2F073A815740}"/>
              </a:ext>
            </a:extLst>
          </p:cNvPr>
          <p:cNvGrpSpPr/>
          <p:nvPr/>
        </p:nvGrpSpPr>
        <p:grpSpPr>
          <a:xfrm>
            <a:off x="1448384" y="1022633"/>
            <a:ext cx="2488271" cy="129704"/>
            <a:chOff x="1448384" y="999581"/>
            <a:chExt cx="2488271" cy="129704"/>
          </a:xfrm>
        </p:grpSpPr>
        <p:pic>
          <p:nvPicPr>
            <p:cNvPr id="1010" name="Graphic 1009">
              <a:extLst>
                <a:ext uri="{FF2B5EF4-FFF2-40B4-BE49-F238E27FC236}">
                  <a16:creationId xmlns:a16="http://schemas.microsoft.com/office/drawing/2014/main" id="{7282BF6C-B885-D0CB-6D71-1E709BD0C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t="2" r="41418" b="-43163"/>
            <a:stretch/>
          </p:blipFill>
          <p:spPr>
            <a:xfrm flipV="1">
              <a:off x="1448384" y="999581"/>
              <a:ext cx="892272" cy="129704"/>
            </a:xfrm>
            <a:prstGeom prst="rect">
              <a:avLst/>
            </a:prstGeom>
          </p:spPr>
        </p:pic>
        <p:pic>
          <p:nvPicPr>
            <p:cNvPr id="1011" name="Graphic 1010">
              <a:extLst>
                <a:ext uri="{FF2B5EF4-FFF2-40B4-BE49-F238E27FC236}">
                  <a16:creationId xmlns:a16="http://schemas.microsoft.com/office/drawing/2014/main" id="{C0C24A61-5A5B-AE03-CD46-C5B7EBB68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t="4" r="23312" b="-41619"/>
            <a:stretch/>
          </p:blipFill>
          <p:spPr>
            <a:xfrm flipV="1">
              <a:off x="2768606" y="1000981"/>
              <a:ext cx="1168049" cy="128303"/>
            </a:xfrm>
            <a:prstGeom prst="rect">
              <a:avLst/>
            </a:prstGeom>
          </p:spPr>
        </p:pic>
      </p:grpSp>
      <p:grpSp>
        <p:nvGrpSpPr>
          <p:cNvPr id="1013" name="Group 1012">
            <a:extLst>
              <a:ext uri="{FF2B5EF4-FFF2-40B4-BE49-F238E27FC236}">
                <a16:creationId xmlns:a16="http://schemas.microsoft.com/office/drawing/2014/main" id="{5A2E7AF6-C675-88DC-A5FA-BE70986257D7}"/>
              </a:ext>
            </a:extLst>
          </p:cNvPr>
          <p:cNvGrpSpPr/>
          <p:nvPr/>
        </p:nvGrpSpPr>
        <p:grpSpPr>
          <a:xfrm>
            <a:off x="1448384" y="1089209"/>
            <a:ext cx="2488271" cy="129704"/>
            <a:chOff x="1448384" y="999581"/>
            <a:chExt cx="2488271" cy="129704"/>
          </a:xfrm>
        </p:grpSpPr>
        <p:pic>
          <p:nvPicPr>
            <p:cNvPr id="1014" name="Graphic 1013">
              <a:extLst>
                <a:ext uri="{FF2B5EF4-FFF2-40B4-BE49-F238E27FC236}">
                  <a16:creationId xmlns:a16="http://schemas.microsoft.com/office/drawing/2014/main" id="{DB6C9B9C-255B-5DFA-344E-E948452ED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t="2" r="41418" b="-43163"/>
            <a:stretch/>
          </p:blipFill>
          <p:spPr>
            <a:xfrm flipV="1">
              <a:off x="1448384" y="999581"/>
              <a:ext cx="892272" cy="129704"/>
            </a:xfrm>
            <a:prstGeom prst="rect">
              <a:avLst/>
            </a:prstGeom>
          </p:spPr>
        </p:pic>
        <p:pic>
          <p:nvPicPr>
            <p:cNvPr id="1015" name="Graphic 1014">
              <a:extLst>
                <a:ext uri="{FF2B5EF4-FFF2-40B4-BE49-F238E27FC236}">
                  <a16:creationId xmlns:a16="http://schemas.microsoft.com/office/drawing/2014/main" id="{67F146EA-DAAC-7D40-8F75-ABE1739F1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t="4" r="23312" b="-41619"/>
            <a:stretch/>
          </p:blipFill>
          <p:spPr>
            <a:xfrm flipV="1">
              <a:off x="2768606" y="1000981"/>
              <a:ext cx="1168049" cy="128303"/>
            </a:xfrm>
            <a:prstGeom prst="rect">
              <a:avLst/>
            </a:prstGeom>
          </p:spPr>
        </p:pic>
      </p:grpSp>
      <p:cxnSp>
        <p:nvCxnSpPr>
          <p:cNvPr id="897" name="Straight Connector 896">
            <a:extLst>
              <a:ext uri="{FF2B5EF4-FFF2-40B4-BE49-F238E27FC236}">
                <a16:creationId xmlns:a16="http://schemas.microsoft.com/office/drawing/2014/main" id="{3C0C8916-3C84-81D3-BC7D-330D76E761C3}"/>
              </a:ext>
            </a:extLst>
          </p:cNvPr>
          <p:cNvCxnSpPr>
            <a:cxnSpLocks/>
          </p:cNvCxnSpPr>
          <p:nvPr/>
        </p:nvCxnSpPr>
        <p:spPr>
          <a:xfrm>
            <a:off x="4372616" y="4029563"/>
            <a:ext cx="2518646" cy="0"/>
          </a:xfrm>
          <a:prstGeom prst="line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3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AE739E4-9D41-455F-A8BF-094DBB07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7234"/>
            <a:ext cx="12192000" cy="1325563"/>
          </a:xfrm>
        </p:spPr>
        <p:txBody>
          <a:bodyPr/>
          <a:lstStyle/>
          <a:p>
            <a:r>
              <a:rPr lang="en-US" noProof="0" dirty="0">
                <a:latin typeface="+mn-lt"/>
              </a:rPr>
              <a:t>Representative CXL Usages</a:t>
            </a:r>
            <a:endParaRPr lang="en-US" dirty="0">
              <a:latin typeface="+mn-lt"/>
            </a:endParaRPr>
          </a:p>
        </p:txBody>
      </p:sp>
      <p:sp>
        <p:nvSpPr>
          <p:cNvPr id="98" name="Footer Placeholder 5">
            <a:extLst>
              <a:ext uri="{FF2B5EF4-FFF2-40B4-BE49-F238E27FC236}">
                <a16:creationId xmlns:a16="http://schemas.microsoft.com/office/drawing/2014/main" id="{AF8A9A2F-12EA-4ABB-9AF3-97B5664E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806D4FF-C601-48F2-AB57-BC72B56DCDAD}"/>
              </a:ext>
            </a:extLst>
          </p:cNvPr>
          <p:cNvGrpSpPr/>
          <p:nvPr/>
        </p:nvGrpSpPr>
        <p:grpSpPr>
          <a:xfrm>
            <a:off x="459076" y="866273"/>
            <a:ext cx="11273848" cy="5496319"/>
            <a:chOff x="459076" y="826575"/>
            <a:chExt cx="11273848" cy="549631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08BF5EB-C882-4E90-9246-4B83CC54904F}"/>
                </a:ext>
              </a:extLst>
            </p:cNvPr>
            <p:cNvGrpSpPr/>
            <p:nvPr/>
          </p:nvGrpSpPr>
          <p:grpSpPr>
            <a:xfrm>
              <a:off x="8154347" y="826575"/>
              <a:ext cx="3578577" cy="5496319"/>
              <a:chOff x="8154347" y="872929"/>
              <a:chExt cx="3578577" cy="549631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AF0570-B647-43B9-A066-BB1F1768015E}"/>
                  </a:ext>
                </a:extLst>
              </p:cNvPr>
              <p:cNvSpPr/>
              <p:nvPr/>
            </p:nvSpPr>
            <p:spPr>
              <a:xfrm>
                <a:off x="8154347" y="872929"/>
                <a:ext cx="3578577" cy="4544568"/>
              </a:xfrm>
              <a:prstGeom prst="rect">
                <a:avLst/>
              </a:prstGeom>
              <a:solidFill>
                <a:schemeClr val="bg2">
                  <a:lumMod val="1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rtlCol="0" anchor="t" anchorCtr="0"/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b="1" dirty="0">
                    <a:solidFill>
                      <a:prstClr val="white"/>
                    </a:solidFill>
                  </a:rPr>
                  <a:t>Memory Buffers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ABF913A-140E-4055-B3F5-38FDE7E344BE}"/>
                  </a:ext>
                </a:extLst>
              </p:cNvPr>
              <p:cNvGrpSpPr/>
              <p:nvPr/>
            </p:nvGrpSpPr>
            <p:grpSpPr>
              <a:xfrm>
                <a:off x="8264413" y="2738666"/>
                <a:ext cx="3358445" cy="1802758"/>
                <a:chOff x="8264413" y="2738666"/>
                <a:chExt cx="3358445" cy="1802758"/>
              </a:xfrm>
            </p:grpSpPr>
            <p:sp>
              <p:nvSpPr>
                <p:cNvPr id="116" name="Isosceles Triangle 115">
                  <a:extLst>
                    <a:ext uri="{FF2B5EF4-FFF2-40B4-BE49-F238E27FC236}">
                      <a16:creationId xmlns:a16="http://schemas.microsoft.com/office/drawing/2014/main" id="{692BDBBA-83C3-4B50-95BB-1B90430BBBEB}"/>
                    </a:ext>
                  </a:extLst>
                </p:cNvPr>
                <p:cNvSpPr/>
                <p:nvPr/>
              </p:nvSpPr>
              <p:spPr>
                <a:xfrm>
                  <a:off x="8264413" y="2738666"/>
                  <a:ext cx="3358445" cy="216336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alpha val="25000"/>
                      </a:schemeClr>
                    </a:gs>
                    <a:gs pos="100000">
                      <a:srgbClr val="1FD3C2">
                        <a:alpha val="47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484EF475-6CA9-46F8-91ED-1441B255E7F0}"/>
                    </a:ext>
                  </a:extLst>
                </p:cNvPr>
                <p:cNvSpPr/>
                <p:nvPr/>
              </p:nvSpPr>
              <p:spPr>
                <a:xfrm>
                  <a:off x="8264413" y="2949377"/>
                  <a:ext cx="3358445" cy="117094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tIns="27432" bIns="91440" rtlCol="0" anchor="ctr" anchorCtr="0"/>
                <a:lstStyle/>
                <a:p>
                  <a:r>
                    <a:rPr lang="en-US" sz="2800" b="1" dirty="0">
                      <a:solidFill>
                        <a:prstClr val="white"/>
                      </a:solidFill>
                    </a:rPr>
                    <a:t>CXL</a:t>
                  </a: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A48EEF18-58EB-4025-A02C-00CCCFCAF6A7}"/>
                    </a:ext>
                  </a:extLst>
                </p:cNvPr>
                <p:cNvSpPr/>
                <p:nvPr/>
              </p:nvSpPr>
              <p:spPr>
                <a:xfrm>
                  <a:off x="9415880" y="3319207"/>
                  <a:ext cx="2126994" cy="69209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0" rtlCol="0" anchor="t" anchorCtr="0"/>
                <a:lstStyle/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9E9EC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CXL.io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E9E9EC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CXL.memory</a:t>
                  </a: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9E9EC">
                        <a:lumMod val="50000"/>
                      </a:srgbClr>
                    </a:solidFill>
                    <a:effectLst/>
                    <a:uLnTx/>
                    <a:uFillTx/>
                    <a:latin typeface="Bahnschrift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1DFD60DE-F908-4D42-A3D2-FF384BE5DC10}"/>
                    </a:ext>
                  </a:extLst>
                </p:cNvPr>
                <p:cNvSpPr/>
                <p:nvPr/>
              </p:nvSpPr>
              <p:spPr>
                <a:xfrm>
                  <a:off x="9415880" y="3051941"/>
                  <a:ext cx="2126993" cy="275695"/>
                </a:xfrm>
                <a:prstGeom prst="rect">
                  <a:avLst/>
                </a:prstGeom>
                <a:solidFill>
                  <a:srgbClr val="137F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PROTOCOLS</a:t>
                  </a:r>
                </a:p>
              </p:txBody>
            </p:sp>
            <p:sp>
              <p:nvSpPr>
                <p:cNvPr id="126" name="Isosceles Triangle 125">
                  <a:extLst>
                    <a:ext uri="{FF2B5EF4-FFF2-40B4-BE49-F238E27FC236}">
                      <a16:creationId xmlns:a16="http://schemas.microsoft.com/office/drawing/2014/main" id="{B1C05783-9C39-4AE2-AAA2-25E86AD0850C}"/>
                    </a:ext>
                  </a:extLst>
                </p:cNvPr>
                <p:cNvSpPr/>
                <p:nvPr/>
              </p:nvSpPr>
              <p:spPr>
                <a:xfrm flipV="1">
                  <a:off x="8264413" y="4114403"/>
                  <a:ext cx="3358445" cy="427021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alpha val="22000"/>
                      </a:schemeClr>
                    </a:gs>
                    <a:gs pos="100000">
                      <a:schemeClr val="accent1">
                        <a:alpha val="74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C2C3B6D-DF8F-4D38-A6E3-BA4521281B01}"/>
                  </a:ext>
                </a:extLst>
              </p:cNvPr>
              <p:cNvGrpSpPr/>
              <p:nvPr/>
            </p:nvGrpSpPr>
            <p:grpSpPr>
              <a:xfrm>
                <a:off x="8362334" y="4475447"/>
                <a:ext cx="3162602" cy="896198"/>
                <a:chOff x="8361277" y="2030301"/>
                <a:chExt cx="3162602" cy="896198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81A16D75-F8B1-40EE-A8B4-9DF52B4EC8BD}"/>
                    </a:ext>
                  </a:extLst>
                </p:cNvPr>
                <p:cNvGrpSpPr/>
                <p:nvPr/>
              </p:nvGrpSpPr>
              <p:grpSpPr>
                <a:xfrm>
                  <a:off x="8620922" y="2520125"/>
                  <a:ext cx="2643314" cy="8682"/>
                  <a:chOff x="8620922" y="2559365"/>
                  <a:chExt cx="2643314" cy="8682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5195965C-1F05-445E-A16F-C6F5E309EF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10387" y="2568047"/>
                    <a:ext cx="156448" cy="0"/>
                  </a:xfrm>
                  <a:prstGeom prst="line">
                    <a:avLst/>
                  </a:prstGeom>
                  <a:solidFill>
                    <a:schemeClr val="accent6"/>
                  </a:solidFill>
                  <a:ln w="2540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733F64AF-3165-49CE-AD1F-AFDB3B38B8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20922" y="2559365"/>
                    <a:ext cx="156448" cy="0"/>
                  </a:xfrm>
                  <a:prstGeom prst="line">
                    <a:avLst/>
                  </a:prstGeom>
                  <a:solidFill>
                    <a:schemeClr val="accent6"/>
                  </a:solidFill>
                  <a:ln w="2540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19DD814C-530F-4836-9668-7269BA892A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18323" y="2568047"/>
                    <a:ext cx="156448" cy="0"/>
                  </a:xfrm>
                  <a:prstGeom prst="line">
                    <a:avLst/>
                  </a:prstGeom>
                  <a:solidFill>
                    <a:schemeClr val="accent6"/>
                  </a:solidFill>
                  <a:ln w="2540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340D985E-A7CB-46C4-A8D6-2D17F85CA9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107788" y="2568047"/>
                    <a:ext cx="156448" cy="0"/>
                  </a:xfrm>
                  <a:prstGeom prst="line">
                    <a:avLst/>
                  </a:prstGeom>
                  <a:solidFill>
                    <a:schemeClr val="accent6"/>
                  </a:solidFill>
                  <a:ln w="2540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453BF507-D9BD-4A93-9AEE-7607F03E508D}"/>
                    </a:ext>
                  </a:extLst>
                </p:cNvPr>
                <p:cNvGrpSpPr/>
                <p:nvPr/>
              </p:nvGrpSpPr>
              <p:grpSpPr>
                <a:xfrm>
                  <a:off x="8361277" y="2030301"/>
                  <a:ext cx="3162602" cy="896198"/>
                  <a:chOff x="8361277" y="2030301"/>
                  <a:chExt cx="3162602" cy="896198"/>
                </a:xfrm>
              </p:grpSpPr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4922BCD2-99BA-4960-9759-330C547E3020}"/>
                      </a:ext>
                    </a:extLst>
                  </p:cNvPr>
                  <p:cNvGrpSpPr/>
                  <p:nvPr/>
                </p:nvGrpSpPr>
                <p:grpSpPr>
                  <a:xfrm>
                    <a:off x="8361277" y="2071261"/>
                    <a:ext cx="3162602" cy="834893"/>
                    <a:chOff x="8361277" y="2077611"/>
                    <a:chExt cx="3162602" cy="943974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128625D4-7F72-40FC-BB3B-71148CF6F38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019112" y="2419776"/>
                      <a:ext cx="943974" cy="259643"/>
                    </a:xfrm>
                    <a:prstGeom prst="rect">
                      <a:avLst/>
                    </a:prstGeom>
                    <a:solidFill>
                      <a:srgbClr val="6E9DC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b="1" dirty="0">
                          <a:solidFill>
                            <a:prstClr val="white"/>
                          </a:solidFill>
                        </a:rPr>
                        <a:t>Memory</a:t>
                      </a:r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B0FB1795-4CBF-4139-95E6-7D42428715A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408577" y="2419776"/>
                      <a:ext cx="943974" cy="259643"/>
                    </a:xfrm>
                    <a:prstGeom prst="rect">
                      <a:avLst/>
                    </a:prstGeom>
                    <a:solidFill>
                      <a:srgbClr val="6E9DC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b="1" dirty="0">
                          <a:solidFill>
                            <a:prstClr val="white"/>
                          </a:solidFill>
                        </a:rPr>
                        <a:t>Memory</a:t>
                      </a: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80DAF14D-BF8E-45E7-AECD-69F20B07473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0532606" y="2419776"/>
                      <a:ext cx="943974" cy="259643"/>
                    </a:xfrm>
                    <a:prstGeom prst="rect">
                      <a:avLst/>
                    </a:prstGeom>
                    <a:solidFill>
                      <a:srgbClr val="6E9DC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b="1" dirty="0">
                          <a:solidFill>
                            <a:prstClr val="white"/>
                          </a:solidFill>
                        </a:rPr>
                        <a:t>Memory</a:t>
                      </a: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7B05869B-3C0F-41C5-BDDA-3E2153ECD69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0922071" y="2419776"/>
                      <a:ext cx="943974" cy="259643"/>
                    </a:xfrm>
                    <a:prstGeom prst="rect">
                      <a:avLst/>
                    </a:prstGeom>
                    <a:solidFill>
                      <a:srgbClr val="6E9DC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b="1" dirty="0">
                          <a:solidFill>
                            <a:prstClr val="white"/>
                          </a:solidFill>
                        </a:rPr>
                        <a:t>Memory</a:t>
                      </a:r>
                    </a:p>
                  </p:txBody>
                </p:sp>
              </p:grp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20FEDBAC-C598-40B7-A4D4-F341E06828E4}"/>
                      </a:ext>
                    </a:extLst>
                  </p:cNvPr>
                  <p:cNvSpPr/>
                  <p:nvPr/>
                </p:nvSpPr>
                <p:spPr>
                  <a:xfrm>
                    <a:off x="9140206" y="2030301"/>
                    <a:ext cx="1551485" cy="89619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1440" bIns="91440" rtlCol="0" anchor="t" anchorCtr="0"/>
                  <a:lstStyle/>
                  <a:p>
                    <a:pPr algn="ctr"/>
                    <a:r>
                      <a:rPr lang="en-US" sz="1200" b="1">
                        <a:solidFill>
                          <a:prstClr val="white"/>
                        </a:solidFill>
                      </a:rPr>
                      <a:t>Memory Controller</a:t>
                    </a:r>
                    <a:endParaRPr lang="en-US" sz="1200" b="1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BEC82DBE-0167-42DE-B9A5-97A6CE8EAB34}"/>
                  </a:ext>
                </a:extLst>
              </p:cNvPr>
              <p:cNvGrpSpPr/>
              <p:nvPr/>
            </p:nvGrpSpPr>
            <p:grpSpPr>
              <a:xfrm>
                <a:off x="8750745" y="1844761"/>
                <a:ext cx="1967578" cy="888741"/>
                <a:chOff x="1086284" y="4279937"/>
                <a:chExt cx="1967578" cy="888741"/>
              </a:xfrm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5F3CA126-A035-4266-83DE-7FC9C356EC84}"/>
                    </a:ext>
                  </a:extLst>
                </p:cNvPr>
                <p:cNvSpPr/>
                <p:nvPr/>
              </p:nvSpPr>
              <p:spPr>
                <a:xfrm>
                  <a:off x="1502377" y="4279937"/>
                  <a:ext cx="1551485" cy="888741"/>
                </a:xfrm>
                <a:prstGeom prst="rect">
                  <a:avLst/>
                </a:prstGeom>
                <a:solidFill>
                  <a:srgbClr val="6F3B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Processor</a:t>
                  </a:r>
                </a:p>
              </p:txBody>
            </p: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07A5C5C-DCCC-4141-B8E4-232CBD833973}"/>
                    </a:ext>
                  </a:extLst>
                </p:cNvPr>
                <p:cNvGrpSpPr/>
                <p:nvPr/>
              </p:nvGrpSpPr>
              <p:grpSpPr>
                <a:xfrm>
                  <a:off x="1086284" y="4748646"/>
                  <a:ext cx="416092" cy="420031"/>
                  <a:chOff x="1086284" y="4314639"/>
                  <a:chExt cx="416092" cy="420031"/>
                </a:xfrm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D410F494-05DA-4F53-B41D-40CC57423F4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6090" y="4394833"/>
                    <a:ext cx="420031" cy="259644"/>
                  </a:xfrm>
                  <a:prstGeom prst="rect">
                    <a:avLst/>
                  </a:prstGeom>
                  <a:solidFill>
                    <a:srgbClr val="CDBD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prstClr val="white"/>
                        </a:solidFill>
                      </a:rPr>
                      <a:t>DDR</a:t>
                    </a:r>
                  </a:p>
                </p:txBody>
              </p: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A53ABAB0-11E8-4A76-B80C-F581F245AC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45928" y="4524655"/>
                    <a:ext cx="156448" cy="0"/>
                  </a:xfrm>
                  <a:prstGeom prst="line">
                    <a:avLst/>
                  </a:prstGeom>
                  <a:ln w="25400">
                    <a:solidFill>
                      <a:srgbClr val="D6C87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85B6AC1F-FFF6-4ECC-9433-4E217E479849}"/>
                    </a:ext>
                  </a:extLst>
                </p:cNvPr>
                <p:cNvGrpSpPr/>
                <p:nvPr/>
              </p:nvGrpSpPr>
              <p:grpSpPr>
                <a:xfrm>
                  <a:off x="1086284" y="4279937"/>
                  <a:ext cx="416092" cy="420031"/>
                  <a:chOff x="1086284" y="4314639"/>
                  <a:chExt cx="416092" cy="420031"/>
                </a:xfrm>
              </p:grpSpPr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A69BE930-8101-492D-837E-E6FAE465F6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6090" y="4394833"/>
                    <a:ext cx="420031" cy="259644"/>
                  </a:xfrm>
                  <a:prstGeom prst="rect">
                    <a:avLst/>
                  </a:prstGeom>
                  <a:solidFill>
                    <a:srgbClr val="CDBD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prstClr val="white"/>
                        </a:solidFill>
                      </a:rPr>
                      <a:t>DDR</a:t>
                    </a:r>
                  </a:p>
                </p:txBody>
              </p: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D0E91FD2-0B17-4101-9398-2782B19A10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45928" y="4524655"/>
                    <a:ext cx="156448" cy="0"/>
                  </a:xfrm>
                  <a:prstGeom prst="line">
                    <a:avLst/>
                  </a:prstGeom>
                  <a:ln w="25400">
                    <a:solidFill>
                      <a:srgbClr val="D6C87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A13B50C-CD49-4940-8EBA-A5545646E179}"/>
                  </a:ext>
                </a:extLst>
              </p:cNvPr>
              <p:cNvGrpSpPr/>
              <p:nvPr/>
            </p:nvGrpSpPr>
            <p:grpSpPr>
              <a:xfrm>
                <a:off x="8154347" y="5502002"/>
                <a:ext cx="3564979" cy="867246"/>
                <a:chOff x="8154347" y="5502002"/>
                <a:chExt cx="3564979" cy="867246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C3C792F2-EAD3-4F72-9E76-55DCB8654774}"/>
                    </a:ext>
                  </a:extLst>
                </p:cNvPr>
                <p:cNvSpPr/>
                <p:nvPr/>
              </p:nvSpPr>
              <p:spPr>
                <a:xfrm>
                  <a:off x="8154347" y="5733654"/>
                  <a:ext cx="3564978" cy="635594"/>
                </a:xfrm>
                <a:prstGeom prst="rect">
                  <a:avLst/>
                </a:prstGeom>
                <a:solidFill>
                  <a:schemeClr val="bg2">
                    <a:lumMod val="10000"/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tIns="91440" rtlCol="0" anchor="t" anchorCtr="0"/>
                <a:lstStyle/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Memory BW expansion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Memory capacity expansion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Storage class m</a:t>
                  </a:r>
                  <a:r>
                    <a:rPr kumimoji="0" lang="en-US" sz="11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emory</a:t>
                  </a: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23F5299A-E111-4B51-8445-DC1164031793}"/>
                    </a:ext>
                  </a:extLst>
                </p:cNvPr>
                <p:cNvSpPr/>
                <p:nvPr/>
              </p:nvSpPr>
              <p:spPr>
                <a:xfrm>
                  <a:off x="8154347" y="5502002"/>
                  <a:ext cx="3564979" cy="23165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USAGES</a:t>
                  </a: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19ECE19-5C35-4633-891F-A86CF4D765E0}"/>
                </a:ext>
              </a:extLst>
            </p:cNvPr>
            <p:cNvGrpSpPr/>
            <p:nvPr/>
          </p:nvGrpSpPr>
          <p:grpSpPr>
            <a:xfrm>
              <a:off x="4306711" y="858660"/>
              <a:ext cx="3578578" cy="5464234"/>
              <a:chOff x="4273759" y="905014"/>
              <a:chExt cx="3578578" cy="546423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565344-ADE1-49E4-A213-7F878D4A0115}"/>
                  </a:ext>
                </a:extLst>
              </p:cNvPr>
              <p:cNvSpPr/>
              <p:nvPr/>
            </p:nvSpPr>
            <p:spPr>
              <a:xfrm>
                <a:off x="4273759" y="905014"/>
                <a:ext cx="3578577" cy="4540236"/>
              </a:xfrm>
              <a:prstGeom prst="rect">
                <a:avLst/>
              </a:prstGeom>
              <a:solidFill>
                <a:schemeClr val="bg2">
                  <a:lumMod val="1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rtlCol="0" anchor="t" anchorCtr="0"/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b="1" dirty="0">
                    <a:solidFill>
                      <a:prstClr val="white"/>
                    </a:solidFill>
                  </a:rPr>
                  <a:t>Accelerators with Memory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AFBB2E0-B8C2-40C4-A522-ECF96A1ECC82}"/>
                  </a:ext>
                </a:extLst>
              </p:cNvPr>
              <p:cNvGrpSpPr/>
              <p:nvPr/>
            </p:nvGrpSpPr>
            <p:grpSpPr>
              <a:xfrm>
                <a:off x="4383825" y="2738666"/>
                <a:ext cx="3358445" cy="1802758"/>
                <a:chOff x="4383825" y="2738666"/>
                <a:chExt cx="3358445" cy="1802758"/>
              </a:xfrm>
            </p:grpSpPr>
            <p:sp>
              <p:nvSpPr>
                <p:cNvPr id="94" name="Isosceles Triangle 93">
                  <a:extLst>
                    <a:ext uri="{FF2B5EF4-FFF2-40B4-BE49-F238E27FC236}">
                      <a16:creationId xmlns:a16="http://schemas.microsoft.com/office/drawing/2014/main" id="{C5DB458F-3FEF-4AF1-8B31-7536F6F833F4}"/>
                    </a:ext>
                  </a:extLst>
                </p:cNvPr>
                <p:cNvSpPr/>
                <p:nvPr/>
              </p:nvSpPr>
              <p:spPr>
                <a:xfrm>
                  <a:off x="4383825" y="2738666"/>
                  <a:ext cx="3358445" cy="216336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alpha val="25000"/>
                      </a:schemeClr>
                    </a:gs>
                    <a:gs pos="100000">
                      <a:srgbClr val="1FD3C2">
                        <a:alpha val="47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331A5B1F-CC47-4AED-B847-29EB5BDBA537}"/>
                    </a:ext>
                  </a:extLst>
                </p:cNvPr>
                <p:cNvSpPr/>
                <p:nvPr/>
              </p:nvSpPr>
              <p:spPr>
                <a:xfrm>
                  <a:off x="4383825" y="2949377"/>
                  <a:ext cx="3358445" cy="117094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tIns="27432" bIns="91440" rtlCol="0" anchor="ctr" anchorCtr="0"/>
                <a:lstStyle/>
                <a:p>
                  <a:r>
                    <a:rPr lang="en-US" sz="2800" b="1" dirty="0">
                      <a:solidFill>
                        <a:prstClr val="white"/>
                      </a:solidFill>
                    </a:rPr>
                    <a:t>CXL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EAC0D77C-4E10-4755-AB13-C9DDD8C67C8E}"/>
                    </a:ext>
                  </a:extLst>
                </p:cNvPr>
                <p:cNvSpPr/>
                <p:nvPr/>
              </p:nvSpPr>
              <p:spPr>
                <a:xfrm>
                  <a:off x="5535292" y="3319207"/>
                  <a:ext cx="2126994" cy="69209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0" rtlCol="0" anchor="t" anchorCtr="0"/>
                <a:lstStyle/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9E9EC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CXL.io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9E9EC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CXL.cache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9E9EC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CXL.memory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0E1D5FF3-D8E9-4ED8-A3B6-284F55BDE9E4}"/>
                    </a:ext>
                  </a:extLst>
                </p:cNvPr>
                <p:cNvSpPr/>
                <p:nvPr/>
              </p:nvSpPr>
              <p:spPr>
                <a:xfrm>
                  <a:off x="5535293" y="3051941"/>
                  <a:ext cx="2126993" cy="275695"/>
                </a:xfrm>
                <a:prstGeom prst="rect">
                  <a:avLst/>
                </a:prstGeom>
                <a:solidFill>
                  <a:srgbClr val="137F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PROTOCOLS</a:t>
                  </a:r>
                </a:p>
              </p:txBody>
            </p:sp>
            <p:sp>
              <p:nvSpPr>
                <p:cNvPr id="112" name="Isosceles Triangle 111">
                  <a:extLst>
                    <a:ext uri="{FF2B5EF4-FFF2-40B4-BE49-F238E27FC236}">
                      <a16:creationId xmlns:a16="http://schemas.microsoft.com/office/drawing/2014/main" id="{3FD93294-DF02-44A6-BB87-19703A20C552}"/>
                    </a:ext>
                  </a:extLst>
                </p:cNvPr>
                <p:cNvSpPr/>
                <p:nvPr/>
              </p:nvSpPr>
              <p:spPr>
                <a:xfrm flipV="1">
                  <a:off x="4383825" y="4114403"/>
                  <a:ext cx="3358445" cy="427021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alpha val="22000"/>
                      </a:schemeClr>
                    </a:gs>
                    <a:gs pos="100000">
                      <a:schemeClr val="accent1">
                        <a:alpha val="74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8761EC3-390B-4252-A053-424624A712AD}"/>
                  </a:ext>
                </a:extLst>
              </p:cNvPr>
              <p:cNvGrpSpPr/>
              <p:nvPr/>
            </p:nvGrpSpPr>
            <p:grpSpPr>
              <a:xfrm>
                <a:off x="4287358" y="5502002"/>
                <a:ext cx="3564979" cy="867246"/>
                <a:chOff x="4287358" y="5502002"/>
                <a:chExt cx="3564979" cy="867246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9DD09DB2-2E44-44CE-A1B2-92E898661874}"/>
                    </a:ext>
                  </a:extLst>
                </p:cNvPr>
                <p:cNvSpPr/>
                <p:nvPr/>
              </p:nvSpPr>
              <p:spPr>
                <a:xfrm>
                  <a:off x="4287358" y="5733654"/>
                  <a:ext cx="3564978" cy="635594"/>
                </a:xfrm>
                <a:prstGeom prst="rect">
                  <a:avLst/>
                </a:prstGeom>
                <a:solidFill>
                  <a:schemeClr val="bg2">
                    <a:lumMod val="10000"/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tIns="91440" rtlCol="0" anchor="t" anchorCtr="0"/>
                <a:lstStyle/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GP GPU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Dense computation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5C24CD70-A26B-4E2E-82A2-EDC82B49B690}"/>
                    </a:ext>
                  </a:extLst>
                </p:cNvPr>
                <p:cNvSpPr/>
                <p:nvPr/>
              </p:nvSpPr>
              <p:spPr>
                <a:xfrm>
                  <a:off x="4287358" y="5502002"/>
                  <a:ext cx="3564979" cy="23165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USAGES</a:t>
                  </a: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D5F473F-1197-4E1B-B602-1A5E40DFA65F}"/>
                  </a:ext>
                </a:extLst>
              </p:cNvPr>
              <p:cNvGrpSpPr/>
              <p:nvPr/>
            </p:nvGrpSpPr>
            <p:grpSpPr>
              <a:xfrm>
                <a:off x="5064656" y="4475447"/>
                <a:ext cx="1949824" cy="1002255"/>
                <a:chOff x="5064656" y="2030301"/>
                <a:chExt cx="1949824" cy="1002255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81113EC-4B1D-4E37-B0F0-48C16A309C21}"/>
                    </a:ext>
                  </a:extLst>
                </p:cNvPr>
                <p:cNvSpPr/>
                <p:nvPr/>
              </p:nvSpPr>
              <p:spPr>
                <a:xfrm rot="16200000">
                  <a:off x="4897561" y="2651011"/>
                  <a:ext cx="548640" cy="214450"/>
                </a:xfrm>
                <a:prstGeom prst="rect">
                  <a:avLst/>
                </a:prstGeom>
                <a:solidFill>
                  <a:srgbClr val="6E9D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HBM</a:t>
                  </a: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2819BE7-48F9-44C3-BA5C-6BFB9E9E55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90433" y="2700603"/>
                  <a:ext cx="156448" cy="0"/>
                </a:xfrm>
                <a:prstGeom prst="line">
                  <a:avLst/>
                </a:prstGeom>
                <a:solidFill>
                  <a:schemeClr val="accent6"/>
                </a:solidFill>
                <a:ln w="254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4B9BFF2-D68C-4191-A126-476A8BE33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90434" y="2267031"/>
                  <a:ext cx="156448" cy="0"/>
                </a:xfrm>
                <a:prstGeom prst="line">
                  <a:avLst/>
                </a:prstGeom>
                <a:solidFill>
                  <a:schemeClr val="accent6"/>
                </a:solidFill>
                <a:ln w="2540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F8C12BE9-383D-465C-A238-44E52C78177E}"/>
                    </a:ext>
                  </a:extLst>
                </p:cNvPr>
                <p:cNvGrpSpPr/>
                <p:nvPr/>
              </p:nvGrpSpPr>
              <p:grpSpPr>
                <a:xfrm>
                  <a:off x="5462995" y="2030301"/>
                  <a:ext cx="1551485" cy="896198"/>
                  <a:chOff x="1502379" y="2210348"/>
                  <a:chExt cx="1551485" cy="896198"/>
                </a:xfrm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ED717EE2-A5D8-4CFF-B5FE-40166CBE8AA6}"/>
                      </a:ext>
                    </a:extLst>
                  </p:cNvPr>
                  <p:cNvSpPr/>
                  <p:nvPr/>
                </p:nvSpPr>
                <p:spPr>
                  <a:xfrm>
                    <a:off x="1502379" y="2210348"/>
                    <a:ext cx="1551485" cy="89619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1440" bIns="91440" rtlCol="0" anchor="t" anchorCtr="0"/>
                  <a:lstStyle/>
                  <a:p>
                    <a:pPr algn="ctr"/>
                    <a:r>
                      <a:rPr lang="en-US" sz="1200" b="1" dirty="0">
                        <a:solidFill>
                          <a:prstClr val="white"/>
                        </a:solidFill>
                      </a:rPr>
                      <a:t>Accelerator</a:t>
                    </a:r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D176E1FD-7A31-4DA5-8CF6-8B4891F4DAA2}"/>
                      </a:ext>
                    </a:extLst>
                  </p:cNvPr>
                  <p:cNvSpPr/>
                  <p:nvPr/>
                </p:nvSpPr>
                <p:spPr>
                  <a:xfrm>
                    <a:off x="1592826" y="2789649"/>
                    <a:ext cx="1415845" cy="249581"/>
                  </a:xfrm>
                  <a:prstGeom prst="rect">
                    <a:avLst/>
                  </a:prstGeom>
                  <a:solidFill>
                    <a:srgbClr val="6E9DC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>
                        <a:solidFill>
                          <a:prstClr val="white"/>
                        </a:solidFill>
                      </a:rPr>
                      <a:t>Cache</a:t>
                    </a:r>
                  </a:p>
                </p:txBody>
              </p:sp>
            </p:grp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EA5ACCFC-AE33-4904-8D22-72D32C752007}"/>
                  </a:ext>
                </a:extLst>
              </p:cNvPr>
              <p:cNvGrpSpPr/>
              <p:nvPr/>
            </p:nvGrpSpPr>
            <p:grpSpPr>
              <a:xfrm>
                <a:off x="4879900" y="1844761"/>
                <a:ext cx="1967578" cy="888741"/>
                <a:chOff x="1086284" y="4279937"/>
                <a:chExt cx="1967578" cy="888741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D1AAE7E0-F51B-4BB8-A19B-BB1AA4DACC32}"/>
                    </a:ext>
                  </a:extLst>
                </p:cNvPr>
                <p:cNvSpPr/>
                <p:nvPr/>
              </p:nvSpPr>
              <p:spPr>
                <a:xfrm>
                  <a:off x="1502377" y="4279937"/>
                  <a:ext cx="1551485" cy="888741"/>
                </a:xfrm>
                <a:prstGeom prst="rect">
                  <a:avLst/>
                </a:prstGeom>
                <a:solidFill>
                  <a:srgbClr val="6F3B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Processor</a:t>
                  </a: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B0DA10F8-C02B-42D6-83DB-C8BC06EFB5F3}"/>
                    </a:ext>
                  </a:extLst>
                </p:cNvPr>
                <p:cNvGrpSpPr/>
                <p:nvPr/>
              </p:nvGrpSpPr>
              <p:grpSpPr>
                <a:xfrm>
                  <a:off x="1086284" y="4748646"/>
                  <a:ext cx="416092" cy="420031"/>
                  <a:chOff x="1086284" y="4314639"/>
                  <a:chExt cx="416092" cy="420031"/>
                </a:xfrm>
              </p:grpSpPr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1B14A62-F5DE-4AF3-A452-408DE8B545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6090" y="4394833"/>
                    <a:ext cx="420031" cy="259644"/>
                  </a:xfrm>
                  <a:prstGeom prst="rect">
                    <a:avLst/>
                  </a:prstGeom>
                  <a:solidFill>
                    <a:srgbClr val="CDBD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prstClr val="white"/>
                        </a:solidFill>
                      </a:rPr>
                      <a:t>DDR</a:t>
                    </a:r>
                  </a:p>
                </p:txBody>
              </p: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D18DF92A-A96B-44D5-854A-6415609ACF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45928" y="4524655"/>
                    <a:ext cx="156448" cy="0"/>
                  </a:xfrm>
                  <a:prstGeom prst="line">
                    <a:avLst/>
                  </a:prstGeom>
                  <a:ln w="25400">
                    <a:solidFill>
                      <a:srgbClr val="D6C87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D71893DA-0FA4-4F98-9D9F-E90BCE577079}"/>
                    </a:ext>
                  </a:extLst>
                </p:cNvPr>
                <p:cNvGrpSpPr/>
                <p:nvPr/>
              </p:nvGrpSpPr>
              <p:grpSpPr>
                <a:xfrm>
                  <a:off x="1086284" y="4279937"/>
                  <a:ext cx="416092" cy="420031"/>
                  <a:chOff x="1086284" y="4314639"/>
                  <a:chExt cx="416092" cy="420031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A28C4F6E-AE2D-479F-B648-5BC72781DD3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6090" y="4394833"/>
                    <a:ext cx="420031" cy="259644"/>
                  </a:xfrm>
                  <a:prstGeom prst="rect">
                    <a:avLst/>
                  </a:prstGeom>
                  <a:solidFill>
                    <a:srgbClr val="CDBD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prstClr val="white"/>
                        </a:solidFill>
                      </a:rPr>
                      <a:t>DDR</a:t>
                    </a:r>
                  </a:p>
                </p:txBody>
              </p: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FAF46966-761A-4469-BB3E-57480198C8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45928" y="4524655"/>
                    <a:ext cx="156448" cy="0"/>
                  </a:xfrm>
                  <a:prstGeom prst="line">
                    <a:avLst/>
                  </a:prstGeom>
                  <a:ln w="25400">
                    <a:solidFill>
                      <a:srgbClr val="D6C87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DAFA76C-A96F-4E97-BA20-18E31B34ECC2}"/>
                </a:ext>
              </a:extLst>
            </p:cNvPr>
            <p:cNvGrpSpPr/>
            <p:nvPr/>
          </p:nvGrpSpPr>
          <p:grpSpPr>
            <a:xfrm>
              <a:off x="459076" y="858660"/>
              <a:ext cx="3578577" cy="5464234"/>
              <a:chOff x="459076" y="905014"/>
              <a:chExt cx="3578577" cy="546423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8248B2-982B-458C-B1A9-F2B1D6D505AD}"/>
                  </a:ext>
                </a:extLst>
              </p:cNvPr>
              <p:cNvSpPr/>
              <p:nvPr/>
            </p:nvSpPr>
            <p:spPr>
              <a:xfrm>
                <a:off x="459076" y="905014"/>
                <a:ext cx="3578577" cy="4540236"/>
              </a:xfrm>
              <a:prstGeom prst="rect">
                <a:avLst/>
              </a:prstGeom>
              <a:solidFill>
                <a:schemeClr val="bg2">
                  <a:lumMod val="10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Caching Devices / Accelerators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10E4291-DCA2-4E9D-A789-09FBD577957E}"/>
                  </a:ext>
                </a:extLst>
              </p:cNvPr>
              <p:cNvGrpSpPr/>
              <p:nvPr/>
            </p:nvGrpSpPr>
            <p:grpSpPr>
              <a:xfrm>
                <a:off x="569142" y="2738666"/>
                <a:ext cx="3358445" cy="1802758"/>
                <a:chOff x="569142" y="2738666"/>
                <a:chExt cx="3358445" cy="1802758"/>
              </a:xfrm>
            </p:grpSpPr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DADEC46C-FBBF-4A5A-9502-74B4691BA85B}"/>
                    </a:ext>
                  </a:extLst>
                </p:cNvPr>
                <p:cNvSpPr/>
                <p:nvPr/>
              </p:nvSpPr>
              <p:spPr>
                <a:xfrm>
                  <a:off x="569142" y="2738666"/>
                  <a:ext cx="3358445" cy="216336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alpha val="25000"/>
                      </a:schemeClr>
                    </a:gs>
                    <a:gs pos="100000">
                      <a:srgbClr val="1FD3C2">
                        <a:alpha val="47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BD95D01C-0261-403E-B3E2-59F3132908A4}"/>
                    </a:ext>
                  </a:extLst>
                </p:cNvPr>
                <p:cNvSpPr/>
                <p:nvPr/>
              </p:nvSpPr>
              <p:spPr>
                <a:xfrm>
                  <a:off x="569142" y="2949377"/>
                  <a:ext cx="3358445" cy="117094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tIns="27432" bIns="91440" rtlCol="0" anchor="ctr" anchorCtr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CXL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6279974-26B9-46DF-B901-9B2A0EDCC74C}"/>
                    </a:ext>
                  </a:extLst>
                </p:cNvPr>
                <p:cNvSpPr/>
                <p:nvPr/>
              </p:nvSpPr>
              <p:spPr>
                <a:xfrm>
                  <a:off x="1635698" y="3319207"/>
                  <a:ext cx="2126994" cy="69209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0" rtlCol="0" anchor="t" anchorCtr="0"/>
                <a:lstStyle/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9E9EC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CXL.io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9E9EC">
                          <a:lumMod val="50000"/>
                        </a:srgbClr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CXL.cache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2487D04-48B4-42BE-8BDE-0864645152F0}"/>
                    </a:ext>
                  </a:extLst>
                </p:cNvPr>
                <p:cNvSpPr/>
                <p:nvPr/>
              </p:nvSpPr>
              <p:spPr>
                <a:xfrm>
                  <a:off x="1635699" y="3051941"/>
                  <a:ext cx="2126993" cy="275695"/>
                </a:xfrm>
                <a:prstGeom prst="rect">
                  <a:avLst/>
                </a:prstGeom>
                <a:solidFill>
                  <a:srgbClr val="137F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PROTOCOLS</a:t>
                  </a:r>
                </a:p>
              </p:txBody>
            </p:sp>
            <p:sp>
              <p:nvSpPr>
                <p:cNvPr id="87" name="Isosceles Triangle 86">
                  <a:extLst>
                    <a:ext uri="{FF2B5EF4-FFF2-40B4-BE49-F238E27FC236}">
                      <a16:creationId xmlns:a16="http://schemas.microsoft.com/office/drawing/2014/main" id="{1209C298-C3CB-4B99-8F03-1187E6BBC83F}"/>
                    </a:ext>
                  </a:extLst>
                </p:cNvPr>
                <p:cNvSpPr/>
                <p:nvPr/>
              </p:nvSpPr>
              <p:spPr>
                <a:xfrm flipV="1">
                  <a:off x="569142" y="4114403"/>
                  <a:ext cx="3358445" cy="427021"/>
                </a:xfrm>
                <a:prstGeom prst="triangle">
                  <a:avLst/>
                </a:prstGeom>
                <a:gradFill>
                  <a:gsLst>
                    <a:gs pos="0">
                      <a:schemeClr val="accent1">
                        <a:alpha val="22000"/>
                      </a:schemeClr>
                    </a:gs>
                    <a:gs pos="100000">
                      <a:schemeClr val="accent1">
                        <a:alpha val="74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Condense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68AF0FB-ADBA-4530-97FC-C2F0CFB6DD7B}"/>
                  </a:ext>
                </a:extLst>
              </p:cNvPr>
              <p:cNvGrpSpPr/>
              <p:nvPr/>
            </p:nvGrpSpPr>
            <p:grpSpPr>
              <a:xfrm>
                <a:off x="459076" y="5502002"/>
                <a:ext cx="3564979" cy="867246"/>
                <a:chOff x="459076" y="5502002"/>
                <a:chExt cx="3564979" cy="867246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C2B7FDB-2B30-4C7E-A46B-E233653B9C96}"/>
                    </a:ext>
                  </a:extLst>
                </p:cNvPr>
                <p:cNvSpPr/>
                <p:nvPr/>
              </p:nvSpPr>
              <p:spPr>
                <a:xfrm>
                  <a:off x="459076" y="5733654"/>
                  <a:ext cx="3564978" cy="635594"/>
                </a:xfrm>
                <a:prstGeom prst="rect">
                  <a:avLst/>
                </a:prstGeom>
                <a:solidFill>
                  <a:schemeClr val="bg2">
                    <a:lumMod val="10000"/>
                    <a:alpha val="2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4320" tIns="91440" rtlCol="0" anchor="t" anchorCtr="0"/>
                <a:lstStyle/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PGAS NIC</a:t>
                  </a:r>
                </a:p>
                <a:p>
                  <a:pPr marL="169863" marR="0" lvl="0" indent="-169863" algn="l" defTabSz="9144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NIC atomics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2E70257-C078-45DB-8E0E-7E5AD1DF8E27}"/>
                    </a:ext>
                  </a:extLst>
                </p:cNvPr>
                <p:cNvSpPr/>
                <p:nvPr/>
              </p:nvSpPr>
              <p:spPr>
                <a:xfrm>
                  <a:off x="459076" y="5502002"/>
                  <a:ext cx="3564979" cy="23165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"/>
                      <a:ea typeface="+mn-ea"/>
                      <a:cs typeface="+mn-cs"/>
                    </a:rPr>
                    <a:t>USAGES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94299DC-0668-4294-A7FD-2FF754FD32EA}"/>
                  </a:ext>
                </a:extLst>
              </p:cNvPr>
              <p:cNvGrpSpPr/>
              <p:nvPr/>
            </p:nvGrpSpPr>
            <p:grpSpPr>
              <a:xfrm>
                <a:off x="1472622" y="4475447"/>
                <a:ext cx="1551485" cy="896198"/>
                <a:chOff x="1472622" y="4475447"/>
                <a:chExt cx="1551485" cy="896198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563FE06-EFCB-4F56-ADC6-38E4659073C8}"/>
                    </a:ext>
                  </a:extLst>
                </p:cNvPr>
                <p:cNvSpPr/>
                <p:nvPr/>
              </p:nvSpPr>
              <p:spPr>
                <a:xfrm>
                  <a:off x="1472622" y="4475447"/>
                  <a:ext cx="1551485" cy="89619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Accelerator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NIC</a:t>
                  </a: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0C4F1B5-930C-4188-AED1-E0CCF43E5DE8}"/>
                    </a:ext>
                  </a:extLst>
                </p:cNvPr>
                <p:cNvSpPr/>
                <p:nvPr/>
              </p:nvSpPr>
              <p:spPr>
                <a:xfrm>
                  <a:off x="1540442" y="5054748"/>
                  <a:ext cx="1415845" cy="249581"/>
                </a:xfrm>
                <a:prstGeom prst="rect">
                  <a:avLst/>
                </a:prstGeom>
                <a:solidFill>
                  <a:srgbClr val="6E9D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Cache</a:t>
                  </a: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2E7E883-9883-4ABD-83CD-4CBB9B2FB631}"/>
                  </a:ext>
                </a:extLst>
              </p:cNvPr>
              <p:cNvGrpSpPr/>
              <p:nvPr/>
            </p:nvGrpSpPr>
            <p:grpSpPr>
              <a:xfrm>
                <a:off x="1022817" y="1844761"/>
                <a:ext cx="1967578" cy="888741"/>
                <a:chOff x="1086284" y="4279937"/>
                <a:chExt cx="1967578" cy="888741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BDA75F5-5C3B-47AB-8AA3-ABD8ADA9274F}"/>
                    </a:ext>
                  </a:extLst>
                </p:cNvPr>
                <p:cNvSpPr/>
                <p:nvPr/>
              </p:nvSpPr>
              <p:spPr>
                <a:xfrm>
                  <a:off x="1502377" y="4279937"/>
                  <a:ext cx="1551485" cy="888741"/>
                </a:xfrm>
                <a:prstGeom prst="rect">
                  <a:avLst/>
                </a:prstGeom>
                <a:solidFill>
                  <a:srgbClr val="6F3B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Processor</a:t>
                  </a:r>
                </a:p>
              </p:txBody>
            </p: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1FA8EE42-3856-4A77-8009-97120B0AD6B4}"/>
                    </a:ext>
                  </a:extLst>
                </p:cNvPr>
                <p:cNvGrpSpPr/>
                <p:nvPr/>
              </p:nvGrpSpPr>
              <p:grpSpPr>
                <a:xfrm>
                  <a:off x="1086284" y="4748646"/>
                  <a:ext cx="416092" cy="420031"/>
                  <a:chOff x="1086284" y="4314639"/>
                  <a:chExt cx="416092" cy="420031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806C1CBE-5C67-4512-A803-C9967CC096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6090" y="4394833"/>
                    <a:ext cx="420031" cy="259644"/>
                  </a:xfrm>
                  <a:prstGeom prst="rect">
                    <a:avLst/>
                  </a:prstGeom>
                  <a:solidFill>
                    <a:srgbClr val="CDBD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DDR</a:t>
                    </a:r>
                  </a:p>
                </p:txBody>
              </p: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CB409EF6-075B-4D8A-A525-5160AAD1D2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45928" y="4524655"/>
                    <a:ext cx="156448" cy="0"/>
                  </a:xfrm>
                  <a:prstGeom prst="line">
                    <a:avLst/>
                  </a:prstGeom>
                  <a:ln w="25400">
                    <a:solidFill>
                      <a:srgbClr val="D6C87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A7E36CD5-A0F3-467F-9487-212D947B0A64}"/>
                    </a:ext>
                  </a:extLst>
                </p:cNvPr>
                <p:cNvGrpSpPr/>
                <p:nvPr/>
              </p:nvGrpSpPr>
              <p:grpSpPr>
                <a:xfrm>
                  <a:off x="1086284" y="4279937"/>
                  <a:ext cx="416092" cy="420031"/>
                  <a:chOff x="1086284" y="4314639"/>
                  <a:chExt cx="416092" cy="420031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8F8A3997-8B99-41BA-8035-4CA08BBF07C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06090" y="4394833"/>
                    <a:ext cx="420031" cy="259644"/>
                  </a:xfrm>
                  <a:prstGeom prst="rect">
                    <a:avLst/>
                  </a:prstGeom>
                  <a:solidFill>
                    <a:srgbClr val="CDBD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DDR</a:t>
                    </a:r>
                  </a:p>
                </p:txBody>
              </p: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A15C9F04-0E38-4307-86E7-AFA6244A10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45928" y="4524655"/>
                    <a:ext cx="156448" cy="0"/>
                  </a:xfrm>
                  <a:prstGeom prst="line">
                    <a:avLst/>
                  </a:prstGeom>
                  <a:ln w="25400">
                    <a:solidFill>
                      <a:srgbClr val="D6C87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1F883C5E-EB0F-48F0-8670-340F149FF097}"/>
              </a:ext>
            </a:extLst>
          </p:cNvPr>
          <p:cNvSpPr/>
          <p:nvPr/>
        </p:nvSpPr>
        <p:spPr>
          <a:xfrm>
            <a:off x="467097" y="1484946"/>
            <a:ext cx="3564979" cy="23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TYPE 1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7F7B7A5-116E-4FEA-A4E9-6B991682F455}"/>
              </a:ext>
            </a:extLst>
          </p:cNvPr>
          <p:cNvSpPr/>
          <p:nvPr/>
        </p:nvSpPr>
        <p:spPr>
          <a:xfrm>
            <a:off x="4312289" y="1484946"/>
            <a:ext cx="3564979" cy="23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TYPE 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0352A48-01A2-4098-8048-8F52DD7B71D0}"/>
              </a:ext>
            </a:extLst>
          </p:cNvPr>
          <p:cNvSpPr/>
          <p:nvPr/>
        </p:nvSpPr>
        <p:spPr>
          <a:xfrm>
            <a:off x="8162369" y="1484946"/>
            <a:ext cx="3564979" cy="231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TYPE 3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B3A0942-E2F1-434B-B36C-558FEAE590E4}"/>
              </a:ext>
            </a:extLst>
          </p:cNvPr>
          <p:cNvSpPr/>
          <p:nvPr/>
        </p:nvSpPr>
        <p:spPr>
          <a:xfrm rot="16200000">
            <a:off x="4921602" y="4487036"/>
            <a:ext cx="548640" cy="214450"/>
          </a:xfrm>
          <a:prstGeom prst="rect">
            <a:avLst/>
          </a:prstGeom>
          <a:solidFill>
            <a:srgbClr val="6E9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white"/>
                </a:solidFill>
              </a:rPr>
              <a:t>HBM</a:t>
            </a:r>
          </a:p>
        </p:txBody>
      </p:sp>
    </p:spTree>
    <p:extLst>
      <p:ext uri="{BB962C8B-B14F-4D97-AF65-F5344CB8AC3E}">
        <p14:creationId xmlns:p14="http://schemas.microsoft.com/office/powerpoint/2010/main" val="357210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F0F8356-E2AC-494A-8DFC-0DB8093F6544}"/>
              </a:ext>
            </a:extLst>
          </p:cNvPr>
          <p:cNvSpPr/>
          <p:nvPr/>
        </p:nvSpPr>
        <p:spPr>
          <a:xfrm>
            <a:off x="4228492" y="2174492"/>
            <a:ext cx="1638898" cy="3719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960FD15-EEDB-DC45-89F7-2377EB67C089}"/>
              </a:ext>
            </a:extLst>
          </p:cNvPr>
          <p:cNvSpPr/>
          <p:nvPr/>
        </p:nvSpPr>
        <p:spPr>
          <a:xfrm>
            <a:off x="6586608" y="2174492"/>
            <a:ext cx="1399146" cy="3719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0BE8CD8-AC81-1640-AA7F-80C36916B854}"/>
              </a:ext>
            </a:extLst>
          </p:cNvPr>
          <p:cNvSpPr/>
          <p:nvPr/>
        </p:nvSpPr>
        <p:spPr>
          <a:xfrm>
            <a:off x="1738343" y="2174492"/>
            <a:ext cx="1638898" cy="3719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D425DFA-30B1-F94C-99EA-0447B491916D}"/>
              </a:ext>
            </a:extLst>
          </p:cNvPr>
          <p:cNvSpPr/>
          <p:nvPr/>
        </p:nvSpPr>
        <p:spPr>
          <a:xfrm>
            <a:off x="91271" y="2174492"/>
            <a:ext cx="1253562" cy="3719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B5D83D-0692-4DEC-A862-875716713DC2}"/>
              </a:ext>
            </a:extLst>
          </p:cNvPr>
          <p:cNvCxnSpPr>
            <a:cxnSpLocks/>
          </p:cNvCxnSpPr>
          <p:nvPr/>
        </p:nvCxnSpPr>
        <p:spPr>
          <a:xfrm flipH="1">
            <a:off x="2557792" y="2862332"/>
            <a:ext cx="376" cy="1867222"/>
          </a:xfrm>
          <a:prstGeom prst="line">
            <a:avLst/>
          </a:prstGeom>
          <a:ln w="2540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B08566-433B-407D-8910-A048C4B28324}"/>
              </a:ext>
            </a:extLst>
          </p:cNvPr>
          <p:cNvCxnSpPr>
            <a:cxnSpLocks/>
          </p:cNvCxnSpPr>
          <p:nvPr/>
        </p:nvCxnSpPr>
        <p:spPr>
          <a:xfrm>
            <a:off x="5047941" y="2812148"/>
            <a:ext cx="0" cy="1038547"/>
          </a:xfrm>
          <a:prstGeom prst="line">
            <a:avLst/>
          </a:prstGeom>
          <a:ln w="2540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593559-4479-4C3E-BA6B-C3D5D7B89224}"/>
              </a:ext>
            </a:extLst>
          </p:cNvPr>
          <p:cNvCxnSpPr>
            <a:cxnSpLocks/>
          </p:cNvCxnSpPr>
          <p:nvPr/>
        </p:nvCxnSpPr>
        <p:spPr>
          <a:xfrm flipH="1">
            <a:off x="7286181" y="2823300"/>
            <a:ext cx="1878" cy="1038547"/>
          </a:xfrm>
          <a:prstGeom prst="line">
            <a:avLst/>
          </a:prstGeom>
          <a:ln w="2540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4908EC8-0668-4A72-9BA1-F74AA908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+mn-lt"/>
              </a:rPr>
              <a:t>CXL Specification Release Timeline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98456-8FD5-4814-8D02-0C6B00DC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26CE8-66B8-4597-AFDF-C1115558F1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480175"/>
            <a:ext cx="612775" cy="365125"/>
          </a:xfrm>
        </p:spPr>
        <p:txBody>
          <a:bodyPr/>
          <a:lstStyle/>
          <a:p>
            <a:fld id="{42D6CF2F-E99A-4DCF-AFBF-E997E4DEA0F8}" type="slidenum">
              <a:rPr lang="en-US" smtClean="0"/>
              <a:pPr/>
              <a:t>6</a:t>
            </a:fld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F9D66D-3892-4BD1-B819-C9E14A825B80}"/>
              </a:ext>
            </a:extLst>
          </p:cNvPr>
          <p:cNvCxnSpPr>
            <a:cxnSpLocks/>
          </p:cNvCxnSpPr>
          <p:nvPr/>
        </p:nvCxnSpPr>
        <p:spPr>
          <a:xfrm>
            <a:off x="0" y="2812040"/>
            <a:ext cx="12012328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8E801E9-1197-4BB6-BD6B-BC4B2702E4BE}"/>
              </a:ext>
            </a:extLst>
          </p:cNvPr>
          <p:cNvSpPr/>
          <p:nvPr/>
        </p:nvSpPr>
        <p:spPr>
          <a:xfrm>
            <a:off x="612896" y="2707109"/>
            <a:ext cx="210312" cy="209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7EF9CE-7BD1-4AB9-AD96-01DCA3A7B249}"/>
              </a:ext>
            </a:extLst>
          </p:cNvPr>
          <p:cNvSpPr/>
          <p:nvPr/>
        </p:nvSpPr>
        <p:spPr>
          <a:xfrm>
            <a:off x="2452824" y="2707109"/>
            <a:ext cx="210312" cy="209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DF1F4D-E6BB-4699-9731-B12D6F17E58E}"/>
              </a:ext>
            </a:extLst>
          </p:cNvPr>
          <p:cNvSpPr/>
          <p:nvPr/>
        </p:nvSpPr>
        <p:spPr>
          <a:xfrm>
            <a:off x="4942785" y="2707109"/>
            <a:ext cx="210312" cy="209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EC599A-FB1B-464A-BB35-C10557C2CEF2}"/>
              </a:ext>
            </a:extLst>
          </p:cNvPr>
          <p:cNvSpPr/>
          <p:nvPr/>
        </p:nvSpPr>
        <p:spPr>
          <a:xfrm>
            <a:off x="7182903" y="2707109"/>
            <a:ext cx="210312" cy="209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020BBA-ED27-4681-AE71-3E2E4C2D3CDD}"/>
              </a:ext>
            </a:extLst>
          </p:cNvPr>
          <p:cNvSpPr txBox="1"/>
          <p:nvPr/>
        </p:nvSpPr>
        <p:spPr>
          <a:xfrm>
            <a:off x="70919" y="2223136"/>
            <a:ext cx="1294267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chemeClr val="bg1"/>
                </a:solidFill>
              </a:rPr>
              <a:t>March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8421E-F2E6-4322-9CB8-00B01FBDA77D}"/>
              </a:ext>
            </a:extLst>
          </p:cNvPr>
          <p:cNvSpPr txBox="1"/>
          <p:nvPr/>
        </p:nvSpPr>
        <p:spPr>
          <a:xfrm>
            <a:off x="801633" y="3707801"/>
            <a:ext cx="1377769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CXL 1.0 Specification Released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D2366D-6C4A-4991-90A8-FA322EE50ADC}"/>
              </a:ext>
            </a:extLst>
          </p:cNvPr>
          <p:cNvSpPr txBox="1"/>
          <p:nvPr/>
        </p:nvSpPr>
        <p:spPr>
          <a:xfrm>
            <a:off x="1638909" y="2223136"/>
            <a:ext cx="183814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chemeClr val="bg1"/>
                </a:solidFill>
              </a:rPr>
              <a:t>September 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AFDDD4-DB85-4005-9B89-DF91E2B1520D}"/>
              </a:ext>
            </a:extLst>
          </p:cNvPr>
          <p:cNvSpPr txBox="1"/>
          <p:nvPr/>
        </p:nvSpPr>
        <p:spPr>
          <a:xfrm>
            <a:off x="2660415" y="3707801"/>
            <a:ext cx="1663333" cy="155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CXL Consortium Officially Incorporates</a:t>
            </a:r>
          </a:p>
          <a:p>
            <a:pPr>
              <a:lnSpc>
                <a:spcPct val="85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CXL 1.1 Specification Released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0C393-C325-4266-B1C3-0540B79B92A6}"/>
              </a:ext>
            </a:extLst>
          </p:cNvPr>
          <p:cNvSpPr txBox="1"/>
          <p:nvPr/>
        </p:nvSpPr>
        <p:spPr>
          <a:xfrm>
            <a:off x="4128870" y="2232050"/>
            <a:ext cx="183814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chemeClr val="bg1"/>
                </a:solidFill>
              </a:rPr>
              <a:t>November 2020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7825EA-1CB3-4767-BB39-E1B37D881AB8}"/>
              </a:ext>
            </a:extLst>
          </p:cNvPr>
          <p:cNvSpPr txBox="1"/>
          <p:nvPr/>
        </p:nvSpPr>
        <p:spPr>
          <a:xfrm>
            <a:off x="5145755" y="3707801"/>
            <a:ext cx="1408971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CXL 2.0 Specification Released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6C0B86-738E-4E58-A314-4DBA86C84CAE}"/>
              </a:ext>
            </a:extLst>
          </p:cNvPr>
          <p:cNvSpPr txBox="1"/>
          <p:nvPr/>
        </p:nvSpPr>
        <p:spPr>
          <a:xfrm>
            <a:off x="6586608" y="2231383"/>
            <a:ext cx="1399146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chemeClr val="bg1"/>
                </a:solidFill>
              </a:rPr>
              <a:t>August 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33A553-91AC-4E7D-AE4F-908B2FEC447B}"/>
              </a:ext>
            </a:extLst>
          </p:cNvPr>
          <p:cNvSpPr txBox="1"/>
          <p:nvPr/>
        </p:nvSpPr>
        <p:spPr>
          <a:xfrm>
            <a:off x="7390495" y="3707801"/>
            <a:ext cx="1428301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CXL 3.0 Specification Released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BCD673-4F3A-CD43-97E5-1CCDB939F3DE}"/>
              </a:ext>
            </a:extLst>
          </p:cNvPr>
          <p:cNvSpPr/>
          <p:nvPr/>
        </p:nvSpPr>
        <p:spPr>
          <a:xfrm>
            <a:off x="2507133" y="3792041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B2F6B03-B96D-B441-85A0-AC82D4AA4BB6}"/>
              </a:ext>
            </a:extLst>
          </p:cNvPr>
          <p:cNvSpPr/>
          <p:nvPr/>
        </p:nvSpPr>
        <p:spPr>
          <a:xfrm>
            <a:off x="2507133" y="4627860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55CB0D-BA37-4C44-BF9C-0FC860645DAF}"/>
              </a:ext>
            </a:extLst>
          </p:cNvPr>
          <p:cNvSpPr/>
          <p:nvPr/>
        </p:nvSpPr>
        <p:spPr>
          <a:xfrm>
            <a:off x="4997094" y="3799185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C7CADA-B99E-6647-B5AC-C2FDEFCF1B63}"/>
              </a:ext>
            </a:extLst>
          </p:cNvPr>
          <p:cNvSpPr/>
          <p:nvPr/>
        </p:nvSpPr>
        <p:spPr>
          <a:xfrm>
            <a:off x="7235334" y="3799185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CF421D8-5A6D-F64C-9FE3-7417CA5CFFE8}"/>
              </a:ext>
            </a:extLst>
          </p:cNvPr>
          <p:cNvSpPr/>
          <p:nvPr/>
        </p:nvSpPr>
        <p:spPr>
          <a:xfrm>
            <a:off x="650640" y="3799185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95A7AE-8C07-9A40-917B-BC35B1CB20AE}"/>
              </a:ext>
            </a:extLst>
          </p:cNvPr>
          <p:cNvCxnSpPr>
            <a:cxnSpLocks/>
          </p:cNvCxnSpPr>
          <p:nvPr/>
        </p:nvCxnSpPr>
        <p:spPr>
          <a:xfrm>
            <a:off x="701486" y="2879060"/>
            <a:ext cx="1" cy="936853"/>
          </a:xfrm>
          <a:prstGeom prst="line">
            <a:avLst/>
          </a:prstGeom>
          <a:ln w="2540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50">
            <a:extLst>
              <a:ext uri="{FF2B5EF4-FFF2-40B4-BE49-F238E27FC236}">
                <a16:creationId xmlns:a16="http://schemas.microsoft.com/office/drawing/2014/main" id="{6A571792-AAFD-D38B-200B-326897A7708B}"/>
              </a:ext>
            </a:extLst>
          </p:cNvPr>
          <p:cNvSpPr/>
          <p:nvPr/>
        </p:nvSpPr>
        <p:spPr>
          <a:xfrm>
            <a:off x="9540782" y="2181842"/>
            <a:ext cx="1732324" cy="3719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BD1ED6-521D-7F62-DC55-A03509920BF7}"/>
              </a:ext>
            </a:extLst>
          </p:cNvPr>
          <p:cNvCxnSpPr>
            <a:cxnSpLocks/>
          </p:cNvCxnSpPr>
          <p:nvPr/>
        </p:nvCxnSpPr>
        <p:spPr>
          <a:xfrm flipH="1">
            <a:off x="10240355" y="2830650"/>
            <a:ext cx="1878" cy="1038547"/>
          </a:xfrm>
          <a:prstGeom prst="line">
            <a:avLst/>
          </a:prstGeom>
          <a:ln w="2540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12CBFB2-430F-2EB9-25ED-E20138F53CA1}"/>
              </a:ext>
            </a:extLst>
          </p:cNvPr>
          <p:cNvSpPr/>
          <p:nvPr/>
        </p:nvSpPr>
        <p:spPr>
          <a:xfrm>
            <a:off x="10137077" y="2714459"/>
            <a:ext cx="210312" cy="209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C13C12-1FF5-F524-3F66-892A938D67F5}"/>
              </a:ext>
            </a:extLst>
          </p:cNvPr>
          <p:cNvSpPr txBox="1"/>
          <p:nvPr/>
        </p:nvSpPr>
        <p:spPr>
          <a:xfrm>
            <a:off x="9587495" y="2224033"/>
            <a:ext cx="163889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chemeClr val="bg1"/>
                </a:solidFill>
              </a:rPr>
              <a:t>November 2023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8E08F-7753-9777-FD73-79CF1BDC0B04}"/>
              </a:ext>
            </a:extLst>
          </p:cNvPr>
          <p:cNvSpPr txBox="1"/>
          <p:nvPr/>
        </p:nvSpPr>
        <p:spPr>
          <a:xfrm>
            <a:off x="10344669" y="3715151"/>
            <a:ext cx="1428301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CXL 3.1 Specification Released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9B7225-34E9-CC7C-D61F-DE3F6441DAD9}"/>
              </a:ext>
            </a:extLst>
          </p:cNvPr>
          <p:cNvSpPr/>
          <p:nvPr/>
        </p:nvSpPr>
        <p:spPr>
          <a:xfrm>
            <a:off x="10189508" y="3806535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423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BA43D0-9FCC-17D1-B1DA-CB0FDF8F5BF4}"/>
              </a:ext>
            </a:extLst>
          </p:cNvPr>
          <p:cNvSpPr txBox="1">
            <a:spLocks/>
          </p:cNvSpPr>
          <p:nvPr/>
        </p:nvSpPr>
        <p:spPr>
          <a:xfrm>
            <a:off x="0" y="7038"/>
            <a:ext cx="121920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CXL Specification Feature Summary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82E1537-4E50-1935-3B71-2C7539DAF0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785" y="1348740"/>
          <a:ext cx="11496431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1040">
                  <a:extLst>
                    <a:ext uri="{9D8B030D-6E8A-4147-A177-3AD203B41FA5}">
                      <a16:colId xmlns:a16="http://schemas.microsoft.com/office/drawing/2014/main" val="3776081065"/>
                    </a:ext>
                  </a:extLst>
                </a:gridCol>
                <a:gridCol w="1584939">
                  <a:extLst>
                    <a:ext uri="{9D8B030D-6E8A-4147-A177-3AD203B41FA5}">
                      <a16:colId xmlns:a16="http://schemas.microsoft.com/office/drawing/2014/main" val="1678048282"/>
                    </a:ext>
                  </a:extLst>
                </a:gridCol>
                <a:gridCol w="1815226">
                  <a:extLst>
                    <a:ext uri="{9D8B030D-6E8A-4147-A177-3AD203B41FA5}">
                      <a16:colId xmlns:a16="http://schemas.microsoft.com/office/drawing/2014/main" val="3855308135"/>
                    </a:ext>
                  </a:extLst>
                </a:gridCol>
                <a:gridCol w="1815226">
                  <a:extLst>
                    <a:ext uri="{9D8B030D-6E8A-4147-A177-3AD203B41FA5}">
                      <a16:colId xmlns:a16="http://schemas.microsoft.com/office/drawing/2014/main" val="3821419468"/>
                    </a:ext>
                  </a:extLst>
                </a:gridCol>
              </a:tblGrid>
              <a:tr h="26387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CXL 1.0 / 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CXL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CXL 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02170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r>
                        <a:rPr lang="en-US" sz="1100" dirty="0"/>
                        <a:t>Release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August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491097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r>
                        <a:rPr lang="en-US" sz="1100" dirty="0"/>
                        <a:t>Max link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64GTs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544681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</a:rPr>
                        <a:t>Flit 68 byte (up to 32 GTs)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9140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r>
                        <a:rPr lang="en-US" sz="1100" dirty="0"/>
                        <a:t>Flit 256 byte (up to 64 GTs)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779615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r>
                        <a:rPr lang="en-US" sz="1100" dirty="0"/>
                        <a:t>Type 1, Type 2 and Type 3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16592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pPr marL="0" marR="0" lvl="0" indent="0" algn="l" defTabSz="609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Memory Pooling w/ MLDs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918732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r>
                        <a:rPr lang="en-US" sz="1100" dirty="0"/>
                        <a:t>Global Persistent Flush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691784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pPr marL="0" marR="0" lvl="0" indent="0" algn="l" defTabSz="609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CXL 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4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22091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r>
                        <a:rPr lang="en-US" sz="1100" dirty="0"/>
                        <a:t>Switching (Single-level)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08671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r>
                        <a:rPr lang="en-US" sz="1100" dirty="0"/>
                        <a:t>Switching (Multi-level)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38362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r>
                        <a:rPr lang="en-US" sz="1100" dirty="0"/>
                        <a:t>Direct memory access for peer-to-peer</a:t>
                      </a:r>
                      <a:endParaRPr lang="en-US" sz="11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76944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r>
                        <a:rPr lang="en-US" sz="1100" dirty="0"/>
                        <a:t>Enhanced coherency (256 byte flit)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16147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r>
                        <a:rPr lang="en-US" sz="1100" dirty="0"/>
                        <a:t>Memory sharing (256 byte flit)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714353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Multiple Type 1/Type 2 devices per root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072990"/>
                  </a:ext>
                </a:extLst>
              </a:tr>
              <a:tr h="249214">
                <a:tc>
                  <a:txBody>
                    <a:bodyPr/>
                    <a:lstStyle/>
                    <a:p>
                      <a:r>
                        <a:rPr lang="en-US" sz="1100" dirty="0"/>
                        <a:t>Fabric capabilities (256 byte flit)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itchFamily="2" charset="2"/>
                        <a:buChar char="ü"/>
                      </a:pPr>
                      <a:r>
                        <a:rPr lang="en-US" sz="11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98065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ED77D90-099F-4D6F-FAF5-42FAB9514103}"/>
              </a:ext>
            </a:extLst>
          </p:cNvPr>
          <p:cNvGrpSpPr/>
          <p:nvPr/>
        </p:nvGrpSpPr>
        <p:grpSpPr>
          <a:xfrm>
            <a:off x="10015418" y="5616842"/>
            <a:ext cx="1828798" cy="200397"/>
            <a:chOff x="8224221" y="6227371"/>
            <a:chExt cx="3646842" cy="2164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5BC7DFB-185D-709A-C054-1597A5AFEDCE}"/>
                </a:ext>
              </a:extLst>
            </p:cNvPr>
            <p:cNvSpPr/>
            <p:nvPr/>
          </p:nvSpPr>
          <p:spPr>
            <a:xfrm>
              <a:off x="10047642" y="6227371"/>
              <a:ext cx="1823421" cy="216460"/>
            </a:xfrm>
            <a:prstGeom prst="rect">
              <a:avLst/>
            </a:prstGeom>
            <a:solidFill>
              <a:srgbClr val="A2D4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Wingdings" panose="05000000000000000000" pitchFamily="2" charset="2"/>
                <a:buChar char="ü"/>
              </a:pPr>
              <a:r>
                <a:rPr lang="en-US" sz="800" b="1" dirty="0">
                  <a:solidFill>
                    <a:schemeClr val="tx2"/>
                  </a:solidFill>
                </a:rPr>
                <a:t> Supported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B8F9906-03F4-CAFF-861B-A3836F90DB82}"/>
                </a:ext>
              </a:extLst>
            </p:cNvPr>
            <p:cNvSpPr/>
            <p:nvPr/>
          </p:nvSpPr>
          <p:spPr>
            <a:xfrm>
              <a:off x="8224221" y="6227371"/>
              <a:ext cx="1823421" cy="216460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2"/>
                  </a:solidFill>
                </a:rPr>
                <a:t>Not Supported</a:t>
              </a:r>
            </a:p>
          </p:txBody>
        </p:sp>
      </p:grp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A84287B-1CA6-7459-418B-BDE43BA6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CD08DF2-5F70-9113-1125-4B98E038EB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480175"/>
            <a:ext cx="612775" cy="365125"/>
          </a:xfrm>
        </p:spPr>
        <p:txBody>
          <a:bodyPr/>
          <a:lstStyle/>
          <a:p>
            <a:fld id="{42D6CF2F-E99A-4DCF-AFBF-E997E4DEA0F8}" type="slidenum">
              <a:rPr lang="en-US" smtClean="0"/>
              <a:pPr/>
              <a:t>7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5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4D174-2223-7ACA-79B8-152E67A8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CF29-0F5B-4119-8CA8-840B255A3678}" type="datetime1">
              <a:rPr lang="en-US" smtClean="0"/>
              <a:pPr/>
              <a:t>11/15/2023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98E714-83BC-00A5-9798-F24E48B6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CF2F-E99A-4DCF-AFBF-E997E4DEA0F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9C648B-0B6F-A9A7-2F21-452F2FBE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80" y="1459436"/>
            <a:ext cx="4629326" cy="3103039"/>
          </a:xfrm>
        </p:spPr>
        <p:txBody>
          <a:bodyPr/>
          <a:lstStyle/>
          <a:p>
            <a:r>
              <a:rPr lang="en-US" dirty="0"/>
              <a:t>Introducing the </a:t>
            </a:r>
            <a:br>
              <a:rPr lang="en-US" dirty="0"/>
            </a:br>
            <a:r>
              <a:rPr lang="en-US" dirty="0"/>
              <a:t>CXL™ 3.1 Specification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1C2D9-5018-7243-32F1-3EC31F44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</p:spTree>
    <p:extLst>
      <p:ext uri="{BB962C8B-B14F-4D97-AF65-F5344CB8AC3E}">
        <p14:creationId xmlns:p14="http://schemas.microsoft.com/office/powerpoint/2010/main" val="94127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F0F8356-E2AC-494A-8DFC-0DB8093F6544}"/>
              </a:ext>
            </a:extLst>
          </p:cNvPr>
          <p:cNvSpPr/>
          <p:nvPr/>
        </p:nvSpPr>
        <p:spPr>
          <a:xfrm>
            <a:off x="4228492" y="2174492"/>
            <a:ext cx="1638898" cy="3719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960FD15-EEDB-DC45-89F7-2377EB67C089}"/>
              </a:ext>
            </a:extLst>
          </p:cNvPr>
          <p:cNvSpPr/>
          <p:nvPr/>
        </p:nvSpPr>
        <p:spPr>
          <a:xfrm>
            <a:off x="6586608" y="2174492"/>
            <a:ext cx="1399146" cy="3719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0BE8CD8-AC81-1640-AA7F-80C36916B854}"/>
              </a:ext>
            </a:extLst>
          </p:cNvPr>
          <p:cNvSpPr/>
          <p:nvPr/>
        </p:nvSpPr>
        <p:spPr>
          <a:xfrm>
            <a:off x="1738343" y="2174492"/>
            <a:ext cx="1638898" cy="3719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D425DFA-30B1-F94C-99EA-0447B491916D}"/>
              </a:ext>
            </a:extLst>
          </p:cNvPr>
          <p:cNvSpPr/>
          <p:nvPr/>
        </p:nvSpPr>
        <p:spPr>
          <a:xfrm>
            <a:off x="91271" y="2174492"/>
            <a:ext cx="1253562" cy="3719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B5D83D-0692-4DEC-A862-875716713DC2}"/>
              </a:ext>
            </a:extLst>
          </p:cNvPr>
          <p:cNvCxnSpPr>
            <a:cxnSpLocks/>
          </p:cNvCxnSpPr>
          <p:nvPr/>
        </p:nvCxnSpPr>
        <p:spPr>
          <a:xfrm flipH="1">
            <a:off x="2557792" y="2862332"/>
            <a:ext cx="376" cy="1867222"/>
          </a:xfrm>
          <a:prstGeom prst="line">
            <a:avLst/>
          </a:prstGeom>
          <a:ln w="2540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B08566-433B-407D-8910-A048C4B28324}"/>
              </a:ext>
            </a:extLst>
          </p:cNvPr>
          <p:cNvCxnSpPr>
            <a:cxnSpLocks/>
          </p:cNvCxnSpPr>
          <p:nvPr/>
        </p:nvCxnSpPr>
        <p:spPr>
          <a:xfrm>
            <a:off x="5047941" y="2812148"/>
            <a:ext cx="0" cy="1038547"/>
          </a:xfrm>
          <a:prstGeom prst="line">
            <a:avLst/>
          </a:prstGeom>
          <a:ln w="2540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593559-4479-4C3E-BA6B-C3D5D7B89224}"/>
              </a:ext>
            </a:extLst>
          </p:cNvPr>
          <p:cNvCxnSpPr>
            <a:cxnSpLocks/>
          </p:cNvCxnSpPr>
          <p:nvPr/>
        </p:nvCxnSpPr>
        <p:spPr>
          <a:xfrm flipH="1">
            <a:off x="7286181" y="2823300"/>
            <a:ext cx="1878" cy="1038547"/>
          </a:xfrm>
          <a:prstGeom prst="line">
            <a:avLst/>
          </a:prstGeom>
          <a:ln w="2540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4908EC8-0668-4A72-9BA1-F74AA908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+mn-lt"/>
              </a:rPr>
              <a:t>CXL Specification Release Timeline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98456-8FD5-4814-8D02-0C6B00DC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Compute Express Link™ and CXL™ are trademarks of the Compute Express Link Consortium.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26CE8-66B8-4597-AFDF-C1115558F1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480175"/>
            <a:ext cx="612775" cy="365125"/>
          </a:xfrm>
        </p:spPr>
        <p:txBody>
          <a:bodyPr/>
          <a:lstStyle/>
          <a:p>
            <a:fld id="{42D6CF2F-E99A-4DCF-AFBF-E997E4DEA0F8}" type="slidenum">
              <a:rPr lang="en-US" smtClean="0"/>
              <a:pPr/>
              <a:t>9</a:t>
            </a:fld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F9D66D-3892-4BD1-B819-C9E14A825B80}"/>
              </a:ext>
            </a:extLst>
          </p:cNvPr>
          <p:cNvCxnSpPr>
            <a:cxnSpLocks/>
          </p:cNvCxnSpPr>
          <p:nvPr/>
        </p:nvCxnSpPr>
        <p:spPr>
          <a:xfrm>
            <a:off x="0" y="2812040"/>
            <a:ext cx="12012328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8E801E9-1197-4BB6-BD6B-BC4B2702E4BE}"/>
              </a:ext>
            </a:extLst>
          </p:cNvPr>
          <p:cNvSpPr/>
          <p:nvPr/>
        </p:nvSpPr>
        <p:spPr>
          <a:xfrm>
            <a:off x="612896" y="2707109"/>
            <a:ext cx="210312" cy="209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7EF9CE-7BD1-4AB9-AD96-01DCA3A7B249}"/>
              </a:ext>
            </a:extLst>
          </p:cNvPr>
          <p:cNvSpPr/>
          <p:nvPr/>
        </p:nvSpPr>
        <p:spPr>
          <a:xfrm>
            <a:off x="2452824" y="2707109"/>
            <a:ext cx="210312" cy="209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DF1F4D-E6BB-4699-9731-B12D6F17E58E}"/>
              </a:ext>
            </a:extLst>
          </p:cNvPr>
          <p:cNvSpPr/>
          <p:nvPr/>
        </p:nvSpPr>
        <p:spPr>
          <a:xfrm>
            <a:off x="4942785" y="2707109"/>
            <a:ext cx="210312" cy="209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EC599A-FB1B-464A-BB35-C10557C2CEF2}"/>
              </a:ext>
            </a:extLst>
          </p:cNvPr>
          <p:cNvSpPr/>
          <p:nvPr/>
        </p:nvSpPr>
        <p:spPr>
          <a:xfrm>
            <a:off x="7182903" y="2707109"/>
            <a:ext cx="210312" cy="209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020BBA-ED27-4681-AE71-3E2E4C2D3CDD}"/>
              </a:ext>
            </a:extLst>
          </p:cNvPr>
          <p:cNvSpPr txBox="1"/>
          <p:nvPr/>
        </p:nvSpPr>
        <p:spPr>
          <a:xfrm>
            <a:off x="70919" y="2223136"/>
            <a:ext cx="1294267" cy="3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chemeClr val="bg1"/>
                </a:solidFill>
              </a:rPr>
              <a:t>March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8421E-F2E6-4322-9CB8-00B01FBDA77D}"/>
              </a:ext>
            </a:extLst>
          </p:cNvPr>
          <p:cNvSpPr txBox="1"/>
          <p:nvPr/>
        </p:nvSpPr>
        <p:spPr>
          <a:xfrm>
            <a:off x="801633" y="3707801"/>
            <a:ext cx="1377769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CXL 1.0 Specification Released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D2366D-6C4A-4991-90A8-FA322EE50ADC}"/>
              </a:ext>
            </a:extLst>
          </p:cNvPr>
          <p:cNvSpPr txBox="1"/>
          <p:nvPr/>
        </p:nvSpPr>
        <p:spPr>
          <a:xfrm>
            <a:off x="1638909" y="2223136"/>
            <a:ext cx="183814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chemeClr val="bg1"/>
                </a:solidFill>
              </a:rPr>
              <a:t>September 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AFDDD4-DB85-4005-9B89-DF91E2B1520D}"/>
              </a:ext>
            </a:extLst>
          </p:cNvPr>
          <p:cNvSpPr txBox="1"/>
          <p:nvPr/>
        </p:nvSpPr>
        <p:spPr>
          <a:xfrm>
            <a:off x="2660415" y="3707801"/>
            <a:ext cx="1663333" cy="155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CXL Consortium Officially Incorporates</a:t>
            </a:r>
          </a:p>
          <a:p>
            <a:pPr>
              <a:lnSpc>
                <a:spcPct val="85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CXL 1.1 Specification Released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0C393-C325-4266-B1C3-0540B79B92A6}"/>
              </a:ext>
            </a:extLst>
          </p:cNvPr>
          <p:cNvSpPr txBox="1"/>
          <p:nvPr/>
        </p:nvSpPr>
        <p:spPr>
          <a:xfrm>
            <a:off x="4128870" y="2232050"/>
            <a:ext cx="183814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chemeClr val="bg1"/>
                </a:solidFill>
              </a:rPr>
              <a:t>November 2020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7825EA-1CB3-4767-BB39-E1B37D881AB8}"/>
              </a:ext>
            </a:extLst>
          </p:cNvPr>
          <p:cNvSpPr txBox="1"/>
          <p:nvPr/>
        </p:nvSpPr>
        <p:spPr>
          <a:xfrm>
            <a:off x="5145755" y="3707801"/>
            <a:ext cx="1408971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CXL 2.0 Specification Released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6C0B86-738E-4E58-A314-4DBA86C84CAE}"/>
              </a:ext>
            </a:extLst>
          </p:cNvPr>
          <p:cNvSpPr txBox="1"/>
          <p:nvPr/>
        </p:nvSpPr>
        <p:spPr>
          <a:xfrm>
            <a:off x="6586608" y="2231383"/>
            <a:ext cx="1399146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chemeClr val="bg1"/>
                </a:solidFill>
              </a:rPr>
              <a:t>August 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33A553-91AC-4E7D-AE4F-908B2FEC447B}"/>
              </a:ext>
            </a:extLst>
          </p:cNvPr>
          <p:cNvSpPr txBox="1"/>
          <p:nvPr/>
        </p:nvSpPr>
        <p:spPr>
          <a:xfrm>
            <a:off x="7390495" y="3707801"/>
            <a:ext cx="1428301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CXL 3.0 Specification Released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BCD673-4F3A-CD43-97E5-1CCDB939F3DE}"/>
              </a:ext>
            </a:extLst>
          </p:cNvPr>
          <p:cNvSpPr/>
          <p:nvPr/>
        </p:nvSpPr>
        <p:spPr>
          <a:xfrm>
            <a:off x="2507133" y="3792041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B2F6B03-B96D-B441-85A0-AC82D4AA4BB6}"/>
              </a:ext>
            </a:extLst>
          </p:cNvPr>
          <p:cNvSpPr/>
          <p:nvPr/>
        </p:nvSpPr>
        <p:spPr>
          <a:xfrm>
            <a:off x="2507133" y="4627860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55CB0D-BA37-4C44-BF9C-0FC860645DAF}"/>
              </a:ext>
            </a:extLst>
          </p:cNvPr>
          <p:cNvSpPr/>
          <p:nvPr/>
        </p:nvSpPr>
        <p:spPr>
          <a:xfrm>
            <a:off x="4997094" y="3799185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C7CADA-B99E-6647-B5AC-C2FDEFCF1B63}"/>
              </a:ext>
            </a:extLst>
          </p:cNvPr>
          <p:cNvSpPr/>
          <p:nvPr/>
        </p:nvSpPr>
        <p:spPr>
          <a:xfrm>
            <a:off x="7235334" y="3799185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CF421D8-5A6D-F64C-9FE3-7417CA5CFFE8}"/>
              </a:ext>
            </a:extLst>
          </p:cNvPr>
          <p:cNvSpPr/>
          <p:nvPr/>
        </p:nvSpPr>
        <p:spPr>
          <a:xfrm>
            <a:off x="650640" y="3799185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95A7AE-8C07-9A40-917B-BC35B1CB20AE}"/>
              </a:ext>
            </a:extLst>
          </p:cNvPr>
          <p:cNvCxnSpPr>
            <a:cxnSpLocks/>
          </p:cNvCxnSpPr>
          <p:nvPr/>
        </p:nvCxnSpPr>
        <p:spPr>
          <a:xfrm>
            <a:off x="701486" y="2879060"/>
            <a:ext cx="1" cy="936853"/>
          </a:xfrm>
          <a:prstGeom prst="line">
            <a:avLst/>
          </a:prstGeom>
          <a:ln w="2540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50">
            <a:extLst>
              <a:ext uri="{FF2B5EF4-FFF2-40B4-BE49-F238E27FC236}">
                <a16:creationId xmlns:a16="http://schemas.microsoft.com/office/drawing/2014/main" id="{6A571792-AAFD-D38B-200B-326897A7708B}"/>
              </a:ext>
            </a:extLst>
          </p:cNvPr>
          <p:cNvSpPr/>
          <p:nvPr/>
        </p:nvSpPr>
        <p:spPr>
          <a:xfrm>
            <a:off x="9540782" y="2181842"/>
            <a:ext cx="1732324" cy="3719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BD1ED6-521D-7F62-DC55-A03509920BF7}"/>
              </a:ext>
            </a:extLst>
          </p:cNvPr>
          <p:cNvCxnSpPr>
            <a:cxnSpLocks/>
          </p:cNvCxnSpPr>
          <p:nvPr/>
        </p:nvCxnSpPr>
        <p:spPr>
          <a:xfrm flipH="1">
            <a:off x="10240355" y="2830650"/>
            <a:ext cx="1878" cy="1038547"/>
          </a:xfrm>
          <a:prstGeom prst="line">
            <a:avLst/>
          </a:prstGeom>
          <a:ln w="25400">
            <a:solidFill>
              <a:srgbClr val="0B9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12CBFB2-430F-2EB9-25ED-E20138F53CA1}"/>
              </a:ext>
            </a:extLst>
          </p:cNvPr>
          <p:cNvSpPr/>
          <p:nvPr/>
        </p:nvSpPr>
        <p:spPr>
          <a:xfrm>
            <a:off x="10137077" y="2714459"/>
            <a:ext cx="210312" cy="209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C13C12-1FF5-F524-3F66-892A938D67F5}"/>
              </a:ext>
            </a:extLst>
          </p:cNvPr>
          <p:cNvSpPr txBox="1"/>
          <p:nvPr/>
        </p:nvSpPr>
        <p:spPr>
          <a:xfrm>
            <a:off x="9587495" y="2224033"/>
            <a:ext cx="163889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>
                <a:solidFill>
                  <a:schemeClr val="bg1"/>
                </a:solidFill>
              </a:rPr>
              <a:t>November 2023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8E08F-7753-9777-FD73-79CF1BDC0B04}"/>
              </a:ext>
            </a:extLst>
          </p:cNvPr>
          <p:cNvSpPr txBox="1"/>
          <p:nvPr/>
        </p:nvSpPr>
        <p:spPr>
          <a:xfrm>
            <a:off x="10344669" y="3715151"/>
            <a:ext cx="1428301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CXL 3.1 Specification Released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9B7225-34E9-CC7C-D61F-DE3F6441DAD9}"/>
              </a:ext>
            </a:extLst>
          </p:cNvPr>
          <p:cNvSpPr/>
          <p:nvPr/>
        </p:nvSpPr>
        <p:spPr>
          <a:xfrm>
            <a:off x="10189508" y="3806535"/>
            <a:ext cx="101694" cy="10169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14867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532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XL Brand V1">
      <a:dk1>
        <a:srgbClr val="153236"/>
      </a:dk1>
      <a:lt1>
        <a:sysClr val="window" lastClr="FFFFFF"/>
      </a:lt1>
      <a:dk2>
        <a:srgbClr val="153236"/>
      </a:dk2>
      <a:lt2>
        <a:srgbClr val="E9E9EC"/>
      </a:lt2>
      <a:accent1>
        <a:srgbClr val="16978B"/>
      </a:accent1>
      <a:accent2>
        <a:srgbClr val="6F3B6D"/>
      </a:accent2>
      <a:accent3>
        <a:srgbClr val="4682B8"/>
      </a:accent3>
      <a:accent4>
        <a:srgbClr val="C2AE38"/>
      </a:accent4>
      <a:accent5>
        <a:srgbClr val="DE593A"/>
      </a:accent5>
      <a:accent6>
        <a:srgbClr val="C32F2F"/>
      </a:accent6>
      <a:hlink>
        <a:srgbClr val="16978A"/>
      </a:hlink>
      <a:folHlink>
        <a:srgbClr val="6F3B6D"/>
      </a:folHlink>
    </a:clrScheme>
    <a:fontScheme name="CXL Font 2">
      <a:majorFont>
        <a:latin typeface="Bahnschrift SemiBold Condensed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/>
            </a:gs>
            <a:gs pos="100000">
              <a:srgbClr val="14867B"/>
            </a:gs>
          </a:gsLst>
          <a:lin ang="5400000" scaled="0"/>
        </a:gradFill>
        <a:ln>
          <a:noFill/>
        </a:ln>
      </a:spPr>
      <a:bodyPr rtlCol="0" anchor="ctr"/>
      <a:lstStyle>
        <a:defPPr algn="ctr">
          <a:defRPr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6F3B6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85000"/>
          </a:lnSpc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B552CEFCF74E4ABED0912D0069C63D" ma:contentTypeVersion="15" ma:contentTypeDescription="Create a new document." ma:contentTypeScope="" ma:versionID="55c0117698c7aaaedd134b707e0c803a">
  <xsd:schema xmlns:xsd="http://www.w3.org/2001/XMLSchema" xmlns:xs="http://www.w3.org/2001/XMLSchema" xmlns:p="http://schemas.microsoft.com/office/2006/metadata/properties" xmlns:ns3="c6c4e883-7d0b-4743-b6cc-b6c1c15f1564" xmlns:ns4="e13bf469-12a2-4812-be69-bca503e9bbea" targetNamespace="http://schemas.microsoft.com/office/2006/metadata/properties" ma:root="true" ma:fieldsID="c2eb6deab929b0c8c984c5b1ec3c9181" ns3:_="" ns4:_="">
    <xsd:import namespace="c6c4e883-7d0b-4743-b6cc-b6c1c15f1564"/>
    <xsd:import namespace="e13bf469-12a2-4812-be69-bca503e9bb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4e883-7d0b-4743-b6cc-b6c1c15f15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bf469-12a2-4812-be69-bca503e9bb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3514A7-C8D0-4C2E-9B0B-86C1445B9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28ED50-5E2D-418F-865F-D271B51F1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c4e883-7d0b-4743-b6cc-b6c1c15f1564"/>
    <ds:schemaRef ds:uri="e13bf469-12a2-4812-be69-bca503e9bb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1C41B9-47DD-4BE8-BB14-CACC6BC74C61}">
  <ds:schemaRefs>
    <ds:schemaRef ds:uri="http://purl.org/dc/elements/1.1/"/>
    <ds:schemaRef ds:uri="c6c4e883-7d0b-4743-b6cc-b6c1c15f1564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13bf469-12a2-4812-be69-bca503e9bbea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  <clbl:label id="{c33c9f88-1eb7-4099-9700-16013fd9e8aa}" enabled="0" method="" siteId="{c33c9f88-1eb7-4099-9700-16013fd9e8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17957</TotalTime>
  <Words>2394</Words>
  <Application>Microsoft Office PowerPoint</Application>
  <PresentationFormat>Widescreen</PresentationFormat>
  <Paragraphs>580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Bahnschrift</vt:lpstr>
      <vt:lpstr>Bahnschrift SemiBold Condensed</vt:lpstr>
      <vt:lpstr>Calibri</vt:lpstr>
      <vt:lpstr>Calibri Light</vt:lpstr>
      <vt:lpstr>Verdana</vt:lpstr>
      <vt:lpstr>Wingdings</vt:lpstr>
      <vt:lpstr>Office Theme</vt:lpstr>
      <vt:lpstr>Compute Express Link™ (CXL™): Advancing Coherent Connectivity ​</vt:lpstr>
      <vt:lpstr>PowerPoint Presentation</vt:lpstr>
      <vt:lpstr>PowerPoint Presentation</vt:lpstr>
      <vt:lpstr>Data Center: Expanding Scope of CXL</vt:lpstr>
      <vt:lpstr>Representative CXL Usages</vt:lpstr>
      <vt:lpstr>CXL Specification Release Timeline</vt:lpstr>
      <vt:lpstr>PowerPoint Presentation</vt:lpstr>
      <vt:lpstr>Introducing the  CXL™ 3.1 Specification</vt:lpstr>
      <vt:lpstr>CXL Specification Release Timeline</vt:lpstr>
      <vt:lpstr>CXL 3.1 Feature Enhancements </vt:lpstr>
      <vt:lpstr>PowerPoint Presentation</vt:lpstr>
      <vt:lpstr>CXL 3.1 Trusted Security Protocol (TSP)</vt:lpstr>
      <vt:lpstr>PowerPoint Presentation</vt:lpstr>
      <vt:lpstr>CXL @ SC’23</vt:lpstr>
      <vt:lpstr>CXL at Supercomputing</vt:lpstr>
      <vt:lpstr>CXL @ SC’23</vt:lpstr>
      <vt:lpstr>View CXL Demos in the CXL Pavilion (Booth #1301)</vt:lpstr>
      <vt:lpstr>View CXL Demos in the CXL Pavilion (Booth #1301)</vt:lpstr>
      <vt:lpstr>Learn More!</vt:lpstr>
      <vt:lpstr>CXL Resources</vt:lpstr>
      <vt:lpstr>Summary</vt:lpstr>
      <vt:lpstr>PowerPoint Presentation</vt:lpstr>
      <vt:lpstr>RECAP: CXL 3.0: POOLING &amp; SHARING</vt:lpstr>
      <vt:lpstr>RECAP: CXL 2.0 Security Benefits</vt:lpstr>
      <vt:lpstr>CXL 3.1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Sullivan</dc:creator>
  <cp:lastModifiedBy>Nolan Morgan</cp:lastModifiedBy>
  <cp:revision>576</cp:revision>
  <dcterms:created xsi:type="dcterms:W3CDTF">2020-08-13T21:00:49Z</dcterms:created>
  <dcterms:modified xsi:type="dcterms:W3CDTF">2023-11-16T03:03:14Z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0x01010051B552CEFCF74E4ABED0912D0069C63D</vt:lpwstr>
  </property>
  <property fmtid="{D5CDD505-2E9C-101B-9397-08002B2CF9AE}" pid="3" name="MSIP_Label_64e4cbe8-b4f6-45dc-bcba-6123dfd2d8bf_Enabled">
    <vt:lpwstr>true</vt:lpwstr>
  </property>
  <property fmtid="{D5CDD505-2E9C-101B-9397-08002B2CF9AE}" pid="4" name="MSIP_Label_64e4cbe8-b4f6-45dc-bcba-6123dfd2d8bf_SetDate">
    <vt:lpwstr>2022-07-05T22:17:56Z</vt:lpwstr>
  </property>
  <property fmtid="{D5CDD505-2E9C-101B-9397-08002B2CF9AE}" pid="5" name="MSIP_Label_64e4cbe8-b4f6-45dc-bcba-6123dfd2d8bf_Method">
    <vt:lpwstr>Privileged</vt:lpwstr>
  </property>
  <property fmtid="{D5CDD505-2E9C-101B-9397-08002B2CF9AE}" pid="6" name="MSIP_Label_64e4cbe8-b4f6-45dc-bcba-6123dfd2d8bf_Name">
    <vt:lpwstr>Non-Business-AIP 2.0</vt:lpwstr>
  </property>
  <property fmtid="{D5CDD505-2E9C-101B-9397-08002B2CF9AE}" pid="7" name="MSIP_Label_64e4cbe8-b4f6-45dc-bcba-6123dfd2d8bf_SiteId">
    <vt:lpwstr>3dd8961f-e488-4e60-8e11-a82d994e183d</vt:lpwstr>
  </property>
  <property fmtid="{D5CDD505-2E9C-101B-9397-08002B2CF9AE}" pid="8" name="MSIP_Label_64e4cbe8-b4f6-45dc-bcba-6123dfd2d8bf_ActionId">
    <vt:lpwstr>94d4209d-4abd-49f0-a808-1d4eb83e7042</vt:lpwstr>
  </property>
  <property fmtid="{D5CDD505-2E9C-101B-9397-08002B2CF9AE}" pid="9" name="MSIP_Label_64e4cbe8-b4f6-45dc-bcba-6123dfd2d8bf_ContentBits">
    <vt:lpwstr>0</vt:lpwstr>
  </property>
</Properties>
</file>