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9" r:id="rId4"/>
    <p:sldMasterId id="2147483737" r:id="rId5"/>
  </p:sldMasterIdLst>
  <p:notesMasterIdLst>
    <p:notesMasterId r:id="rId22"/>
  </p:notesMasterIdLst>
  <p:handoutMasterIdLst>
    <p:handoutMasterId r:id="rId23"/>
  </p:handoutMasterIdLst>
  <p:sldIdLst>
    <p:sldId id="470" r:id="rId6"/>
    <p:sldId id="257" r:id="rId7"/>
    <p:sldId id="488" r:id="rId8"/>
    <p:sldId id="487" r:id="rId9"/>
    <p:sldId id="260" r:id="rId10"/>
    <p:sldId id="450" r:id="rId11"/>
    <p:sldId id="472" r:id="rId12"/>
    <p:sldId id="2147348952" r:id="rId13"/>
    <p:sldId id="2147348951" r:id="rId14"/>
    <p:sldId id="2147348945" r:id="rId15"/>
    <p:sldId id="2147348947" r:id="rId16"/>
    <p:sldId id="2147348954" r:id="rId17"/>
    <p:sldId id="349" r:id="rId18"/>
    <p:sldId id="2147348953" r:id="rId19"/>
    <p:sldId id="484" r:id="rId20"/>
    <p:sldId id="380" r:id="rId21"/>
  </p:sldIdLst>
  <p:sldSz cx="24387175" cy="13716000"/>
  <p:notesSz cx="6858000" cy="9144000"/>
  <p:embeddedFontLst>
    <p:embeddedFont>
      <p:font typeface="Arial Black" panose="020B06040202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olos UI" panose="020B0504020202020204" pitchFamily="34" charset="77"/>
      <p:regular r:id="rId29"/>
      <p:bold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Black" panose="02000000000000000000" pitchFamily="2" charset="0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italic r:id="rId39"/>
    </p:embeddedFont>
    <p:embeddedFont>
      <p:font typeface="Roboto Medium" panose="02000000000000000000" pitchFamily="2" charset="0"/>
      <p:regular r:id="rId40"/>
      <p:italic r:id="rId41"/>
    </p:embeddedFont>
  </p:embeddedFontLst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1" userDrawn="1">
          <p15:clr>
            <a:srgbClr val="A4A3A4"/>
          </p15:clr>
        </p15:guide>
        <p15:guide id="2" pos="5113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D91D18-F743-76F4-E358-F0F371107EF2}" name="Oliver Coste" initials="OC" userId="11675a6b142a6830" providerId="Windows Live"/>
  <p188:author id="{CBDEC781-EBB7-B006-764D-CB5938BE860F}" name="christian childs" initials="cc" userId="S::cchilds@penguincomputing.com::fe64b97d-b961-4c73-820d-d405682a5e5f" providerId="AD"/>
  <p188:author id="{D1A98D83-ED8C-1D74-0E61-2955DC278C02}" name="Ryan Spratt" initials="RS" userId="7ca9c96bc63f1e1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sani, Valerie" initials="SV" lastIdx="11" clrIdx="0">
    <p:extLst>
      <p:ext uri="{19B8F6BF-5375-455C-9EA6-DF929625EA0E}">
        <p15:presenceInfo xmlns:p15="http://schemas.microsoft.com/office/powerpoint/2012/main" userId="S-1-5-21-987183938-1032668031-1238779560-73858" providerId="AD"/>
      </p:ext>
    </p:extLst>
  </p:cmAuthor>
  <p:cmAuthor id="2" name="Adam Binder" initials="ADB" lastIdx="40" clrIdx="1">
    <p:extLst>
      <p:ext uri="{19B8F6BF-5375-455C-9EA6-DF929625EA0E}">
        <p15:presenceInfo xmlns:p15="http://schemas.microsoft.com/office/powerpoint/2012/main" userId="Adam Binder" providerId="None"/>
      </p:ext>
    </p:extLst>
  </p:cmAuthor>
  <p:cmAuthor id="3" name="Sassani, Valerie" initials="SV [2]" lastIdx="42" clrIdx="2">
    <p:extLst>
      <p:ext uri="{19B8F6BF-5375-455C-9EA6-DF929625EA0E}">
        <p15:presenceInfo xmlns:p15="http://schemas.microsoft.com/office/powerpoint/2012/main" userId="S::Valerie.Sassani@smartm.com::4234946d-f49f-4b5f-ba8a-493d44874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D1E"/>
    <a:srgbClr val="FFFFFF"/>
    <a:srgbClr val="000000"/>
    <a:srgbClr val="509E2F"/>
    <a:srgbClr val="D9D9D9"/>
    <a:srgbClr val="24282A"/>
    <a:srgbClr val="6D797F"/>
    <a:srgbClr val="A4ADB2"/>
    <a:srgbClr val="FED107"/>
    <a:srgbClr val="C6C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96357" autoAdjust="0"/>
  </p:normalViewPr>
  <p:slideViewPr>
    <p:cSldViewPr snapToGrid="0" snapToObjects="1">
      <p:cViewPr varScale="1">
        <p:scale>
          <a:sx n="64" d="100"/>
          <a:sy n="64" d="100"/>
        </p:scale>
        <p:origin x="800" y="176"/>
      </p:cViewPr>
      <p:guideLst>
        <p:guide pos="7681"/>
        <p:guide pos="5113"/>
        <p:guide orient="horz" pos="21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95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51D91-E37C-4B90-B903-77BA1CF8231B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9C0D6-FE4D-4F1B-A3D9-3E3DDFED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85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E61B8B74-E666-164C-9E72-A4809156F140}" type="datetimeFigureOut">
              <a:rPr lang="en-US" smtClean="0"/>
              <a:pPr/>
              <a:t>10/27/23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1FFEC952-BF63-7E48-A73F-786369E6D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1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914446" algn="l" defTabSz="1828891" rtl="0" eaLnBrk="1" latinLnBrk="0" hangingPunct="1">
      <a:defRPr sz="24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1828891" algn="l" defTabSz="1828891" rtl="0" eaLnBrk="1" latinLnBrk="0" hangingPunct="1">
      <a:defRPr sz="24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2743337" algn="l" defTabSz="1828891" rtl="0" eaLnBrk="1" latinLnBrk="0" hangingPunct="1">
      <a:defRPr sz="24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3657783" algn="l" defTabSz="1828891" rtl="0" eaLnBrk="1" latinLnBrk="0" hangingPunct="1">
      <a:defRPr sz="24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409deed3a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2409deed3a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g2409deed3af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d666aa142_13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8d666aa142_13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916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a bit of your history in the AI Supercomputer space and what you can offer your prospective client. </a:t>
            </a:r>
          </a:p>
          <a:p>
            <a:endParaRPr lang="en-US" dirty="0"/>
          </a:p>
          <a:p>
            <a:r>
              <a:rPr lang="en-US" sz="1800" dirty="0">
                <a:effectLst/>
              </a:rPr>
              <a:t>Mission </a:t>
            </a:r>
            <a:endParaRPr lang="en-US" dirty="0"/>
          </a:p>
          <a:p>
            <a:r>
              <a:rPr lang="en-US" sz="1800" dirty="0">
                <a:effectLst/>
                <a:latin typeface="Roboto" panose="02000000000000000000" pitchFamily="2" charset="0"/>
              </a:rPr>
              <a:t>To accelerate and amplify customers’ success by helping them leverage the power of technology. </a:t>
            </a:r>
            <a:endParaRPr lang="en-US" dirty="0"/>
          </a:p>
          <a:p>
            <a:endParaRPr lang="en-US" dirty="0"/>
          </a:p>
          <a:p>
            <a:r>
              <a:rPr lang="en-US" sz="1800" dirty="0">
                <a:effectLst/>
              </a:rPr>
              <a:t>Vision </a:t>
            </a:r>
            <a:endParaRPr lang="en-US" dirty="0"/>
          </a:p>
          <a:p>
            <a:r>
              <a:rPr lang="en-US" sz="1800" dirty="0">
                <a:effectLst/>
                <a:latin typeface="Roboto" panose="02000000000000000000" pitchFamily="2" charset="0"/>
              </a:rPr>
              <a:t>To expand our reach as a leading technology partner within our markets and across the continuum of edge, core, and cloud. </a:t>
            </a:r>
            <a:endParaRPr lang="en-US" dirty="0"/>
          </a:p>
          <a:p>
            <a:endParaRPr lang="en-US" dirty="0"/>
          </a:p>
          <a:p>
            <a:r>
              <a:rPr lang="en-US" sz="1800" dirty="0">
                <a:effectLst/>
              </a:rPr>
              <a:t>Position </a:t>
            </a:r>
            <a:endParaRPr lang="en-US" dirty="0"/>
          </a:p>
          <a:p>
            <a:r>
              <a:rPr lang="en-US" sz="1800" dirty="0">
                <a:effectLst/>
                <a:latin typeface="Roboto" panose="02000000000000000000" pitchFamily="2" charset="0"/>
              </a:rPr>
              <a:t>Allies in AI, HPC and Edge: We’re the people to partner with when you’re facing the most complex and consequential data project of your career.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EC952-BF63-7E48-A73F-786369E6D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44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d666aa142_13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8d666aa142_13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EC952-BF63-7E48-A73F-786369E6D0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3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409deed3a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2409deed3af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g2409deed3af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Reference: https://</a:t>
            </a:r>
            <a:r>
              <a:rPr lang="en-US" dirty="0" err="1"/>
              <a:t>ai.facebook.com</a:t>
            </a:r>
            <a:r>
              <a:rPr lang="en-US" dirty="0"/>
              <a:t>/blog/ai-</a:t>
            </a:r>
            <a:r>
              <a:rPr lang="en-US" dirty="0" err="1"/>
              <a:t>rsc</a:t>
            </a:r>
            <a:r>
              <a:rPr lang="en-US" dirty="0"/>
              <a:t>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24 January 2022</a:t>
            </a:r>
          </a:p>
        </p:txBody>
      </p:sp>
      <p:sp>
        <p:nvSpPr>
          <p:cNvPr id="123" name="Google Shape;1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27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There are 3 main challenges in Modern AI Factories: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design AI factories that deliver the expected performance, security, stability and scalability.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example: it’s the first time in history that we need to combine GPU based compute, </a:t>
            </a:r>
            <a:r>
              <a:rPr lang="en-US" err="1"/>
              <a:t>InifiniBand</a:t>
            </a:r>
            <a:r>
              <a:rPr lang="en-US"/>
              <a:t> Networking, and high speed storage. Each of these elements was used at scale individually, but no one had even brought them together in large clusters. And it’s not easy.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build highly complex data centers with new computing, networking and storage technologies that have never worked at such scale yet.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manage such large infrastructure and know how to tweak, optimize, troubleshoot the AI factories with issues never seen before by anyone in the world.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For example, the tweaking by specialists gives you several % points of improved availability of your infrastructure. Given the total cost of large AI factories, each % means very significant savings for your company. Like tweaking the aerodynamics of a Formula 1 car will give you the few mph that makes you a winner in a race.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US"/>
          </a:p>
        </p:txBody>
      </p:sp>
      <p:sp>
        <p:nvSpPr>
          <p:cNvPr id="71" name="Google Shape;7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52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There are 3 main challenges in Modern AI Factories: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design AI factories that deliver the expected performance, security, stability and scalability.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example: it’s the first time in history that we need to combine GPU based compute, </a:t>
            </a:r>
            <a:r>
              <a:rPr lang="en-US" err="1"/>
              <a:t>InifiniBand</a:t>
            </a:r>
            <a:r>
              <a:rPr lang="en-US"/>
              <a:t> Networking, and high speed storage. Each of these elements was used at scale individually, but no one had even brought them together in large clusters. And it’s not easy.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build highly complex data centers with new computing, networking and storage technologies that have never worked at such scale yet.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US"/>
              <a:t>You need specialized skills to manage such large infrastructure and know how to tweak, optimize, troubleshoot the AI factories with issues never seen before by anyone in the world.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For example, the tweaking by specialists gives you several % points of improved availability of your infrastructure. Given the total cost of large AI factories, each % means very significant savings for your company. Like tweaking the aerodynamics of a Formula 1 car will give you the few mph that makes you a winner in a race.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en-US"/>
          </a:p>
        </p:txBody>
      </p:sp>
      <p:sp>
        <p:nvSpPr>
          <p:cNvPr id="71" name="Google Shape;7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62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d666aa142_13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8d666aa142_13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3858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8d666aa142_13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8d666aa142_13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63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23;g28d666aa142_13_147"/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60"/>
          <a:stretch/>
        </p:blipFill>
        <p:spPr>
          <a:xfrm>
            <a:off x="0" y="0"/>
            <a:ext cx="24387174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 userDrawn="1"/>
        </p:nvGrpSpPr>
        <p:grpSpPr>
          <a:xfrm>
            <a:off x="-63857" y="8138798"/>
            <a:ext cx="24559933" cy="5713966"/>
            <a:chOff x="-114226" y="6859034"/>
            <a:chExt cx="24559933" cy="5713966"/>
          </a:xfrm>
        </p:grpSpPr>
        <p:sp>
          <p:nvSpPr>
            <p:cNvPr id="2" name="Rectangle 1"/>
            <p:cNvSpPr/>
            <p:nvPr userDrawn="1"/>
          </p:nvSpPr>
          <p:spPr>
            <a:xfrm>
              <a:off x="-63857" y="6892418"/>
              <a:ext cx="24451031" cy="56805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oogle Shape;226;g28d666aa142_13_147"/>
            <p:cNvSpPr/>
            <p:nvPr userDrawn="1"/>
          </p:nvSpPr>
          <p:spPr>
            <a:xfrm>
              <a:off x="-114226" y="7707421"/>
              <a:ext cx="573014" cy="32883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7" name="Google Shape;229;g28d666aa142_13_147"/>
            <p:cNvCxnSpPr/>
            <p:nvPr userDrawn="1"/>
          </p:nvCxnSpPr>
          <p:spPr>
            <a:xfrm>
              <a:off x="-52581" y="6859034"/>
              <a:ext cx="24498288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" name="Google Shape;230;g28d666aa142_13_147"/>
          <p:cNvSpPr/>
          <p:nvPr userDrawn="1"/>
        </p:nvSpPr>
        <p:spPr>
          <a:xfrm rot="5400000">
            <a:off x="10785411" y="-10785412"/>
            <a:ext cx="2816352" cy="243871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1A1D1E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80228" y="9045272"/>
            <a:ext cx="21900519" cy="1344332"/>
          </a:xfrm>
        </p:spPr>
        <p:txBody>
          <a:bodyPr>
            <a:normAutofit/>
          </a:bodyPr>
          <a:lstStyle>
            <a:lvl1pPr>
              <a:defRPr sz="10000" cap="all" baseline="0">
                <a:solidFill>
                  <a:schemeClr val="accent3"/>
                </a:solidFill>
                <a:latin typeface="Golos UI" panose="020B0604020202020204" charset="0"/>
                <a:cs typeface="Golos UI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98448" y="10468629"/>
            <a:ext cx="21901150" cy="1005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600" b="0" i="0" kern="1200" dirty="0" smtClean="0">
                <a:solidFill>
                  <a:schemeClr val="bg1"/>
                </a:solidFill>
                <a:latin typeface="Golos UI" panose="020B0604020202020204" charset="0"/>
                <a:ea typeface="Roboto" panose="020B0604020202020204" charset="0"/>
                <a:cs typeface="Golos UI" panose="020B0604020202020204" charset="0"/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pic>
        <p:nvPicPr>
          <p:cNvPr id="22" name="Picture 2" descr="SGH SMART Global Holdings - Penguin Brand - Landing Page">
            <a:extLst>
              <a:ext uri="{FF2B5EF4-FFF2-40B4-BE49-F238E27FC236}">
                <a16:creationId xmlns:a16="http://schemas.microsoft.com/office/drawing/2014/main" id="{1183CFC9-3C77-CC82-3F42-345BFDD414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6360" y="12336188"/>
            <a:ext cx="3453590" cy="8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D26AD6E-664A-8381-5F9E-7C131B6059DE}"/>
              </a:ext>
            </a:extLst>
          </p:cNvPr>
          <p:cNvSpPr/>
          <p:nvPr userDrawn="1"/>
        </p:nvSpPr>
        <p:spPr>
          <a:xfrm>
            <a:off x="22457664" y="13023342"/>
            <a:ext cx="670624" cy="204833"/>
          </a:xfrm>
          <a:prstGeom prst="rect">
            <a:avLst/>
          </a:prstGeom>
          <a:solidFill>
            <a:srgbClr val="FED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10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94BB5F-7D64-23A6-0C85-17DBEB3B0C13}"/>
              </a:ext>
            </a:extLst>
          </p:cNvPr>
          <p:cNvSpPr/>
          <p:nvPr userDrawn="1"/>
        </p:nvSpPr>
        <p:spPr>
          <a:xfrm>
            <a:off x="458788" y="457200"/>
            <a:ext cx="23469600" cy="128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7822A-A595-CDC8-3FBA-5371B571D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145" y="6331227"/>
            <a:ext cx="21703430" cy="107459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62FF406-D7D3-0C99-5145-FB8038F8B78D}"/>
              </a:ext>
            </a:extLst>
          </p:cNvPr>
          <p:cNvSpPr/>
          <p:nvPr userDrawn="1"/>
        </p:nvSpPr>
        <p:spPr>
          <a:xfrm>
            <a:off x="20890655" y="1181100"/>
            <a:ext cx="2238406" cy="581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1" y="0"/>
                </a:moveTo>
                <a:cubicBezTo>
                  <a:pt x="10444" y="0"/>
                  <a:pt x="10135" y="478"/>
                  <a:pt x="9885" y="1439"/>
                </a:cubicBezTo>
                <a:cubicBezTo>
                  <a:pt x="9800" y="1773"/>
                  <a:pt x="9734" y="2117"/>
                  <a:pt x="9689" y="2467"/>
                </a:cubicBezTo>
                <a:cubicBezTo>
                  <a:pt x="9643" y="2817"/>
                  <a:pt x="9610" y="3197"/>
                  <a:pt x="9590" y="3600"/>
                </a:cubicBezTo>
                <a:cubicBezTo>
                  <a:pt x="9570" y="4003"/>
                  <a:pt x="9557" y="4446"/>
                  <a:pt x="9551" y="4930"/>
                </a:cubicBezTo>
                <a:cubicBezTo>
                  <a:pt x="9546" y="5414"/>
                  <a:pt x="9543" y="6065"/>
                  <a:pt x="9543" y="6889"/>
                </a:cubicBezTo>
                <a:cubicBezTo>
                  <a:pt x="9543" y="7962"/>
                  <a:pt x="9548" y="8788"/>
                  <a:pt x="9559" y="9361"/>
                </a:cubicBezTo>
                <a:cubicBezTo>
                  <a:pt x="9570" y="9935"/>
                  <a:pt x="9600" y="10464"/>
                  <a:pt x="9649" y="10953"/>
                </a:cubicBezTo>
                <a:cubicBezTo>
                  <a:pt x="9697" y="11443"/>
                  <a:pt x="9776" y="11906"/>
                  <a:pt x="9885" y="12340"/>
                </a:cubicBezTo>
                <a:cubicBezTo>
                  <a:pt x="9962" y="12637"/>
                  <a:pt x="10051" y="12900"/>
                  <a:pt x="10151" y="13123"/>
                </a:cubicBezTo>
                <a:cubicBezTo>
                  <a:pt x="10251" y="13347"/>
                  <a:pt x="10356" y="13508"/>
                  <a:pt x="10465" y="13617"/>
                </a:cubicBezTo>
                <a:cubicBezTo>
                  <a:pt x="10573" y="13726"/>
                  <a:pt x="10688" y="13783"/>
                  <a:pt x="10810" y="13783"/>
                </a:cubicBezTo>
                <a:cubicBezTo>
                  <a:pt x="11203" y="13783"/>
                  <a:pt x="11527" y="13269"/>
                  <a:pt x="11780" y="12239"/>
                </a:cubicBezTo>
                <a:cubicBezTo>
                  <a:pt x="11895" y="11768"/>
                  <a:pt x="11977" y="11233"/>
                  <a:pt x="12025" y="10634"/>
                </a:cubicBezTo>
                <a:cubicBezTo>
                  <a:pt x="12072" y="10036"/>
                  <a:pt x="12095" y="9297"/>
                  <a:pt x="12095" y="8416"/>
                </a:cubicBezTo>
                <a:lnTo>
                  <a:pt x="12097" y="6343"/>
                </a:lnTo>
                <a:lnTo>
                  <a:pt x="10811" y="6343"/>
                </a:lnTo>
                <a:lnTo>
                  <a:pt x="10811" y="8092"/>
                </a:lnTo>
                <a:lnTo>
                  <a:pt x="11562" y="8092"/>
                </a:lnTo>
                <a:lnTo>
                  <a:pt x="11562" y="8849"/>
                </a:lnTo>
                <a:cubicBezTo>
                  <a:pt x="11562" y="9739"/>
                  <a:pt x="11503" y="10449"/>
                  <a:pt x="11384" y="10975"/>
                </a:cubicBezTo>
                <a:cubicBezTo>
                  <a:pt x="11241" y="11612"/>
                  <a:pt x="11050" y="11933"/>
                  <a:pt x="10811" y="11933"/>
                </a:cubicBezTo>
                <a:cubicBezTo>
                  <a:pt x="10708" y="11933"/>
                  <a:pt x="10611" y="11860"/>
                  <a:pt x="10520" y="11714"/>
                </a:cubicBezTo>
                <a:cubicBezTo>
                  <a:pt x="10429" y="11569"/>
                  <a:pt x="10353" y="11368"/>
                  <a:pt x="10290" y="11115"/>
                </a:cubicBezTo>
                <a:cubicBezTo>
                  <a:pt x="10243" y="10898"/>
                  <a:pt x="10206" y="10693"/>
                  <a:pt x="10181" y="10498"/>
                </a:cubicBezTo>
                <a:cubicBezTo>
                  <a:pt x="10155" y="10303"/>
                  <a:pt x="10134" y="10036"/>
                  <a:pt x="10118" y="9702"/>
                </a:cubicBezTo>
                <a:cubicBezTo>
                  <a:pt x="10102" y="9368"/>
                  <a:pt x="10091" y="8999"/>
                  <a:pt x="10085" y="8587"/>
                </a:cubicBezTo>
                <a:cubicBezTo>
                  <a:pt x="10080" y="8175"/>
                  <a:pt x="10076" y="7608"/>
                  <a:pt x="10076" y="6889"/>
                </a:cubicBezTo>
                <a:cubicBezTo>
                  <a:pt x="10076" y="5534"/>
                  <a:pt x="10091" y="4587"/>
                  <a:pt x="10119" y="4046"/>
                </a:cubicBezTo>
                <a:cubicBezTo>
                  <a:pt x="10148" y="3505"/>
                  <a:pt x="10204" y="3051"/>
                  <a:pt x="10290" y="2686"/>
                </a:cubicBezTo>
                <a:cubicBezTo>
                  <a:pt x="10353" y="2426"/>
                  <a:pt x="10430" y="2222"/>
                  <a:pt x="10523" y="2073"/>
                </a:cubicBezTo>
                <a:cubicBezTo>
                  <a:pt x="10615" y="1925"/>
                  <a:pt x="10711" y="1850"/>
                  <a:pt x="10811" y="1850"/>
                </a:cubicBezTo>
                <a:cubicBezTo>
                  <a:pt x="10943" y="1850"/>
                  <a:pt x="11060" y="1946"/>
                  <a:pt x="11160" y="2135"/>
                </a:cubicBezTo>
                <a:cubicBezTo>
                  <a:pt x="11261" y="2323"/>
                  <a:pt x="11344" y="2591"/>
                  <a:pt x="11410" y="2944"/>
                </a:cubicBezTo>
                <a:cubicBezTo>
                  <a:pt x="11476" y="3297"/>
                  <a:pt x="11523" y="3720"/>
                  <a:pt x="11552" y="4208"/>
                </a:cubicBezTo>
                <a:lnTo>
                  <a:pt x="12091" y="4208"/>
                </a:lnTo>
                <a:cubicBezTo>
                  <a:pt x="12055" y="3414"/>
                  <a:pt x="11984" y="2695"/>
                  <a:pt x="11876" y="2056"/>
                </a:cubicBezTo>
                <a:cubicBezTo>
                  <a:pt x="11768" y="1417"/>
                  <a:pt x="11624" y="913"/>
                  <a:pt x="11443" y="547"/>
                </a:cubicBezTo>
                <a:cubicBezTo>
                  <a:pt x="11262" y="181"/>
                  <a:pt x="11051" y="0"/>
                  <a:pt x="10811" y="0"/>
                </a:cubicBezTo>
                <a:close/>
                <a:moveTo>
                  <a:pt x="20772" y="92"/>
                </a:moveTo>
                <a:lnTo>
                  <a:pt x="20772" y="398"/>
                </a:lnTo>
                <a:lnTo>
                  <a:pt x="20898" y="398"/>
                </a:lnTo>
                <a:lnTo>
                  <a:pt x="20898" y="1859"/>
                </a:lnTo>
                <a:lnTo>
                  <a:pt x="20991" y="1859"/>
                </a:lnTo>
                <a:lnTo>
                  <a:pt x="20991" y="398"/>
                </a:lnTo>
                <a:lnTo>
                  <a:pt x="21118" y="398"/>
                </a:lnTo>
                <a:lnTo>
                  <a:pt x="21118" y="92"/>
                </a:lnTo>
                <a:lnTo>
                  <a:pt x="20772" y="92"/>
                </a:lnTo>
                <a:close/>
                <a:moveTo>
                  <a:pt x="21168" y="92"/>
                </a:moveTo>
                <a:lnTo>
                  <a:pt x="21168" y="1859"/>
                </a:lnTo>
                <a:lnTo>
                  <a:pt x="21257" y="1859"/>
                </a:lnTo>
                <a:lnTo>
                  <a:pt x="21257" y="770"/>
                </a:lnTo>
                <a:lnTo>
                  <a:pt x="21355" y="1540"/>
                </a:lnTo>
                <a:lnTo>
                  <a:pt x="21411" y="1540"/>
                </a:lnTo>
                <a:lnTo>
                  <a:pt x="21511" y="761"/>
                </a:lnTo>
                <a:lnTo>
                  <a:pt x="21511" y="1859"/>
                </a:lnTo>
                <a:lnTo>
                  <a:pt x="21600" y="1859"/>
                </a:lnTo>
                <a:lnTo>
                  <a:pt x="21600" y="92"/>
                </a:lnTo>
                <a:lnTo>
                  <a:pt x="21511" y="92"/>
                </a:lnTo>
                <a:lnTo>
                  <a:pt x="21384" y="1054"/>
                </a:lnTo>
                <a:lnTo>
                  <a:pt x="21256" y="92"/>
                </a:lnTo>
                <a:lnTo>
                  <a:pt x="21168" y="92"/>
                </a:lnTo>
                <a:close/>
                <a:moveTo>
                  <a:pt x="3111" y="109"/>
                </a:moveTo>
                <a:lnTo>
                  <a:pt x="3111" y="13669"/>
                </a:lnTo>
                <a:lnTo>
                  <a:pt x="5366" y="13669"/>
                </a:lnTo>
                <a:lnTo>
                  <a:pt x="5366" y="11819"/>
                </a:lnTo>
                <a:lnTo>
                  <a:pt x="3650" y="11819"/>
                </a:lnTo>
                <a:lnTo>
                  <a:pt x="3650" y="7747"/>
                </a:lnTo>
                <a:lnTo>
                  <a:pt x="5115" y="7747"/>
                </a:lnTo>
                <a:lnTo>
                  <a:pt x="5115" y="5914"/>
                </a:lnTo>
                <a:lnTo>
                  <a:pt x="3650" y="5914"/>
                </a:lnTo>
                <a:lnTo>
                  <a:pt x="3650" y="1964"/>
                </a:lnTo>
                <a:lnTo>
                  <a:pt x="5366" y="1964"/>
                </a:lnTo>
                <a:lnTo>
                  <a:pt x="5366" y="109"/>
                </a:lnTo>
                <a:lnTo>
                  <a:pt x="3111" y="109"/>
                </a:lnTo>
                <a:close/>
                <a:moveTo>
                  <a:pt x="6095" y="109"/>
                </a:moveTo>
                <a:lnTo>
                  <a:pt x="6095" y="13669"/>
                </a:lnTo>
                <a:lnTo>
                  <a:pt x="6634" y="13669"/>
                </a:lnTo>
                <a:lnTo>
                  <a:pt x="6634" y="4129"/>
                </a:lnTo>
                <a:lnTo>
                  <a:pt x="8259" y="13669"/>
                </a:lnTo>
                <a:lnTo>
                  <a:pt x="8750" y="13669"/>
                </a:lnTo>
                <a:lnTo>
                  <a:pt x="8750" y="109"/>
                </a:lnTo>
                <a:lnTo>
                  <a:pt x="8216" y="109"/>
                </a:lnTo>
                <a:lnTo>
                  <a:pt x="8216" y="9632"/>
                </a:lnTo>
                <a:lnTo>
                  <a:pt x="6588" y="109"/>
                </a:lnTo>
                <a:lnTo>
                  <a:pt x="6095" y="109"/>
                </a:lnTo>
                <a:close/>
                <a:moveTo>
                  <a:pt x="12828" y="109"/>
                </a:moveTo>
                <a:lnTo>
                  <a:pt x="12828" y="9094"/>
                </a:lnTo>
                <a:cubicBezTo>
                  <a:pt x="12828" y="10012"/>
                  <a:pt x="12883" y="10827"/>
                  <a:pt x="12992" y="11539"/>
                </a:cubicBezTo>
                <a:cubicBezTo>
                  <a:pt x="13102" y="12252"/>
                  <a:pt x="13253" y="12807"/>
                  <a:pt x="13444" y="13197"/>
                </a:cubicBezTo>
                <a:cubicBezTo>
                  <a:pt x="13636" y="13588"/>
                  <a:pt x="13850" y="13783"/>
                  <a:pt x="14089" y="13783"/>
                </a:cubicBezTo>
                <a:cubicBezTo>
                  <a:pt x="14328" y="13783"/>
                  <a:pt x="14545" y="13588"/>
                  <a:pt x="14737" y="13197"/>
                </a:cubicBezTo>
                <a:cubicBezTo>
                  <a:pt x="14930" y="12807"/>
                  <a:pt x="15081" y="12252"/>
                  <a:pt x="15191" y="11539"/>
                </a:cubicBezTo>
                <a:cubicBezTo>
                  <a:pt x="15300" y="10826"/>
                  <a:pt x="15355" y="10012"/>
                  <a:pt x="15355" y="9094"/>
                </a:cubicBezTo>
                <a:lnTo>
                  <a:pt x="15355" y="109"/>
                </a:lnTo>
                <a:lnTo>
                  <a:pt x="14822" y="109"/>
                </a:lnTo>
                <a:lnTo>
                  <a:pt x="14822" y="8993"/>
                </a:lnTo>
                <a:cubicBezTo>
                  <a:pt x="14822" y="9594"/>
                  <a:pt x="14791" y="10115"/>
                  <a:pt x="14731" y="10555"/>
                </a:cubicBezTo>
                <a:cubicBezTo>
                  <a:pt x="14670" y="10995"/>
                  <a:pt x="14584" y="11336"/>
                  <a:pt x="14474" y="11574"/>
                </a:cubicBezTo>
                <a:cubicBezTo>
                  <a:pt x="14363" y="11813"/>
                  <a:pt x="14235" y="11933"/>
                  <a:pt x="14089" y="11933"/>
                </a:cubicBezTo>
                <a:cubicBezTo>
                  <a:pt x="13942" y="11933"/>
                  <a:pt x="13814" y="11813"/>
                  <a:pt x="13705" y="11574"/>
                </a:cubicBezTo>
                <a:cubicBezTo>
                  <a:pt x="13595" y="11336"/>
                  <a:pt x="13511" y="10993"/>
                  <a:pt x="13451" y="10551"/>
                </a:cubicBezTo>
                <a:cubicBezTo>
                  <a:pt x="13392" y="10108"/>
                  <a:pt x="13361" y="9588"/>
                  <a:pt x="13361" y="8993"/>
                </a:cubicBezTo>
                <a:lnTo>
                  <a:pt x="13361" y="109"/>
                </a:lnTo>
                <a:lnTo>
                  <a:pt x="12828" y="109"/>
                </a:lnTo>
                <a:close/>
                <a:moveTo>
                  <a:pt x="16217" y="109"/>
                </a:moveTo>
                <a:lnTo>
                  <a:pt x="16217" y="13669"/>
                </a:lnTo>
                <a:lnTo>
                  <a:pt x="16756" y="13669"/>
                </a:lnTo>
                <a:lnTo>
                  <a:pt x="16756" y="109"/>
                </a:lnTo>
                <a:lnTo>
                  <a:pt x="16217" y="109"/>
                </a:lnTo>
                <a:close/>
                <a:moveTo>
                  <a:pt x="17672" y="109"/>
                </a:moveTo>
                <a:lnTo>
                  <a:pt x="17672" y="13669"/>
                </a:lnTo>
                <a:lnTo>
                  <a:pt x="18210" y="13669"/>
                </a:lnTo>
                <a:lnTo>
                  <a:pt x="18210" y="4129"/>
                </a:lnTo>
                <a:lnTo>
                  <a:pt x="19836" y="13669"/>
                </a:lnTo>
                <a:lnTo>
                  <a:pt x="20327" y="13669"/>
                </a:lnTo>
                <a:lnTo>
                  <a:pt x="20327" y="109"/>
                </a:lnTo>
                <a:lnTo>
                  <a:pt x="19793" y="109"/>
                </a:lnTo>
                <a:lnTo>
                  <a:pt x="19793" y="9632"/>
                </a:lnTo>
                <a:lnTo>
                  <a:pt x="18165" y="109"/>
                </a:lnTo>
                <a:lnTo>
                  <a:pt x="17672" y="109"/>
                </a:lnTo>
                <a:close/>
                <a:moveTo>
                  <a:pt x="0" y="114"/>
                </a:moveTo>
                <a:lnTo>
                  <a:pt x="0" y="13669"/>
                </a:lnTo>
                <a:lnTo>
                  <a:pt x="539" y="13669"/>
                </a:lnTo>
                <a:lnTo>
                  <a:pt x="539" y="8342"/>
                </a:lnTo>
                <a:lnTo>
                  <a:pt x="1339" y="8342"/>
                </a:lnTo>
                <a:cubicBezTo>
                  <a:pt x="1563" y="8342"/>
                  <a:pt x="1761" y="8165"/>
                  <a:pt x="1933" y="7808"/>
                </a:cubicBezTo>
                <a:cubicBezTo>
                  <a:pt x="2105" y="7452"/>
                  <a:pt x="2237" y="6962"/>
                  <a:pt x="2328" y="6338"/>
                </a:cubicBezTo>
                <a:cubicBezTo>
                  <a:pt x="2420" y="5715"/>
                  <a:pt x="2466" y="5009"/>
                  <a:pt x="2466" y="4221"/>
                </a:cubicBezTo>
                <a:cubicBezTo>
                  <a:pt x="2466" y="3620"/>
                  <a:pt x="2440" y="3074"/>
                  <a:pt x="2389" y="2581"/>
                </a:cubicBezTo>
                <a:cubicBezTo>
                  <a:pt x="2337" y="2088"/>
                  <a:pt x="2262" y="1655"/>
                  <a:pt x="2164" y="1286"/>
                </a:cubicBezTo>
                <a:cubicBezTo>
                  <a:pt x="2065" y="917"/>
                  <a:pt x="1945" y="632"/>
                  <a:pt x="1801" y="424"/>
                </a:cubicBezTo>
                <a:cubicBezTo>
                  <a:pt x="1658" y="217"/>
                  <a:pt x="1503" y="114"/>
                  <a:pt x="1338" y="114"/>
                </a:cubicBezTo>
                <a:lnTo>
                  <a:pt x="0" y="114"/>
                </a:lnTo>
                <a:close/>
                <a:moveTo>
                  <a:pt x="539" y="1960"/>
                </a:moveTo>
                <a:lnTo>
                  <a:pt x="1309" y="1960"/>
                </a:lnTo>
                <a:cubicBezTo>
                  <a:pt x="1497" y="1960"/>
                  <a:pt x="1649" y="2161"/>
                  <a:pt x="1763" y="2563"/>
                </a:cubicBezTo>
                <a:cubicBezTo>
                  <a:pt x="1876" y="2965"/>
                  <a:pt x="1933" y="3521"/>
                  <a:pt x="1933" y="4226"/>
                </a:cubicBezTo>
                <a:cubicBezTo>
                  <a:pt x="1933" y="4925"/>
                  <a:pt x="1876" y="5476"/>
                  <a:pt x="1764" y="5875"/>
                </a:cubicBezTo>
                <a:cubicBezTo>
                  <a:pt x="1651" y="6274"/>
                  <a:pt x="1499" y="6474"/>
                  <a:pt x="1309" y="6474"/>
                </a:cubicBezTo>
                <a:lnTo>
                  <a:pt x="539" y="6474"/>
                </a:lnTo>
                <a:lnTo>
                  <a:pt x="539" y="1960"/>
                </a:lnTo>
                <a:close/>
                <a:moveTo>
                  <a:pt x="488" y="16552"/>
                </a:moveTo>
                <a:cubicBezTo>
                  <a:pt x="177" y="16552"/>
                  <a:pt x="39" y="17155"/>
                  <a:pt x="39" y="17965"/>
                </a:cubicBezTo>
                <a:cubicBezTo>
                  <a:pt x="39" y="18754"/>
                  <a:pt x="149" y="19211"/>
                  <a:pt x="408" y="19531"/>
                </a:cubicBezTo>
                <a:cubicBezTo>
                  <a:pt x="596" y="19766"/>
                  <a:pt x="648" y="19908"/>
                  <a:pt x="648" y="20191"/>
                </a:cubicBezTo>
                <a:cubicBezTo>
                  <a:pt x="648" y="20426"/>
                  <a:pt x="602" y="20620"/>
                  <a:pt x="484" y="20620"/>
                </a:cubicBezTo>
                <a:cubicBezTo>
                  <a:pt x="370" y="20620"/>
                  <a:pt x="292" y="20484"/>
                  <a:pt x="230" y="20178"/>
                </a:cubicBezTo>
                <a:lnTo>
                  <a:pt x="0" y="20800"/>
                </a:lnTo>
                <a:cubicBezTo>
                  <a:pt x="120" y="21382"/>
                  <a:pt x="277" y="21600"/>
                  <a:pt x="510" y="21600"/>
                </a:cubicBezTo>
                <a:cubicBezTo>
                  <a:pt x="800" y="21600"/>
                  <a:pt x="955" y="21023"/>
                  <a:pt x="955" y="20135"/>
                </a:cubicBezTo>
                <a:cubicBezTo>
                  <a:pt x="955" y="19296"/>
                  <a:pt x="850" y="18901"/>
                  <a:pt x="573" y="18595"/>
                </a:cubicBezTo>
                <a:cubicBezTo>
                  <a:pt x="412" y="18416"/>
                  <a:pt x="345" y="18252"/>
                  <a:pt x="345" y="17961"/>
                </a:cubicBezTo>
                <a:cubicBezTo>
                  <a:pt x="345" y="17712"/>
                  <a:pt x="389" y="17532"/>
                  <a:pt x="491" y="17532"/>
                </a:cubicBezTo>
                <a:cubicBezTo>
                  <a:pt x="605" y="17532"/>
                  <a:pt x="668" y="17655"/>
                  <a:pt x="718" y="17983"/>
                </a:cubicBezTo>
                <a:lnTo>
                  <a:pt x="945" y="17357"/>
                </a:lnTo>
                <a:cubicBezTo>
                  <a:pt x="855" y="16816"/>
                  <a:pt x="691" y="16552"/>
                  <a:pt x="488" y="16552"/>
                </a:cubicBezTo>
                <a:close/>
                <a:moveTo>
                  <a:pt x="2353" y="16552"/>
                </a:moveTo>
                <a:cubicBezTo>
                  <a:pt x="2063" y="16552"/>
                  <a:pt x="1851" y="17212"/>
                  <a:pt x="1851" y="18691"/>
                </a:cubicBezTo>
                <a:lnTo>
                  <a:pt x="1851" y="19461"/>
                </a:lnTo>
                <a:cubicBezTo>
                  <a:pt x="1851" y="20926"/>
                  <a:pt x="2063" y="21600"/>
                  <a:pt x="2353" y="21600"/>
                </a:cubicBezTo>
                <a:cubicBezTo>
                  <a:pt x="2643" y="21600"/>
                  <a:pt x="2856" y="20926"/>
                  <a:pt x="2856" y="19461"/>
                </a:cubicBezTo>
                <a:lnTo>
                  <a:pt x="2856" y="18691"/>
                </a:lnTo>
                <a:cubicBezTo>
                  <a:pt x="2856" y="17212"/>
                  <a:pt x="2643" y="16552"/>
                  <a:pt x="2353" y="16552"/>
                </a:cubicBezTo>
                <a:close/>
                <a:moveTo>
                  <a:pt x="11048" y="16552"/>
                </a:moveTo>
                <a:cubicBezTo>
                  <a:pt x="10758" y="16552"/>
                  <a:pt x="10545" y="17212"/>
                  <a:pt x="10545" y="18691"/>
                </a:cubicBezTo>
                <a:lnTo>
                  <a:pt x="10545" y="19461"/>
                </a:lnTo>
                <a:cubicBezTo>
                  <a:pt x="10545" y="20926"/>
                  <a:pt x="10758" y="21600"/>
                  <a:pt x="11048" y="21600"/>
                </a:cubicBezTo>
                <a:cubicBezTo>
                  <a:pt x="11338" y="21600"/>
                  <a:pt x="11550" y="20926"/>
                  <a:pt x="11550" y="19461"/>
                </a:cubicBezTo>
                <a:lnTo>
                  <a:pt x="11550" y="18691"/>
                </a:lnTo>
                <a:cubicBezTo>
                  <a:pt x="11550" y="17212"/>
                  <a:pt x="11338" y="16552"/>
                  <a:pt x="11048" y="16552"/>
                </a:cubicBezTo>
                <a:close/>
                <a:moveTo>
                  <a:pt x="14918" y="16552"/>
                </a:moveTo>
                <a:cubicBezTo>
                  <a:pt x="14608" y="16552"/>
                  <a:pt x="14469" y="17155"/>
                  <a:pt x="14469" y="17965"/>
                </a:cubicBezTo>
                <a:cubicBezTo>
                  <a:pt x="14469" y="18754"/>
                  <a:pt x="14580" y="19211"/>
                  <a:pt x="14839" y="19531"/>
                </a:cubicBezTo>
                <a:cubicBezTo>
                  <a:pt x="15027" y="19766"/>
                  <a:pt x="15078" y="19908"/>
                  <a:pt x="15078" y="20191"/>
                </a:cubicBezTo>
                <a:cubicBezTo>
                  <a:pt x="15078" y="20426"/>
                  <a:pt x="15033" y="20620"/>
                  <a:pt x="14915" y="20620"/>
                </a:cubicBezTo>
                <a:cubicBezTo>
                  <a:pt x="14800" y="20620"/>
                  <a:pt x="14722" y="20484"/>
                  <a:pt x="14659" y="20178"/>
                </a:cubicBezTo>
                <a:lnTo>
                  <a:pt x="14431" y="20800"/>
                </a:lnTo>
                <a:cubicBezTo>
                  <a:pt x="14551" y="21382"/>
                  <a:pt x="14707" y="21600"/>
                  <a:pt x="14940" y="21600"/>
                </a:cubicBezTo>
                <a:cubicBezTo>
                  <a:pt x="15230" y="21600"/>
                  <a:pt x="15385" y="21023"/>
                  <a:pt x="15385" y="20135"/>
                </a:cubicBezTo>
                <a:cubicBezTo>
                  <a:pt x="15385" y="19296"/>
                  <a:pt x="15281" y="18901"/>
                  <a:pt x="15003" y="18595"/>
                </a:cubicBezTo>
                <a:cubicBezTo>
                  <a:pt x="14843" y="18416"/>
                  <a:pt x="14776" y="18252"/>
                  <a:pt x="14776" y="17961"/>
                </a:cubicBezTo>
                <a:cubicBezTo>
                  <a:pt x="14776" y="17712"/>
                  <a:pt x="14820" y="17532"/>
                  <a:pt x="14922" y="17532"/>
                </a:cubicBezTo>
                <a:cubicBezTo>
                  <a:pt x="15036" y="17532"/>
                  <a:pt x="15099" y="17655"/>
                  <a:pt x="15149" y="17983"/>
                </a:cubicBezTo>
                <a:lnTo>
                  <a:pt x="15376" y="17357"/>
                </a:lnTo>
                <a:cubicBezTo>
                  <a:pt x="15286" y="16816"/>
                  <a:pt x="15121" y="16552"/>
                  <a:pt x="14918" y="16552"/>
                </a:cubicBezTo>
                <a:close/>
                <a:moveTo>
                  <a:pt x="16212" y="16552"/>
                </a:moveTo>
                <a:lnTo>
                  <a:pt x="16212" y="21495"/>
                </a:lnTo>
                <a:lnTo>
                  <a:pt x="20327" y="21495"/>
                </a:lnTo>
                <a:lnTo>
                  <a:pt x="20327" y="16552"/>
                </a:lnTo>
                <a:lnTo>
                  <a:pt x="16212" y="16552"/>
                </a:lnTo>
                <a:close/>
                <a:moveTo>
                  <a:pt x="3808" y="16622"/>
                </a:moveTo>
                <a:lnTo>
                  <a:pt x="3808" y="21530"/>
                </a:lnTo>
                <a:lnTo>
                  <a:pt x="4613" y="21530"/>
                </a:lnTo>
                <a:lnTo>
                  <a:pt x="4613" y="20550"/>
                </a:lnTo>
                <a:lnTo>
                  <a:pt x="4114" y="20550"/>
                </a:lnTo>
                <a:lnTo>
                  <a:pt x="4114" y="16622"/>
                </a:lnTo>
                <a:lnTo>
                  <a:pt x="3808" y="16622"/>
                </a:lnTo>
                <a:close/>
                <a:moveTo>
                  <a:pt x="5500" y="16622"/>
                </a:moveTo>
                <a:lnTo>
                  <a:pt x="5500" y="19553"/>
                </a:lnTo>
                <a:cubicBezTo>
                  <a:pt x="5500" y="20995"/>
                  <a:pt x="5720" y="21600"/>
                  <a:pt x="6002" y="21600"/>
                </a:cubicBezTo>
                <a:cubicBezTo>
                  <a:pt x="6285" y="21600"/>
                  <a:pt x="6505" y="20994"/>
                  <a:pt x="6505" y="19544"/>
                </a:cubicBezTo>
                <a:lnTo>
                  <a:pt x="6505" y="16622"/>
                </a:lnTo>
                <a:lnTo>
                  <a:pt x="6198" y="16622"/>
                </a:lnTo>
                <a:lnTo>
                  <a:pt x="6198" y="19553"/>
                </a:lnTo>
                <a:cubicBezTo>
                  <a:pt x="6198" y="20271"/>
                  <a:pt x="6143" y="20620"/>
                  <a:pt x="6002" y="20620"/>
                </a:cubicBezTo>
                <a:cubicBezTo>
                  <a:pt x="5862" y="20620"/>
                  <a:pt x="5807" y="20271"/>
                  <a:pt x="5807" y="19553"/>
                </a:cubicBezTo>
                <a:lnTo>
                  <a:pt x="5807" y="16622"/>
                </a:lnTo>
                <a:lnTo>
                  <a:pt x="5500" y="16622"/>
                </a:lnTo>
                <a:close/>
                <a:moveTo>
                  <a:pt x="7392" y="16622"/>
                </a:moveTo>
                <a:lnTo>
                  <a:pt x="7392" y="17606"/>
                </a:lnTo>
                <a:lnTo>
                  <a:pt x="7724" y="17606"/>
                </a:lnTo>
                <a:lnTo>
                  <a:pt x="7724" y="21530"/>
                </a:lnTo>
                <a:lnTo>
                  <a:pt x="8031" y="21530"/>
                </a:lnTo>
                <a:lnTo>
                  <a:pt x="8031" y="17606"/>
                </a:lnTo>
                <a:lnTo>
                  <a:pt x="8364" y="17606"/>
                </a:lnTo>
                <a:lnTo>
                  <a:pt x="8364" y="16622"/>
                </a:lnTo>
                <a:lnTo>
                  <a:pt x="7392" y="16622"/>
                </a:lnTo>
                <a:close/>
                <a:moveTo>
                  <a:pt x="9268" y="16622"/>
                </a:moveTo>
                <a:lnTo>
                  <a:pt x="9268" y="21530"/>
                </a:lnTo>
                <a:lnTo>
                  <a:pt x="9575" y="21530"/>
                </a:lnTo>
                <a:lnTo>
                  <a:pt x="9575" y="16622"/>
                </a:lnTo>
                <a:lnTo>
                  <a:pt x="9268" y="16622"/>
                </a:lnTo>
                <a:close/>
                <a:moveTo>
                  <a:pt x="12501" y="16622"/>
                </a:moveTo>
                <a:lnTo>
                  <a:pt x="12501" y="21530"/>
                </a:lnTo>
                <a:lnTo>
                  <a:pt x="12790" y="21530"/>
                </a:lnTo>
                <a:lnTo>
                  <a:pt x="12790" y="18814"/>
                </a:lnTo>
                <a:lnTo>
                  <a:pt x="13259" y="21530"/>
                </a:lnTo>
                <a:lnTo>
                  <a:pt x="13507" y="21530"/>
                </a:lnTo>
                <a:lnTo>
                  <a:pt x="13507" y="16622"/>
                </a:lnTo>
                <a:lnTo>
                  <a:pt x="13218" y="16622"/>
                </a:lnTo>
                <a:lnTo>
                  <a:pt x="13218" y="19374"/>
                </a:lnTo>
                <a:lnTo>
                  <a:pt x="12745" y="16622"/>
                </a:lnTo>
                <a:lnTo>
                  <a:pt x="12501" y="16622"/>
                </a:lnTo>
                <a:close/>
                <a:moveTo>
                  <a:pt x="2353" y="17532"/>
                </a:moveTo>
                <a:cubicBezTo>
                  <a:pt x="2481" y="17532"/>
                  <a:pt x="2550" y="17887"/>
                  <a:pt x="2550" y="18691"/>
                </a:cubicBezTo>
                <a:lnTo>
                  <a:pt x="2550" y="19461"/>
                </a:lnTo>
                <a:cubicBezTo>
                  <a:pt x="2550" y="20265"/>
                  <a:pt x="2481" y="20620"/>
                  <a:pt x="2353" y="20620"/>
                </a:cubicBezTo>
                <a:cubicBezTo>
                  <a:pt x="2226" y="20620"/>
                  <a:pt x="2158" y="20265"/>
                  <a:pt x="2158" y="19461"/>
                </a:cubicBezTo>
                <a:lnTo>
                  <a:pt x="2158" y="18691"/>
                </a:lnTo>
                <a:cubicBezTo>
                  <a:pt x="2158" y="17887"/>
                  <a:pt x="2226" y="17532"/>
                  <a:pt x="2353" y="17532"/>
                </a:cubicBezTo>
                <a:close/>
                <a:moveTo>
                  <a:pt x="11048" y="17532"/>
                </a:moveTo>
                <a:cubicBezTo>
                  <a:pt x="11175" y="17532"/>
                  <a:pt x="11243" y="17887"/>
                  <a:pt x="11243" y="18691"/>
                </a:cubicBezTo>
                <a:lnTo>
                  <a:pt x="11243" y="19461"/>
                </a:lnTo>
                <a:cubicBezTo>
                  <a:pt x="11243" y="20265"/>
                  <a:pt x="11175" y="20620"/>
                  <a:pt x="11048" y="20620"/>
                </a:cubicBezTo>
                <a:cubicBezTo>
                  <a:pt x="10920" y="20620"/>
                  <a:pt x="10852" y="20265"/>
                  <a:pt x="10852" y="19461"/>
                </a:cubicBezTo>
                <a:lnTo>
                  <a:pt x="10852" y="18691"/>
                </a:lnTo>
                <a:cubicBezTo>
                  <a:pt x="10852" y="17887"/>
                  <a:pt x="10920" y="17532"/>
                  <a:pt x="11048" y="175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37BC08E6-0422-92C8-D64F-96D6A359ADF5}"/>
              </a:ext>
            </a:extLst>
          </p:cNvPr>
          <p:cNvSpPr txBox="1">
            <a:spLocks/>
          </p:cNvSpPr>
          <p:nvPr userDrawn="1"/>
        </p:nvSpPr>
        <p:spPr>
          <a:xfrm>
            <a:off x="18225116" y="12594050"/>
            <a:ext cx="4094105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sp>
        <p:nvSpPr>
          <p:cNvPr id="9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112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4;p34">
            <a:extLst>
              <a:ext uri="{FF2B5EF4-FFF2-40B4-BE49-F238E27FC236}">
                <a16:creationId xmlns:a16="http://schemas.microsoft.com/office/drawing/2014/main" id="{7740E542-2F10-0549-88E3-232C72E2447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71779" y="12712701"/>
            <a:ext cx="1381939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 2023 Penguin Solutions. All Rights Reserved | </a:t>
            </a:r>
            <a:endParaRPr lang="en-US" dirty="0"/>
          </a:p>
        </p:txBody>
      </p:sp>
      <p:sp>
        <p:nvSpPr>
          <p:cNvPr id="5" name="Google Shape;128;p34">
            <a:extLst>
              <a:ext uri="{FF2B5EF4-FFF2-40B4-BE49-F238E27FC236}">
                <a16:creationId xmlns:a16="http://schemas.microsoft.com/office/drawing/2014/main" id="{D9B85449-F3E2-2F43-97B6-A53C7F7DF3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371778" y="1143000"/>
            <a:ext cx="15089561" cy="107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D"/>
              </a:buClr>
              <a:buSzPts val="3000"/>
              <a:buFont typeface="Arial" panose="020B0604020202020204" pitchFamily="34" charset="0"/>
              <a:buNone/>
              <a:defRPr sz="6000" b="0" i="0">
                <a:solidFill>
                  <a:schemeClr val="bg2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Enter Page Title Here</a:t>
            </a:r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94ADAAF-F80C-DF48-952D-D032B904D1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321" y="2514596"/>
            <a:ext cx="15104010" cy="868680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691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 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4;p34">
            <a:extLst>
              <a:ext uri="{FF2B5EF4-FFF2-40B4-BE49-F238E27FC236}">
                <a16:creationId xmlns:a16="http://schemas.microsoft.com/office/drawing/2014/main" id="{7740E542-2F10-0549-88E3-232C72E2447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353237" y="12712701"/>
            <a:ext cx="13819399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>
                <a:latin typeface="+mn-lt"/>
                <a:ea typeface="Roboto" panose="02000000000000000000" pitchFamily="2" charset="0"/>
                <a:cs typeface="Arial" panose="020B0604020202020204" pitchFamily="34" charset="0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 2023 Penguin Solutions. All Rights Reserved | </a:t>
            </a:r>
            <a:endParaRPr lang="en-US" dirty="0"/>
          </a:p>
        </p:txBody>
      </p:sp>
      <p:sp>
        <p:nvSpPr>
          <p:cNvPr id="5" name="Google Shape;128;p34">
            <a:extLst>
              <a:ext uri="{FF2B5EF4-FFF2-40B4-BE49-F238E27FC236}">
                <a16:creationId xmlns:a16="http://schemas.microsoft.com/office/drawing/2014/main" id="{D9B85449-F3E2-2F43-97B6-A53C7F7DF3D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371778" y="1143000"/>
            <a:ext cx="15089561" cy="107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D"/>
              </a:buClr>
              <a:buSzPts val="3000"/>
              <a:buFont typeface="Roboto Light"/>
              <a:buNone/>
              <a:defRPr sz="6000" b="0" i="0">
                <a:solidFill>
                  <a:schemeClr val="accent6"/>
                </a:solidFill>
                <a:latin typeface="+mj-lt"/>
                <a:ea typeface="Roboto Light"/>
                <a:cs typeface="Arial" panose="020B0604020202020204" pitchFamily="34" charset="0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Enter Page Title Here</a:t>
            </a:r>
            <a:endParaRPr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94ADAAF-F80C-DF48-952D-D032B904D1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321" y="2514596"/>
            <a:ext cx="15104010" cy="868680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467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58788" y="457200"/>
            <a:ext cx="11282108" cy="121278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5437295"/>
            <a:ext cx="11282108" cy="1428613"/>
          </a:xfrm>
        </p:spPr>
        <p:txBody>
          <a:bodyPr>
            <a:noAutofit/>
          </a:bodyPr>
          <a:lstStyle>
            <a:lvl1pPr algn="ctr">
              <a:defRPr sz="13800" b="1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A08BFD1-D4D4-8485-ECD7-B37EE028A4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205090" y="457200"/>
            <a:ext cx="10923198" cy="12115800"/>
          </a:xfrm>
        </p:spPr>
        <p:txBody>
          <a:bodyPr lIns="182880" tIns="182880" rIns="182880" bIns="182880" anchor="ctr"/>
          <a:lstStyle>
            <a:lvl1pPr marL="681038" indent="-681038">
              <a:buFont typeface="+mj-lt"/>
              <a:buAutoNum type="arabicPeriod"/>
              <a:defRPr sz="4000">
                <a:solidFill>
                  <a:schemeClr val="tx2"/>
                </a:solidFill>
              </a:defRPr>
            </a:lvl1pPr>
            <a:lvl2pPr marL="681038" indent="0">
              <a:spcBef>
                <a:spcPts val="0"/>
              </a:spcBef>
              <a:buFont typeface="Arial" panose="020B0604020202020204" pitchFamily="34" charset="0"/>
              <a:buChar char=" "/>
              <a:defRPr sz="2000" cap="all" baseline="0">
                <a:solidFill>
                  <a:schemeClr val="tx2"/>
                </a:solidFill>
              </a:defRPr>
            </a:lvl2pPr>
            <a:lvl3pPr marL="692150" indent="0">
              <a:buNone/>
              <a:defRPr>
                <a:solidFill>
                  <a:schemeClr val="bg1"/>
                </a:solidFill>
              </a:defRPr>
            </a:lvl3pPr>
            <a:lvl4pPr marL="1201738" indent="-234950">
              <a:defRPr>
                <a:solidFill>
                  <a:schemeClr val="bg1"/>
                </a:solidFill>
              </a:defRPr>
            </a:lvl4pPr>
            <a:lvl5pPr marL="1489075" indent="-23495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80299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_1Content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0B4E4-EBF6-2DF3-A55F-9985DF0A73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20788" y="3200400"/>
            <a:ext cx="21907500" cy="937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9" name="Picture 8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30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_2Content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0B4E4-EBF6-2DF3-A55F-9985DF0A73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20788" y="3200400"/>
            <a:ext cx="10530945" cy="937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224469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9" name="Picture 8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E20B4E4-EBF6-2DF3-A55F-9985DF0A73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83067" y="3200400"/>
            <a:ext cx="10411355" cy="937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4541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T_Customer_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3200400"/>
            <a:ext cx="12193588" cy="9384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587" y="3200400"/>
            <a:ext cx="12193587" cy="93726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27138" y="3584575"/>
            <a:ext cx="10550525" cy="8834438"/>
          </a:xfrm>
        </p:spPr>
        <p:txBody>
          <a:bodyPr/>
          <a:lstStyle>
            <a:lvl1pPr marL="0" indent="0">
              <a:defRPr sz="4000" b="1"/>
            </a:lvl1pPr>
            <a:lvl2pPr marL="566738" indent="-328613">
              <a:buClrTx/>
              <a:buFont typeface="Wingdings" panose="05000000000000000000" pitchFamily="2" charset="2"/>
              <a:buChar char="§"/>
              <a:defRPr sz="3200"/>
            </a:lvl2pPr>
            <a:lvl3pPr marL="914400" indent="-347663">
              <a:buClrTx/>
              <a:buFont typeface="Roboto" panose="020B0604020202020204" charset="0"/>
              <a:buChar char="-"/>
              <a:defRPr sz="2800"/>
            </a:lvl3pPr>
            <a:lvl4pPr marL="1778000" indent="-457200">
              <a:buClrTx/>
              <a:buFont typeface="Wingdings" panose="05000000000000000000" pitchFamily="2" charset="2"/>
              <a:buChar char="§"/>
              <a:defRPr/>
            </a:lvl4pPr>
            <a:lvl5pPr marL="2235200" indent="-406400">
              <a:buClrTx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917965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T_Customer_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3739252"/>
            <a:ext cx="12193588" cy="8845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193587" y="3738560"/>
            <a:ext cx="12193587" cy="883443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27138" y="4088921"/>
            <a:ext cx="10550525" cy="8330092"/>
          </a:xfrm>
        </p:spPr>
        <p:txBody>
          <a:bodyPr/>
          <a:lstStyle>
            <a:lvl1pPr marL="0" indent="0">
              <a:defRPr sz="4000" b="1"/>
            </a:lvl1pPr>
            <a:lvl2pPr marL="566738" indent="-328613">
              <a:buClrTx/>
              <a:buFont typeface="Wingdings" panose="05000000000000000000" pitchFamily="2" charset="2"/>
              <a:buChar char="§"/>
              <a:defRPr sz="3200"/>
            </a:lvl2pPr>
            <a:lvl3pPr marL="914400" indent="-347663">
              <a:buClrTx/>
              <a:buFont typeface="Roboto" panose="020B0604020202020204" charset="0"/>
              <a:buChar char="-"/>
              <a:defRPr sz="2800"/>
            </a:lvl3pPr>
            <a:lvl4pPr marL="1778000" indent="-457200">
              <a:buClrTx/>
              <a:buFont typeface="Wingdings" panose="05000000000000000000" pitchFamily="2" charset="2"/>
              <a:buChar char="§"/>
              <a:defRPr/>
            </a:lvl4pPr>
            <a:lvl5pPr marL="2235200" indent="-406400">
              <a:buClrTx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9B551D-C939-9EF5-3E57-5D5BEFDD1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7138" y="2609851"/>
            <a:ext cx="21932900" cy="578518"/>
          </a:xfrm>
        </p:spPr>
        <p:txBody>
          <a:bodyPr/>
          <a:lstStyle>
            <a:lvl1pPr marL="0" indent="0">
              <a:buNone/>
              <a:defRPr/>
            </a:lvl1pPr>
            <a:lvl3pPr marL="795338" indent="0">
              <a:buNone/>
              <a:defRPr/>
            </a:lvl3pPr>
          </a:lstStyle>
          <a:p>
            <a:pPr lvl="0"/>
            <a:r>
              <a:rPr lang="en-US" dirty="0"/>
              <a:t>Click to edit sub header text</a:t>
            </a:r>
          </a:p>
        </p:txBody>
      </p:sp>
    </p:spTree>
    <p:extLst>
      <p:ext uri="{BB962C8B-B14F-4D97-AF65-F5344CB8AC3E}">
        <p14:creationId xmlns:p14="http://schemas.microsoft.com/office/powerpoint/2010/main" val="2048315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T_Blank + Title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977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T_Blank + Title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58788" y="457200"/>
            <a:ext cx="11282108" cy="121278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769" y="1181100"/>
            <a:ext cx="9725981" cy="142861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193588" y="457200"/>
            <a:ext cx="10934700" cy="12115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1227138" y="3200400"/>
            <a:ext cx="9726612" cy="9015413"/>
          </a:xfr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§"/>
              <a:defRPr/>
            </a:lvl1pPr>
            <a:lvl2pPr marL="795338" indent="-457200">
              <a:buClrTx/>
              <a:buFont typeface="Roboto" panose="020B0604020202020204" charset="0"/>
              <a:buChar char="-"/>
              <a:defRPr sz="3200"/>
            </a:lvl2pPr>
            <a:lvl3pPr marL="1252538" indent="-457200">
              <a:buClrTx/>
              <a:buFont typeface="Arial" panose="020B0604020202020204" pitchFamily="34" charset="0"/>
              <a:buChar char="•"/>
              <a:defRPr sz="2800"/>
            </a:lvl3pPr>
            <a:lvl4pPr marL="1778000" indent="-457200">
              <a:buClrTx/>
              <a:buFont typeface="Wingdings" panose="05000000000000000000" pitchFamily="2" charset="2"/>
              <a:buChar char="§"/>
              <a:defRPr sz="2400"/>
            </a:lvl4pPr>
            <a:lvl5pPr marL="2235200" indent="-406400">
              <a:buClrTx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4810244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A5506-4FA6-D46E-31D3-4A069F0CD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73830" y="1187689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754ED94-3608-72A7-FEBB-36D45B092D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3830" y="4883451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7BD1532-104A-9AB1-4AF6-0948028FEB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873830" y="8573558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AEB29074-E860-A7AA-04ED-97C7ABE47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5087" y="1187689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2400" kern="1200" cap="all" baseline="0" dirty="0" smtClean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marL="53975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7BE4632-C381-786A-7552-18DAC62A98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385087" y="4880624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2400" kern="1200" cap="all" baseline="0" dirty="0" smtClean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marL="53975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BD8476B-3AE8-7F33-F6F0-BB8C6E23E4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0385088" y="8573558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2400" kern="1200" cap="all" baseline="0" dirty="0" smtClean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marL="53975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8FD3EF0-9EA6-B630-5C52-1F93CF2E894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31800" y="1187689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7ABB417-AAA1-B1DB-C7C3-725FBF7BA3C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831800" y="4883451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8C2A8FA-1274-2135-582A-E497AFA1A9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831800" y="8573558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69E03987-5A35-51FD-17A4-277DAF6991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43057" y="1187689"/>
            <a:ext cx="2743200" cy="3200400"/>
          </a:xfrm>
        </p:spPr>
        <p:txBody>
          <a:bodyPr anchor="ctr"/>
          <a:lstStyle>
            <a:lvl1pPr marL="53975" indent="0" algn="l">
              <a:buFont typeface="Arial" panose="020B0604020202020204" pitchFamily="34" charset="0"/>
              <a:buNone/>
              <a:defRPr sz="2400" cap="all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0" indent="0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18F0672-5D01-B145-20F6-38317712B8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43057" y="4880624"/>
            <a:ext cx="2743200" cy="3200400"/>
          </a:xfrm>
        </p:spPr>
        <p:txBody>
          <a:bodyPr anchor="ctr"/>
          <a:lstStyle>
            <a:lvl1pPr marL="58738" indent="-58738" algn="l">
              <a:buFont typeface="Arial" panose="020B0604020202020204" pitchFamily="34" charset="0"/>
              <a:buNone/>
              <a:defRPr lang="en-US" sz="2400" kern="1200" cap="all" baseline="0" dirty="0" smtClean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lang="en-US" sz="2000" kern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</a:lstStyle>
          <a:p>
            <a:pPr marL="53975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0" lvl="1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 "/>
            </a:pPr>
            <a:r>
              <a:rPr lang="en-US" dirty="0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AC9A5FF-61EB-3C2B-EDAC-D0E0005D0E3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343058" y="8573558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lang="en-US" sz="2400" kern="1200" cap="all" baseline="0" dirty="0" smtClean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marL="53975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4DC43E-4C0C-7284-F4BC-D65564498C4A}"/>
              </a:ext>
            </a:extLst>
          </p:cNvPr>
          <p:cNvCxnSpPr>
            <a:cxnSpLocks/>
          </p:cNvCxnSpPr>
          <p:nvPr userDrawn="1"/>
        </p:nvCxnSpPr>
        <p:spPr>
          <a:xfrm>
            <a:off x="1314909" y="2005835"/>
            <a:ext cx="0" cy="8736462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0BA7DDD-B41C-B6AB-ED0F-DCD64B3E70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838922" y="3200400"/>
            <a:ext cx="5079463" cy="60102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800">
                <a:solidFill>
                  <a:schemeClr val="accent3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469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T_Blank + Title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58788" y="457200"/>
            <a:ext cx="11282108" cy="121278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769" y="1181100"/>
            <a:ext cx="9725981" cy="142861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1227138" y="3200400"/>
            <a:ext cx="9726612" cy="9015413"/>
          </a:xfr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§"/>
              <a:defRPr/>
            </a:lvl1pPr>
            <a:lvl2pPr marL="795338" indent="-457200">
              <a:buClrTx/>
              <a:buFont typeface="Roboto" panose="020B0604020202020204" charset="0"/>
              <a:buChar char="-"/>
              <a:defRPr sz="3200"/>
            </a:lvl2pPr>
            <a:lvl3pPr marL="1252538" indent="-457200">
              <a:buClrTx/>
              <a:buFont typeface="Arial" panose="020B0604020202020204" pitchFamily="34" charset="0"/>
              <a:buChar char="•"/>
              <a:defRPr sz="2800"/>
            </a:lvl3pPr>
            <a:lvl4pPr marL="1778000" indent="-457200">
              <a:buClrTx/>
              <a:buFont typeface="Wingdings" panose="05000000000000000000" pitchFamily="2" charset="2"/>
              <a:buChar char="§"/>
              <a:defRPr sz="2400"/>
            </a:lvl4pPr>
            <a:lvl5pPr marL="2235200" indent="-406400">
              <a:buClrTx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9BCA3-142D-13F6-368C-57FC22E013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3588" y="457200"/>
            <a:ext cx="11282362" cy="1212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37806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T_Blank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6" name="Picture 5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909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45547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K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A0EC06-8373-135D-AB40-AC1B05ABCD2F}"/>
              </a:ext>
            </a:extLst>
          </p:cNvPr>
          <p:cNvCxnSpPr>
            <a:cxnSpLocks/>
          </p:cNvCxnSpPr>
          <p:nvPr userDrawn="1"/>
        </p:nvCxnSpPr>
        <p:spPr>
          <a:xfrm>
            <a:off x="1314909" y="2005835"/>
            <a:ext cx="0" cy="8736462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838922" y="3200400"/>
            <a:ext cx="20051814" cy="60102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4800"/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38922" y="9565260"/>
            <a:ext cx="20051814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Customer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38921" y="10208921"/>
            <a:ext cx="20051815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610822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+ Footer + Logo">
  <p:cSld name="Blank + Footer + Logo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78d8424f0a_1_105"/>
          <p:cNvSpPr txBox="1">
            <a:spLocks noGrp="1"/>
          </p:cNvSpPr>
          <p:nvPr>
            <p:ph type="sldNum" idx="12"/>
          </p:nvPr>
        </p:nvSpPr>
        <p:spPr>
          <a:xfrm>
            <a:off x="22290330" y="12573000"/>
            <a:ext cx="912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g278d8424f0a_1_105"/>
          <p:cNvSpPr txBox="1">
            <a:spLocks noGrp="1"/>
          </p:cNvSpPr>
          <p:nvPr>
            <p:ph type="title"/>
          </p:nvPr>
        </p:nvSpPr>
        <p:spPr>
          <a:xfrm>
            <a:off x="1312145" y="1202634"/>
            <a:ext cx="21703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278d8424f0a_1_105"/>
          <p:cNvSpPr txBox="1">
            <a:spLocks noGrp="1"/>
          </p:cNvSpPr>
          <p:nvPr>
            <p:ph type="ftr" idx="11"/>
          </p:nvPr>
        </p:nvSpPr>
        <p:spPr>
          <a:xfrm>
            <a:off x="1307432" y="12585032"/>
            <a:ext cx="4969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A8B8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 2023 Penguin Solutions. All Rights Reserved |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99138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T_Blank + Title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tx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135601" y="12585032"/>
            <a:ext cx="4004204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© 2023 Penguin Solutions. All Rights Reserved | </a:t>
            </a:r>
          </a:p>
        </p:txBody>
      </p:sp>
      <p:pic>
        <p:nvPicPr>
          <p:cNvPr id="7" name="Picture 6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DB2D8C5-D55C-2941-3A28-15AA6F09C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32" y="12418579"/>
            <a:ext cx="2439077" cy="11242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7769" y="1181100"/>
            <a:ext cx="9725981" cy="142861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1227138" y="3200400"/>
            <a:ext cx="9726612" cy="9334500"/>
          </a:xfrm>
        </p:spPr>
        <p:txBody>
          <a:bodyPr/>
          <a:lstStyle>
            <a:lvl1pPr marL="457200" indent="-457200">
              <a:buClrTx/>
              <a:buFont typeface="Wingdings" panose="05000000000000000000" pitchFamily="2" charset="2"/>
              <a:buChar char="§"/>
              <a:defRPr/>
            </a:lvl1pPr>
            <a:lvl2pPr marL="795338" indent="-457200">
              <a:buClrTx/>
              <a:buFont typeface="Roboto" panose="020B0604020202020204" charset="0"/>
              <a:buChar char="-"/>
              <a:defRPr sz="3200"/>
            </a:lvl2pPr>
            <a:lvl3pPr marL="1252538" indent="-457200">
              <a:buClrTx/>
              <a:buFont typeface="Arial" panose="020B0604020202020204" pitchFamily="34" charset="0"/>
              <a:buChar char="•"/>
              <a:defRPr sz="2800"/>
            </a:lvl3pPr>
            <a:lvl4pPr marL="1778000" indent="-457200">
              <a:buClrTx/>
              <a:buFont typeface="Wingdings" panose="05000000000000000000" pitchFamily="2" charset="2"/>
              <a:buChar char="§"/>
              <a:defRPr sz="2400"/>
            </a:lvl4pPr>
            <a:lvl5pPr marL="2235200" indent="-406400">
              <a:buClrTx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77048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A5506-4FA6-D46E-31D3-4A069F0CD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73831" y="2748413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754ED94-3608-72A7-FEBB-36D45B092D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73831" y="6444175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AEB29074-E860-A7AA-04ED-97C7ABE477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385088" y="2748413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 cap="all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7BE4632-C381-786A-7552-18DAC62A98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385088" y="6441348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 cap="all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8FD3EF0-9EA6-B630-5C52-1F93CF2E894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31801" y="2748413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7ABB417-AAA1-B1DB-C7C3-725FBF7BA3C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831801" y="6444175"/>
            <a:ext cx="32004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69E03987-5A35-51FD-17A4-277DAF6991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343058" y="2748413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 cap="all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18F0672-5D01-B145-20F6-38317712B8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43058" y="6441348"/>
            <a:ext cx="2743200" cy="3200400"/>
          </a:xfr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2400" cap="all" baseline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58738" indent="-58738" algn="l">
              <a:buFont typeface="Arial" panose="020B0604020202020204" pitchFamily="34" charset="0"/>
              <a:buChar char=" "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4DC43E-4C0C-7284-F4BC-D65564498C4A}"/>
              </a:ext>
            </a:extLst>
          </p:cNvPr>
          <p:cNvCxnSpPr>
            <a:cxnSpLocks/>
          </p:cNvCxnSpPr>
          <p:nvPr userDrawn="1"/>
        </p:nvCxnSpPr>
        <p:spPr>
          <a:xfrm>
            <a:off x="1314909" y="2005835"/>
            <a:ext cx="0" cy="8736462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0BA7DDD-B41C-B6AB-ED0F-DCD64B3E70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838922" y="3200400"/>
            <a:ext cx="5079463" cy="60102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800">
                <a:solidFill>
                  <a:schemeClr val="accent3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338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K_1Content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0B4E4-EBF6-2DF3-A55F-9985DF0A732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20788" y="3200400"/>
            <a:ext cx="21907500" cy="937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19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K_Blank +Title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1081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K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A0EC06-8373-135D-AB40-AC1B05ABCD2F}"/>
              </a:ext>
            </a:extLst>
          </p:cNvPr>
          <p:cNvCxnSpPr>
            <a:cxnSpLocks/>
          </p:cNvCxnSpPr>
          <p:nvPr userDrawn="1"/>
        </p:nvCxnSpPr>
        <p:spPr>
          <a:xfrm>
            <a:off x="1314909" y="2005835"/>
            <a:ext cx="0" cy="8736462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838922" y="3200400"/>
            <a:ext cx="20051814" cy="601027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4800"/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38922" y="9565260"/>
            <a:ext cx="20051814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Customer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38921" y="10208921"/>
            <a:ext cx="20051815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746670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K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A0EC06-8373-135D-AB40-AC1B05ABCD2F}"/>
              </a:ext>
            </a:extLst>
          </p:cNvPr>
          <p:cNvCxnSpPr>
            <a:cxnSpLocks/>
          </p:cNvCxnSpPr>
          <p:nvPr userDrawn="1"/>
        </p:nvCxnSpPr>
        <p:spPr>
          <a:xfrm>
            <a:off x="1227768" y="3200400"/>
            <a:ext cx="0" cy="937260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838922" y="9565260"/>
            <a:ext cx="20051814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Customer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38921" y="10208921"/>
            <a:ext cx="20051815" cy="51164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338138" indent="0">
              <a:buNone/>
              <a:defRPr/>
            </a:lvl2pPr>
            <a:lvl3pPr marL="795338" indent="0">
              <a:buNone/>
              <a:defRPr/>
            </a:lvl3pPr>
            <a:lvl4pPr marL="13208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F8525B73-A8CF-36D1-357C-8D107189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68" y="1181100"/>
            <a:ext cx="21900519" cy="142861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9947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K_Blank + Foot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7;p10">
            <a:extLst>
              <a:ext uri="{FF2B5EF4-FFF2-40B4-BE49-F238E27FC236}">
                <a16:creationId xmlns:a16="http://schemas.microsoft.com/office/drawing/2014/main" id="{8C33A2D7-61C2-481B-5CDA-5DBEB47D742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algn="r">
              <a:defRPr sz="1400" b="1" i="0">
                <a:solidFill>
                  <a:schemeClr val="bg1"/>
                </a:solidFill>
                <a:latin typeface="Golos UI" panose="020B0504020202020204" pitchFamily="34" charset="77"/>
                <a:ea typeface="Golos UI" panose="020B0504020202020204" pitchFamily="34" charset="7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DF842651-2281-3F9C-BD4F-57B6035196DA}"/>
              </a:ext>
            </a:extLst>
          </p:cNvPr>
          <p:cNvSpPr txBox="1">
            <a:spLocks/>
          </p:cNvSpPr>
          <p:nvPr userDrawn="1"/>
        </p:nvSpPr>
        <p:spPr>
          <a:xfrm>
            <a:off x="18045699" y="12585032"/>
            <a:ext cx="4057063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828891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4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algn="l" defTabSz="1828891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2023 Penguin Solutions. All Rights Reserved |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68" y="12733866"/>
            <a:ext cx="185630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406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23;g28d666aa142_13_147"/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60"/>
          <a:stretch/>
        </p:blipFill>
        <p:spPr>
          <a:xfrm>
            <a:off x="0" y="0"/>
            <a:ext cx="24387174" cy="1371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 userDrawn="1"/>
        </p:nvGrpSpPr>
        <p:grpSpPr>
          <a:xfrm>
            <a:off x="-86380" y="8035418"/>
            <a:ext cx="24559933" cy="5713966"/>
            <a:chOff x="-114226" y="6859034"/>
            <a:chExt cx="24559933" cy="5713966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-114226" y="6892418"/>
              <a:ext cx="24501400" cy="5680582"/>
              <a:chOff x="-114226" y="6892418"/>
              <a:chExt cx="24501400" cy="5680582"/>
            </a:xfrm>
          </p:grpSpPr>
          <p:sp>
            <p:nvSpPr>
              <p:cNvPr id="2" name="Rectangle 1"/>
              <p:cNvSpPr/>
              <p:nvPr userDrawn="1"/>
            </p:nvSpPr>
            <p:spPr>
              <a:xfrm>
                <a:off x="-63857" y="6892418"/>
                <a:ext cx="24451031" cy="568058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Google Shape;226;g28d666aa142_13_147"/>
              <p:cNvSpPr/>
              <p:nvPr userDrawn="1"/>
            </p:nvSpPr>
            <p:spPr>
              <a:xfrm>
                <a:off x="-114226" y="7707421"/>
                <a:ext cx="573014" cy="328836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algn="ctr">
                  <a:buClr>
                    <a:schemeClr val="lt1"/>
                  </a:buClr>
                  <a:buSzPts val="1800"/>
                </a:pPr>
                <a:endPara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17" name="Google Shape;229;g28d666aa142_13_147"/>
            <p:cNvCxnSpPr/>
            <p:nvPr userDrawn="1"/>
          </p:nvCxnSpPr>
          <p:spPr>
            <a:xfrm>
              <a:off x="-52581" y="6859034"/>
              <a:ext cx="24498288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" name="Google Shape;230;g28d666aa142_13_147"/>
          <p:cNvSpPr/>
          <p:nvPr userDrawn="1"/>
        </p:nvSpPr>
        <p:spPr>
          <a:xfrm rot="5400000">
            <a:off x="10785411" y="-10785412"/>
            <a:ext cx="2816352" cy="243871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1A1D1E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2457" y="8834548"/>
            <a:ext cx="21900519" cy="1784215"/>
          </a:xfrm>
        </p:spPr>
        <p:txBody>
          <a:bodyPr>
            <a:normAutofit/>
          </a:bodyPr>
          <a:lstStyle>
            <a:lvl1pPr>
              <a:defRPr sz="10000" cap="all" baseline="0">
                <a:solidFill>
                  <a:schemeClr val="accent3"/>
                </a:solidFill>
                <a:latin typeface="Golos UI" panose="020B0604020202020204" charset="0"/>
                <a:cs typeface="Golos UI" panose="020B0604020202020204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22" name="Picture 2" descr="SGH SMART Global Holdings - Penguin Brand - Landing Page">
            <a:extLst>
              <a:ext uri="{FF2B5EF4-FFF2-40B4-BE49-F238E27FC236}">
                <a16:creationId xmlns:a16="http://schemas.microsoft.com/office/drawing/2014/main" id="{1183CFC9-3C77-CC82-3F42-345BFDD414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6360" y="12336188"/>
            <a:ext cx="3453590" cy="8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D26AD6E-664A-8381-5F9E-7C131B6059DE}"/>
              </a:ext>
            </a:extLst>
          </p:cNvPr>
          <p:cNvSpPr/>
          <p:nvPr userDrawn="1"/>
        </p:nvSpPr>
        <p:spPr>
          <a:xfrm>
            <a:off x="22457664" y="13023342"/>
            <a:ext cx="670624" cy="204833"/>
          </a:xfrm>
          <a:prstGeom prst="rect">
            <a:avLst/>
          </a:prstGeom>
          <a:solidFill>
            <a:srgbClr val="FED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32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DBFC-AB52-A246-B52F-14B728373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0788" y="3200399"/>
            <a:ext cx="21907500" cy="9327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dirty="0"/>
              <a:t>Enter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BFF8008-3941-C618-ADD6-4A5A882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68" y="1181100"/>
            <a:ext cx="21900519" cy="1428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7951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02" r:id="rId2"/>
    <p:sldLayoutId id="2147483803" r:id="rId3"/>
    <p:sldLayoutId id="2147483720" r:id="rId4"/>
    <p:sldLayoutId id="2147483735" r:id="rId5"/>
    <p:sldLayoutId id="2147483736" r:id="rId6"/>
    <p:sldLayoutId id="2147483751" r:id="rId7"/>
    <p:sldLayoutId id="2147483747" r:id="rId8"/>
    <p:sldLayoutId id="2147483750" r:id="rId9"/>
    <p:sldLayoutId id="2147483721" r:id="rId10"/>
    <p:sldLayoutId id="2147483805" r:id="rId11"/>
    <p:sldLayoutId id="2147483806" r:id="rId12"/>
  </p:sldLayoutIdLst>
  <p:transition>
    <p:fade/>
  </p:transition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US" sz="7200" b="1" i="0" kern="1200" dirty="0">
          <a:solidFill>
            <a:schemeClr val="bg1"/>
          </a:solidFill>
          <a:latin typeface="Roboto" panose="020B0604020202020204" charset="0"/>
          <a:ea typeface="Roboto" panose="020B0604020202020204" charset="0"/>
          <a:cs typeface="Roboto" panose="020B0604020202020204" charset="0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3"/>
        </a:buClr>
        <a:buSzPct val="100000"/>
        <a:buFont typeface="Wingdings" pitchFamily="2" charset="2"/>
        <a:buChar char="§"/>
        <a:defRPr sz="36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95338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Roboto" panose="020B0604020202020204" charset="0"/>
        <a:buChar char="-"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252538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778000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Wingdings" pitchFamily="2" charset="2"/>
        <a:buChar char="§"/>
        <a:defRPr sz="22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235200" indent="-4064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Roboto" panose="020B0604020202020204" charset="0"/>
        <a:buChar char="-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 userDrawn="1">
          <p15:clr>
            <a:srgbClr val="F26B43"/>
          </p15:clr>
        </p15:guide>
        <p15:guide id="2" pos="769" userDrawn="1">
          <p15:clr>
            <a:srgbClr val="F26B43"/>
          </p15:clr>
        </p15:guide>
        <p15:guide id="3" pos="7681" userDrawn="1">
          <p15:clr>
            <a:srgbClr val="F26B43"/>
          </p15:clr>
        </p15:guide>
        <p15:guide id="4" pos="14569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7920" userDrawn="1">
          <p15:clr>
            <a:srgbClr val="F26B43"/>
          </p15:clr>
        </p15:guide>
        <p15:guide id="7" orient="horz" pos="4320" userDrawn="1">
          <p15:clr>
            <a:srgbClr val="F26B43"/>
          </p15:clr>
        </p15:guide>
        <p15:guide id="8" orient="horz" pos="8352" userDrawn="1">
          <p15:clr>
            <a:srgbClr val="F26B43"/>
          </p15:clr>
        </p15:guide>
        <p15:guide id="9" pos="15073" userDrawn="1">
          <p15:clr>
            <a:srgbClr val="F26B43"/>
          </p15:clr>
        </p15:guide>
        <p15:guide id="10" pos="289" userDrawn="1">
          <p15:clr>
            <a:srgbClr val="F26B43"/>
          </p15:clr>
        </p15:guide>
        <p15:guide id="11" orient="horz" pos="20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DBFC-AB52-A246-B52F-14B728373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0788" y="3200399"/>
            <a:ext cx="21907500" cy="9327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dirty="0"/>
              <a:t>Enter bullet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BFF8008-3941-C618-ADD6-4A5A882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68" y="1181100"/>
            <a:ext cx="21900519" cy="1428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58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38" r:id="rId2"/>
    <p:sldLayoutId id="2147483745" r:id="rId3"/>
    <p:sldLayoutId id="2147483746" r:id="rId4"/>
    <p:sldLayoutId id="2147483755" r:id="rId5"/>
    <p:sldLayoutId id="2147483739" r:id="rId6"/>
    <p:sldLayoutId id="2147483752" r:id="rId7"/>
    <p:sldLayoutId id="2147483753" r:id="rId8"/>
    <p:sldLayoutId id="2147483740" r:id="rId9"/>
    <p:sldLayoutId id="2147483744" r:id="rId10"/>
    <p:sldLayoutId id="2147483748" r:id="rId11"/>
    <p:sldLayoutId id="2147483754" r:id="rId12"/>
    <p:sldLayoutId id="2147483801" r:id="rId13"/>
  </p:sldLayoutIdLst>
  <p:transition>
    <p:fade/>
  </p:transition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US" sz="7200" b="1" i="0" kern="1200" dirty="0">
          <a:solidFill>
            <a:schemeClr val="tx1"/>
          </a:solidFill>
          <a:latin typeface="Roboto" panose="020B0604020202020204" charset="0"/>
          <a:ea typeface="Roboto" panose="020B0604020202020204" charset="0"/>
          <a:cs typeface="Roboto" panose="020B0604020202020204" charset="0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3"/>
        </a:buClr>
        <a:buSzPct val="100000"/>
        <a:buFont typeface="Wingdings" pitchFamily="2" charset="2"/>
        <a:buChar char="§"/>
        <a:defRPr sz="3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95338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Roboto" panose="020B0604020202020204" charset="0"/>
        <a:buChar char="-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252538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778000" indent="-4572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Wingdings" pitchFamily="2" charset="2"/>
        <a:buChar char="§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235200" indent="-406400" algn="l" defTabSz="18288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Roboto" panose="020B0604020202020204" charset="0"/>
        <a:buChar char="-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>
          <p15:clr>
            <a:srgbClr val="F26B43"/>
          </p15:clr>
        </p15:guide>
        <p15:guide id="2" pos="769">
          <p15:clr>
            <a:srgbClr val="F26B43"/>
          </p15:clr>
        </p15:guide>
        <p15:guide id="3" pos="7681">
          <p15:clr>
            <a:srgbClr val="F26B43"/>
          </p15:clr>
        </p15:guide>
        <p15:guide id="4" pos="14569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7920">
          <p15:clr>
            <a:srgbClr val="F26B43"/>
          </p15:clr>
        </p15:guide>
        <p15:guide id="7" orient="horz" pos="4320">
          <p15:clr>
            <a:srgbClr val="F26B43"/>
          </p15:clr>
        </p15:guide>
        <p15:guide id="8" orient="horz" pos="8352">
          <p15:clr>
            <a:srgbClr val="F26B43"/>
          </p15:clr>
        </p15:guide>
        <p15:guide id="9" pos="15073">
          <p15:clr>
            <a:srgbClr val="F26B43"/>
          </p15:clr>
        </p15:guide>
        <p15:guide id="10" pos="289">
          <p15:clr>
            <a:srgbClr val="F26B43"/>
          </p15:clr>
        </p15:guide>
        <p15:guide id="11" orient="horz" pos="20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Penguin Solutions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bg1"/>
                </a:solidFill>
              </a:rPr>
              <a:t>AI and Accelerated Computing Infrastructures at Scale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23474363" y="12606338"/>
            <a:ext cx="912812" cy="685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459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A14993E-EA37-AEC9-1913-D204F4F79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3587" y="457200"/>
            <a:ext cx="10704513" cy="12093388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27769" y="1181100"/>
            <a:ext cx="9725981" cy="1428613"/>
          </a:xfrm>
        </p:spPr>
        <p:txBody>
          <a:bodyPr>
            <a:normAutofit fontScale="90000"/>
          </a:bodyPr>
          <a:lstStyle/>
          <a:p>
            <a:r>
              <a:rPr lang="en-US" dirty="0"/>
              <a:t>Scyld </a:t>
            </a:r>
            <a:r>
              <a:rPr lang="en-US" dirty="0" err="1"/>
              <a:t>Clusterware</a:t>
            </a:r>
            <a:br>
              <a:rPr lang="en-US" dirty="0"/>
            </a:b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Factory Enablement at Scale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1"/>
          </p:nvPr>
        </p:nvSpPr>
        <p:spPr>
          <a:xfrm>
            <a:off x="1227138" y="3200400"/>
            <a:ext cx="9726612" cy="93345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Penguin-developed cluster management </a:t>
            </a:r>
            <a:r>
              <a:rPr lang="en-US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oftware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that transforms raw hardware, network, and software resources into high-performance AI Factory platforms.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571385" marR="0" lvl="0" indent="-609485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Streamline complexity</a:t>
            </a:r>
          </a:p>
          <a:p>
            <a:pPr marL="571385" marR="0" lvl="0" indent="-60948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Rapid provisioning &amp; extensibility</a:t>
            </a:r>
          </a:p>
          <a:p>
            <a:pPr marL="571385" marR="0" lvl="0" indent="-60948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Advanced workload scheduler support</a:t>
            </a:r>
          </a:p>
          <a:p>
            <a:pPr marL="571385" marR="0" lvl="0" indent="-60948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Cluster health monitoring &amp; alerting</a:t>
            </a:r>
          </a:p>
          <a:p>
            <a:pPr marL="571385" marR="0" lvl="0" indent="-60948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lang="en-US" sz="3600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Full </a:t>
            </a:r>
            <a:r>
              <a:rPr lang="en-US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3600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evOps integration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571385" marR="0" lvl="0" indent="-609485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Highly secure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DF705-EC49-CFB6-8B4A-7F56EAB7DDF2}"/>
              </a:ext>
            </a:extLst>
          </p:cNvPr>
          <p:cNvCxnSpPr/>
          <p:nvPr/>
        </p:nvCxnSpPr>
        <p:spPr>
          <a:xfrm>
            <a:off x="12155488" y="457200"/>
            <a:ext cx="1" cy="1211580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D621F2-DF1A-4A47-7062-EC5529AA31F7}"/>
              </a:ext>
            </a:extLst>
          </p:cNvPr>
          <p:cNvGrpSpPr/>
          <p:nvPr/>
        </p:nvGrpSpPr>
        <p:grpSpPr>
          <a:xfrm>
            <a:off x="13357227" y="1996257"/>
            <a:ext cx="9176716" cy="4229100"/>
            <a:chOff x="13357227" y="2724150"/>
            <a:chExt cx="9176716" cy="4229100"/>
          </a:xfrm>
        </p:grpSpPr>
        <p:pic>
          <p:nvPicPr>
            <p:cNvPr id="29" name="Picture 28" descr="A black screen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4CE48C58-C06F-E23C-169C-9C1C62F7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7227" y="2724150"/>
              <a:ext cx="9176716" cy="4229100"/>
            </a:xfrm>
            <a:prstGeom prst="rect">
              <a:avLst/>
            </a:prstGeom>
          </p:spPr>
        </p:pic>
        <p:pic>
          <p:nvPicPr>
            <p:cNvPr id="31" name="Google Shape;540;g27965fcde62_0_0">
              <a:extLst>
                <a:ext uri="{FF2B5EF4-FFF2-40B4-BE49-F238E27FC236}">
                  <a16:creationId xmlns:a16="http://schemas.microsoft.com/office/drawing/2014/main" id="{9936012C-B5AC-0805-77B9-E7F68B216DC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94439" y="2919874"/>
              <a:ext cx="7102292" cy="349997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70797D-1851-D60F-EB17-927D3893F7CA}"/>
              </a:ext>
            </a:extLst>
          </p:cNvPr>
          <p:cNvGrpSpPr/>
          <p:nvPr/>
        </p:nvGrpSpPr>
        <p:grpSpPr>
          <a:xfrm>
            <a:off x="14885024" y="5634805"/>
            <a:ext cx="9176716" cy="4229100"/>
            <a:chOff x="14708672" y="7029450"/>
            <a:chExt cx="9176716" cy="4229100"/>
          </a:xfrm>
        </p:grpSpPr>
        <p:pic>
          <p:nvPicPr>
            <p:cNvPr id="25" name="Picture 24" descr="A black screen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A1E860-D529-0CFC-5CC4-F030106D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8672" y="7029450"/>
              <a:ext cx="9176716" cy="4229100"/>
            </a:xfrm>
            <a:prstGeom prst="rect">
              <a:avLst/>
            </a:prstGeom>
          </p:spPr>
        </p:pic>
        <p:pic>
          <p:nvPicPr>
            <p:cNvPr id="27" name="Google Shape;541;g27965fcde62_0_0">
              <a:extLst>
                <a:ext uri="{FF2B5EF4-FFF2-40B4-BE49-F238E27FC236}">
                  <a16:creationId xmlns:a16="http://schemas.microsoft.com/office/drawing/2014/main" id="{3CC168DB-A223-F81C-0A61-3A51B6A87C7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4545" y="7258049"/>
              <a:ext cx="7185810" cy="3657600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342391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A14993E-EA37-AEC9-1913-D204F4F79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3587" y="457200"/>
            <a:ext cx="10704513" cy="12093388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27769" y="1181100"/>
            <a:ext cx="9725981" cy="1428613"/>
          </a:xfrm>
        </p:spPr>
        <p:txBody>
          <a:bodyPr>
            <a:normAutofit fontScale="90000"/>
          </a:bodyPr>
          <a:lstStyle/>
          <a:p>
            <a:r>
              <a:rPr lang="en-US" dirty="0"/>
              <a:t>Scyld Cloud Central</a:t>
            </a:r>
            <a:br>
              <a:rPr lang="en-US" dirty="0"/>
            </a:b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Stop Shop for Hybrid Deployment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1"/>
          </p:nvPr>
        </p:nvSpPr>
        <p:spPr>
          <a:xfrm>
            <a:off x="1284729" y="3118368"/>
            <a:ext cx="10608822" cy="93345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Penguin software platform for hybrid cloud management that enables rapid system deployment in the cloud and easy integration of on-premises AI and HPC cluster capacity as solutions come online.</a:t>
            </a:r>
            <a:b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Hybrid Capability: Cloud and On-Premises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Tailor cloud clusters to user needs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Library of pre-built application workflows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Integrated cost management &amp; budget guardrails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lang="en-US" sz="3600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Elastic scaling for both data and compute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DF705-EC49-CFB6-8B4A-7F56EAB7DDF2}"/>
              </a:ext>
            </a:extLst>
          </p:cNvPr>
          <p:cNvCxnSpPr/>
          <p:nvPr/>
        </p:nvCxnSpPr>
        <p:spPr>
          <a:xfrm>
            <a:off x="12155488" y="457200"/>
            <a:ext cx="1" cy="1211580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72BE89-92B4-050B-8F45-E4DA286EA2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9349" y="1814210"/>
            <a:ext cx="9558751" cy="40299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7231C9-2160-632E-1232-B744F49AC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2262" y="6212526"/>
            <a:ext cx="6965899" cy="331103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6284EE4-2B7D-A75F-9ED5-FA2273127BB2}"/>
              </a:ext>
            </a:extLst>
          </p:cNvPr>
          <p:cNvGrpSpPr/>
          <p:nvPr/>
        </p:nvGrpSpPr>
        <p:grpSpPr>
          <a:xfrm>
            <a:off x="16546956" y="7559065"/>
            <a:ext cx="7002410" cy="3311036"/>
            <a:chOff x="6458114" y="2765150"/>
            <a:chExt cx="5702942" cy="3351919"/>
          </a:xfrm>
        </p:grpSpPr>
        <p:pic>
          <p:nvPicPr>
            <p:cNvPr id="40" name="Google Shape;95;p18">
              <a:extLst>
                <a:ext uri="{FF2B5EF4-FFF2-40B4-BE49-F238E27FC236}">
                  <a16:creationId xmlns:a16="http://schemas.microsoft.com/office/drawing/2014/main" id="{E5B48DE4-B905-328C-2D2D-FB42E0908D89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2075" y="2945184"/>
              <a:ext cx="4374000" cy="2448000"/>
            </a:xfrm>
            <a:prstGeom prst="rect">
              <a:avLst/>
            </a:prstGeom>
          </p:spPr>
        </p:pic>
        <p:pic>
          <p:nvPicPr>
            <p:cNvPr id="41" name="Picture 40" descr="A black screen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77778440-C524-0066-24F3-5717D4EAD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8114" y="2765150"/>
              <a:ext cx="5702942" cy="335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924041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A14993E-EA37-AEC9-1913-D204F4F79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3587" y="457200"/>
            <a:ext cx="10704513" cy="12093388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</p:spPr>
        <p:txBody>
          <a:bodyPr/>
          <a:lstStyle/>
          <a:p>
            <a:pPr marL="0" marR="0" lvl="0" indent="0" algn="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Golos UI" panose="020B0504020202020204" pitchFamily="34" charset="77"/>
                <a:cs typeface="+mn-cs"/>
              </a:rPr>
              <a:pPr marL="0" marR="0" lvl="0" indent="0" algn="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Golos UI" panose="020B0504020202020204" pitchFamily="34" charset="77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27769" y="1181100"/>
            <a:ext cx="9725981" cy="1428613"/>
          </a:xfrm>
        </p:spPr>
        <p:txBody>
          <a:bodyPr>
            <a:normAutofit fontScale="90000"/>
          </a:bodyPr>
          <a:lstStyle/>
          <a:p>
            <a:r>
              <a:rPr lang="en-US" dirty="0"/>
              <a:t>Scyld Cloud Workstation</a:t>
            </a:r>
            <a:br>
              <a:rPr lang="en-US" dirty="0"/>
            </a:b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Secure Remote Application Access</a:t>
            </a:r>
            <a:endParaRPr lang="en-US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1"/>
          </p:nvPr>
        </p:nvSpPr>
        <p:spPr>
          <a:xfrm>
            <a:off x="1284729" y="3118368"/>
            <a:ext cx="10608822" cy="9334500"/>
          </a:xfrm>
        </p:spPr>
        <p:txBody>
          <a:bodyPr/>
          <a:lstStyle/>
          <a:p>
            <a:pPr marL="0" indent="0" defTabSz="9144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Penguin software platform for secure virtual desktop infrastructure (VDI). High-fidelity access by users and data scientists to remote applications running in the cloud or in remote data centers.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Remote user collaboration on shared desktops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No client installation required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lang="en-US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Applications can access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and manage massive data sets without moving data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60 frames per second video refresh</a:t>
            </a:r>
          </a:p>
          <a:p>
            <a:pPr marL="571385" marR="0" lvl="0" indent="-609485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D100"/>
              </a:buClr>
              <a:buSzPts val="4200"/>
              <a:buFont typeface="Roboto"/>
              <a:buChar char="•"/>
              <a:tabLst/>
              <a:defRPr/>
            </a:pPr>
            <a:r>
              <a:rPr lang="en-US" sz="3600" kern="0" dirty="0">
                <a:solidFill>
                  <a:srgbClr val="24282A"/>
                </a:solidFill>
                <a:latin typeface="Roboto"/>
                <a:ea typeface="Roboto"/>
                <a:cs typeface="Roboto"/>
                <a:sym typeface="Roboto"/>
              </a:rPr>
              <a:t>Optimized for low bandwidth connections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DF705-EC49-CFB6-8B4A-7F56EAB7DDF2}"/>
              </a:ext>
            </a:extLst>
          </p:cNvPr>
          <p:cNvCxnSpPr/>
          <p:nvPr/>
        </p:nvCxnSpPr>
        <p:spPr>
          <a:xfrm>
            <a:off x="12155488" y="457200"/>
            <a:ext cx="1" cy="1211580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B4566F3-5085-25E1-4FB5-36B81B28A52A}"/>
              </a:ext>
            </a:extLst>
          </p:cNvPr>
          <p:cNvGrpSpPr/>
          <p:nvPr/>
        </p:nvGrpSpPr>
        <p:grpSpPr>
          <a:xfrm>
            <a:off x="12769854" y="2176198"/>
            <a:ext cx="9176716" cy="4229100"/>
            <a:chOff x="13357227" y="2724150"/>
            <a:chExt cx="9176716" cy="4229100"/>
          </a:xfrm>
        </p:grpSpPr>
        <p:pic>
          <p:nvPicPr>
            <p:cNvPr id="9" name="Picture 8" descr="A black screen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A972C2C2-41B3-3EEE-0535-42F167F7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57227" y="2724150"/>
              <a:ext cx="9176716" cy="4229100"/>
            </a:xfrm>
            <a:prstGeom prst="rect">
              <a:avLst/>
            </a:prstGeom>
          </p:spPr>
        </p:pic>
        <p:pic>
          <p:nvPicPr>
            <p:cNvPr id="10" name="Google Shape;540;g27965fcde62_0_0">
              <a:extLst>
                <a:ext uri="{FF2B5EF4-FFF2-40B4-BE49-F238E27FC236}">
                  <a16:creationId xmlns:a16="http://schemas.microsoft.com/office/drawing/2014/main" id="{72ACE14E-48BD-2603-9109-02A85AE5503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94439" y="2919874"/>
              <a:ext cx="7102292" cy="3499976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263D46C-A5BA-DCC8-C691-61A5A6E022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2" r="4890" b="16839"/>
          <a:stretch/>
        </p:blipFill>
        <p:spPr>
          <a:xfrm>
            <a:off x="13807066" y="2377186"/>
            <a:ext cx="7087913" cy="36694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ED0654A-CDAF-7A67-76E3-8735FA36E918}"/>
              </a:ext>
            </a:extLst>
          </p:cNvPr>
          <p:cNvGrpSpPr/>
          <p:nvPr/>
        </p:nvGrpSpPr>
        <p:grpSpPr>
          <a:xfrm>
            <a:off x="14623086" y="5804959"/>
            <a:ext cx="9176716" cy="4229100"/>
            <a:chOff x="14708672" y="7029450"/>
            <a:chExt cx="9176716" cy="4229100"/>
          </a:xfrm>
        </p:grpSpPr>
        <p:pic>
          <p:nvPicPr>
            <p:cNvPr id="13" name="Picture 12" descr="A black screen with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6D356C85-5789-C9A4-112F-B0C799489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8672" y="7029450"/>
              <a:ext cx="9176716" cy="4229100"/>
            </a:xfrm>
            <a:prstGeom prst="rect">
              <a:avLst/>
            </a:prstGeom>
          </p:spPr>
        </p:pic>
        <p:pic>
          <p:nvPicPr>
            <p:cNvPr id="14" name="Google Shape;541;g27965fcde62_0_0">
              <a:extLst>
                <a:ext uri="{FF2B5EF4-FFF2-40B4-BE49-F238E27FC236}">
                  <a16:creationId xmlns:a16="http://schemas.microsoft.com/office/drawing/2014/main" id="{C65D6909-9B94-DDC9-81E7-5BD7290B969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34545" y="7258049"/>
              <a:ext cx="7185810" cy="3657600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4CAE4F9-97BD-86BD-0352-4A855FD617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84" r="4795" b="16849"/>
          <a:stretch/>
        </p:blipFill>
        <p:spPr>
          <a:xfrm>
            <a:off x="15561025" y="6008914"/>
            <a:ext cx="7173744" cy="36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360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85E937-5F86-BD7B-0BFA-E68A7D5FC3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-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5" r="11417"/>
          <a:stretch/>
        </p:blipFill>
        <p:spPr>
          <a:xfrm>
            <a:off x="8726487" y="1"/>
            <a:ext cx="15659100" cy="12025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449B8-CF35-55D2-21C2-9684EFA543E4}"/>
              </a:ext>
            </a:extLst>
          </p:cNvPr>
          <p:cNvSpPr/>
          <p:nvPr/>
        </p:nvSpPr>
        <p:spPr>
          <a:xfrm>
            <a:off x="8269289" y="1216699"/>
            <a:ext cx="15107304" cy="4987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13A438-37D0-4B6A-2B48-7999AD8B8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41" y="1938647"/>
            <a:ext cx="6889119" cy="1428613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Complete Portfolio </a:t>
            </a:r>
            <a:br>
              <a:rPr lang="en-US" sz="65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Design, Deployment, and Management Services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109843-F9D2-1BC9-C72A-CF48C1D6FFA3}"/>
              </a:ext>
            </a:extLst>
          </p:cNvPr>
          <p:cNvSpPr txBox="1"/>
          <p:nvPr/>
        </p:nvSpPr>
        <p:spPr>
          <a:xfrm>
            <a:off x="9186864" y="1243013"/>
            <a:ext cx="5083178" cy="422236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Design Services</a:t>
            </a: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Workflow Design</a:t>
            </a:r>
          </a:p>
          <a:p>
            <a:pPr marL="336550" indent="-231776" defTabSz="1828800">
              <a:spcBef>
                <a:spcPts val="600"/>
              </a:spcBef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Software Orchestration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Compute Performance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Multi-Node Communication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Storage and Data Tiering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Ingest and Egest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Environment Sizing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59D90-52FC-F6BD-695D-1F76BD736019}"/>
              </a:ext>
            </a:extLst>
          </p:cNvPr>
          <p:cNvSpPr txBox="1"/>
          <p:nvPr/>
        </p:nvSpPr>
        <p:spPr>
          <a:xfrm>
            <a:off x="14739946" y="1243013"/>
            <a:ext cx="5083178" cy="422236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endParaRPr lang="en-US" sz="2800" dirty="0">
              <a:solidFill>
                <a:srgbClr val="FFFFFF"/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Cloud Solution Design</a:t>
            </a:r>
          </a:p>
          <a:p>
            <a:pPr marL="336550" indent="-231776" defTabSz="1828800">
              <a:spcBef>
                <a:spcPts val="600"/>
              </a:spcBef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Instance Type Selection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CPU / GPU / Memory Options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Network Bandwidth Requirements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Software Compatibility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Ingest and Egress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On-Demand and Spot Instances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EF5CD-40FD-E192-C8E9-68CBA3194B7E}"/>
              </a:ext>
            </a:extLst>
          </p:cNvPr>
          <p:cNvSpPr/>
          <p:nvPr/>
        </p:nvSpPr>
        <p:spPr>
          <a:xfrm>
            <a:off x="8269290" y="5703165"/>
            <a:ext cx="5543550" cy="4987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1346B2-FFC8-0C36-5F0C-EE2C0E34B57F}"/>
              </a:ext>
            </a:extLst>
          </p:cNvPr>
          <p:cNvSpPr/>
          <p:nvPr/>
        </p:nvSpPr>
        <p:spPr>
          <a:xfrm>
            <a:off x="14282744" y="5703165"/>
            <a:ext cx="9093850" cy="4987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554035-3AAF-F2B8-CF61-1E7384C7E516}"/>
              </a:ext>
            </a:extLst>
          </p:cNvPr>
          <p:cNvSpPr txBox="1"/>
          <p:nvPr/>
        </p:nvSpPr>
        <p:spPr>
          <a:xfrm>
            <a:off x="9186862" y="5742602"/>
            <a:ext cx="5083178" cy="327528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r>
              <a:rPr lang="en-US" sz="2800" dirty="0">
                <a:solidFill>
                  <a:srgbClr val="24282A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Deployment Services</a:t>
            </a: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Stand Up and Initialization</a:t>
            </a:r>
          </a:p>
          <a:p>
            <a:pPr marL="336550" indent="-231776" defTabSz="1828800">
              <a:spcBef>
                <a:spcPts val="600"/>
              </a:spcBef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User, Group, Project Configuration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Cluster Configuration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Sample Deployment and Testing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Job Performance Characterization </a:t>
            </a:r>
          </a:p>
          <a:p>
            <a:pPr defTabSz="1828800">
              <a:spcAft>
                <a:spcPts val="4800"/>
              </a:spcAft>
            </a:pPr>
            <a:endParaRPr lang="en-US" sz="40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D6FD1E3-F868-7A52-A074-69EA5BC705D3}"/>
              </a:ext>
            </a:extLst>
          </p:cNvPr>
          <p:cNvSpPr txBox="1"/>
          <p:nvPr/>
        </p:nvSpPr>
        <p:spPr>
          <a:xfrm>
            <a:off x="14739946" y="5742602"/>
            <a:ext cx="5630690" cy="327528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r>
              <a:rPr lang="en-US" sz="2800" dirty="0">
                <a:solidFill>
                  <a:srgbClr val="24282A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Hosting Services</a:t>
            </a: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Co-Lo Hosting for Private Clouds</a:t>
            </a:r>
          </a:p>
          <a:p>
            <a:pPr marL="336550" indent="-231776" defTabSz="1828800">
              <a:spcBef>
                <a:spcPts val="600"/>
              </a:spcBef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Penguin Data Center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Customer Data Center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Power, Space, and Cooling Management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As-a-Service Billing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922D7-90B3-EA4B-5BF2-92FC9FA425B0}"/>
              </a:ext>
            </a:extLst>
          </p:cNvPr>
          <p:cNvSpPr/>
          <p:nvPr/>
        </p:nvSpPr>
        <p:spPr>
          <a:xfrm>
            <a:off x="8269289" y="9057325"/>
            <a:ext cx="15107304" cy="4987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7E9E80-EF6E-D3E6-1C92-B08CF2C65B89}"/>
              </a:ext>
            </a:extLst>
          </p:cNvPr>
          <p:cNvSpPr txBox="1"/>
          <p:nvPr/>
        </p:nvSpPr>
        <p:spPr>
          <a:xfrm>
            <a:off x="9186863" y="9093876"/>
            <a:ext cx="5083176" cy="272390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r>
              <a:rPr lang="en-US" sz="2800" dirty="0">
                <a:solidFill>
                  <a:srgbClr val="24282A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Managed Services</a:t>
            </a: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System Administration</a:t>
            </a:r>
          </a:p>
          <a:p>
            <a:pPr marL="336550" indent="-231776" defTabSz="1828800">
              <a:spcBef>
                <a:spcPts val="600"/>
              </a:spcBef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Complete Hands-Off Experience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Augment Existing IT Capabilities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Collaborate with Penguin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58CF7-22D7-F3E9-0087-CEE96483CAF3}"/>
              </a:ext>
            </a:extLst>
          </p:cNvPr>
          <p:cNvSpPr txBox="1"/>
          <p:nvPr/>
        </p:nvSpPr>
        <p:spPr>
          <a:xfrm>
            <a:off x="14739943" y="9069812"/>
            <a:ext cx="5083176" cy="272390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828800">
              <a:spcBef>
                <a:spcPts val="2000"/>
              </a:spcBef>
              <a:buClr>
                <a:srgbClr val="FED107"/>
              </a:buClr>
              <a:buSzPct val="100000"/>
            </a:pPr>
            <a:endParaRPr lang="en-US" sz="2800" dirty="0">
              <a:solidFill>
                <a:srgbClr val="FFFFFF"/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Bef>
                <a:spcPts val="2000"/>
              </a:spcBef>
              <a:spcAft>
                <a:spcPts val="600"/>
              </a:spcAft>
              <a:defRPr/>
            </a:pP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Tens to Thousands of Servers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Terabytes to Exabytes of Data</a:t>
            </a:r>
          </a:p>
          <a:p>
            <a:pPr marL="336550" indent="-231776" defTabSz="1828800">
              <a:spcAft>
                <a:spcPts val="1200"/>
              </a:spcAft>
              <a:buClr>
                <a:srgbClr val="FED10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200" dirty="0">
                <a:solidFill>
                  <a:srgbClr val="FFFFFF"/>
                </a:solidFill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Multi Cloud &amp; Data Center Support</a:t>
            </a:r>
            <a:endParaRPr lang="en-US" sz="2200" dirty="0">
              <a:solidFill>
                <a:srgbClr val="FFFFFF"/>
              </a:solidFill>
              <a:latin typeface="Arial" panose="020B0604020202020204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defTabSz="1828800">
              <a:spcAft>
                <a:spcPts val="4800"/>
              </a:spcAft>
            </a:pPr>
            <a:endParaRPr lang="en-US" sz="4000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B8671-3407-23E9-ABC4-BF53D2DE03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65" y="4668676"/>
            <a:ext cx="4369573" cy="22938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D802660-FDA0-96D3-DBC5-9E07C22F788B}"/>
              </a:ext>
            </a:extLst>
          </p:cNvPr>
          <p:cNvSpPr txBox="1">
            <a:spLocks/>
          </p:cNvSpPr>
          <p:nvPr/>
        </p:nvSpPr>
        <p:spPr>
          <a:xfrm>
            <a:off x="1246700" y="6627905"/>
            <a:ext cx="5539677" cy="16560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DD"/>
              </a:buClr>
              <a:buSzPts val="3000"/>
              <a:buFont typeface="Arial" panose="020B0604020202020204" pitchFamily="34" charset="0"/>
              <a:buNone/>
              <a:defRPr sz="6000" b="0" i="0" kern="1200">
                <a:solidFill>
                  <a:schemeClr val="bg2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Certified NVIDIA DGX-Ready Managed Services Partner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C12FA1-D1DF-18CA-9B3B-B34599AE067D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6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0C87E-674C-E261-2900-AC1AF8F81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6" t="19212" r="8126" b="14701"/>
          <a:stretch/>
        </p:blipFill>
        <p:spPr>
          <a:xfrm>
            <a:off x="1243326" y="3105285"/>
            <a:ext cx="21900519" cy="93725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90E141-242A-1C3B-E177-B4706ED9AC13}"/>
              </a:ext>
            </a:extLst>
          </p:cNvPr>
          <p:cNvSpPr/>
          <p:nvPr/>
        </p:nvSpPr>
        <p:spPr>
          <a:xfrm>
            <a:off x="1243327" y="3105285"/>
            <a:ext cx="21900519" cy="9372600"/>
          </a:xfrm>
          <a:prstGeom prst="rect">
            <a:avLst/>
          </a:prstGeom>
          <a:solidFill>
            <a:srgbClr val="1A1D1E">
              <a:alpha val="7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26284-130D-B0CB-ECB9-5EC4642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68" y="1181100"/>
            <a:ext cx="21900519" cy="1428613"/>
          </a:xfrm>
        </p:spPr>
        <p:txBody>
          <a:bodyPr anchor="ctr">
            <a:normAutofit fontScale="90000"/>
          </a:bodyPr>
          <a:lstStyle/>
          <a:p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uidance and Flexibility: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7"/>
                  </a:ext>
                </a:extLst>
              </a:rPr>
              <a:t>End to End AI Factory Journey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485D9-F76A-156F-4A29-2DE11117233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A3541C19-FE2D-893A-990D-6765AEF8A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381679"/>
              </p:ext>
            </p:extLst>
          </p:nvPr>
        </p:nvGraphicFramePr>
        <p:xfrm>
          <a:off x="1720203" y="5058021"/>
          <a:ext cx="6400800" cy="4757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26">
                  <a:extLst>
                    <a:ext uri="{9D8B030D-6E8A-4147-A177-3AD203B41FA5}">
                      <a16:colId xmlns:a16="http://schemas.microsoft.com/office/drawing/2014/main" val="405997064"/>
                    </a:ext>
                  </a:extLst>
                </a:gridCol>
                <a:gridCol w="5170974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90220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b="1" dirty="0">
                          <a:solidFill>
                            <a:schemeClr val="accent3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1</a:t>
                      </a:r>
                    </a:p>
                  </a:txBody>
                  <a:tcPr marL="137160" marR="137160" marT="137160" marB="13716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RAPID AI FACTORY CLOUD ACCESS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1407001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Cloud-first availability in parallel with Penguin factory system build</a:t>
                      </a: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</a:pPr>
                      <a:br>
                        <a:rPr lang="en-US" sz="24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Concurrently to AI cluster build, the Penguin team initializes Scyld Cloud Central management access for immediate productivity gains. 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CE380E86-6503-D227-BBDD-41DFC7C21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75463"/>
              </p:ext>
            </p:extLst>
          </p:nvPr>
        </p:nvGraphicFramePr>
        <p:xfrm>
          <a:off x="8993188" y="5058021"/>
          <a:ext cx="64008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26">
                  <a:extLst>
                    <a:ext uri="{9D8B030D-6E8A-4147-A177-3AD203B41FA5}">
                      <a16:colId xmlns:a16="http://schemas.microsoft.com/office/drawing/2014/main" val="405997064"/>
                    </a:ext>
                  </a:extLst>
                </a:gridCol>
                <a:gridCol w="5170974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90220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b="1" dirty="0">
                          <a:solidFill>
                            <a:schemeClr val="accent3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2</a:t>
                      </a:r>
                    </a:p>
                  </a:txBody>
                  <a:tcPr marL="137160" marR="137160" marT="137160" marB="13716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ON-PREMISES DEPLOYMENT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1407001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Solution deployment, integration, and performance validation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Deliver, integrate, and deploy 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on-premises Penguin cluster, and connect to the existing Scyld Cloud Central management platform.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FFA229CC-50CC-F938-4440-41FAAF9E8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36196"/>
              </p:ext>
            </p:extLst>
          </p:nvPr>
        </p:nvGraphicFramePr>
        <p:xfrm>
          <a:off x="16266173" y="5058021"/>
          <a:ext cx="64008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826">
                  <a:extLst>
                    <a:ext uri="{9D8B030D-6E8A-4147-A177-3AD203B41FA5}">
                      <a16:colId xmlns:a16="http://schemas.microsoft.com/office/drawing/2014/main" val="405997064"/>
                    </a:ext>
                  </a:extLst>
                </a:gridCol>
                <a:gridCol w="5170974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90220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800" b="1" dirty="0">
                          <a:solidFill>
                            <a:schemeClr val="accent3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3</a:t>
                      </a:r>
                    </a:p>
                  </a:txBody>
                  <a:tcPr marL="137160" marR="137160" marT="137160" marB="137160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bg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HYBRID MANAGEMENT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1407001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Flexible operations with cross-system data access and monitoring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Enable data synchronization between the on-premises and cloud-based environments so that workloads can run at either site - or both!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882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121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7769" y="1800743"/>
            <a:ext cx="9725981" cy="1428613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  <a:br>
              <a:rPr lang="en-US" dirty="0"/>
            </a:br>
            <a:r>
              <a:rPr lang="en-US" sz="4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&amp; Accelerated Computing Infrastructure Workshop</a:t>
            </a:r>
            <a:br>
              <a:rPr lang="en-US" sz="4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sym typeface="Arial"/>
              </a:rPr>
            </a:b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994725" y="3850111"/>
            <a:ext cx="9649824" cy="1243362"/>
            <a:chOff x="1012080" y="3850111"/>
            <a:chExt cx="9649824" cy="1243362"/>
          </a:xfrm>
        </p:grpSpPr>
        <p:grpSp>
          <p:nvGrpSpPr>
            <p:cNvPr id="11" name="Group 10"/>
            <p:cNvGrpSpPr/>
            <p:nvPr/>
          </p:nvGrpSpPr>
          <p:grpSpPr>
            <a:xfrm>
              <a:off x="1012080" y="3850111"/>
              <a:ext cx="1613732" cy="1243362"/>
              <a:chOff x="1012080" y="3792088"/>
              <a:chExt cx="1613732" cy="1243362"/>
            </a:xfrm>
          </p:grpSpPr>
          <p:sp>
            <p:nvSpPr>
              <p:cNvPr id="9" name="Google Shape;297;g28d666aa142_13_210"/>
              <p:cNvSpPr txBox="1"/>
              <p:nvPr/>
            </p:nvSpPr>
            <p:spPr>
              <a:xfrm>
                <a:off x="1012080" y="3792088"/>
                <a:ext cx="1613732" cy="1243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00" tIns="182800" rIns="182800" bIns="18280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FFFFFF"/>
                  </a:buClr>
                  <a:buSzPts val="2500"/>
                </a:pPr>
                <a:r>
                  <a:rPr lang="en-US" sz="5000" b="1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7200" dirty="0"/>
              </a:p>
            </p:txBody>
          </p:sp>
          <p:cxnSp>
            <p:nvCxnSpPr>
              <p:cNvPr id="10" name="Google Shape;298;g28d666aa142_13_210"/>
              <p:cNvCxnSpPr/>
              <p:nvPr/>
            </p:nvCxnSpPr>
            <p:spPr>
              <a:xfrm>
                <a:off x="2080560" y="3862218"/>
                <a:ext cx="0" cy="95308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5ECE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1" name="Content Placeholder 5"/>
            <p:cNvSpPr txBox="1">
              <a:spLocks/>
            </p:cNvSpPr>
            <p:nvPr/>
          </p:nvSpPr>
          <p:spPr>
            <a:xfrm>
              <a:off x="2360994" y="3868288"/>
              <a:ext cx="8300910" cy="12070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457200" indent="-457200" algn="l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36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7953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Roboto" panose="020B0604020202020204" charset="0"/>
                <a:buChar char="-"/>
                <a:defRPr sz="3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2525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778000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235200" indent="-4064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50000"/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Schedule an interactive session with Penguin Solutions experts </a:t>
              </a:r>
            </a:p>
            <a:p>
              <a:pPr marL="0" indent="0">
                <a:buFont typeface="Wingdings" panose="05000000000000000000" pitchFamily="2" charset="2"/>
                <a:buNone/>
              </a:pP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94725" y="7217859"/>
            <a:ext cx="9649824" cy="1243362"/>
            <a:chOff x="1012080" y="7066836"/>
            <a:chExt cx="9649824" cy="1243362"/>
          </a:xfrm>
        </p:grpSpPr>
        <p:grpSp>
          <p:nvGrpSpPr>
            <p:cNvPr id="15" name="Group 14"/>
            <p:cNvGrpSpPr/>
            <p:nvPr/>
          </p:nvGrpSpPr>
          <p:grpSpPr>
            <a:xfrm>
              <a:off x="1012080" y="7066836"/>
              <a:ext cx="1613732" cy="1243362"/>
              <a:chOff x="1012080" y="3792088"/>
              <a:chExt cx="1613732" cy="1243362"/>
            </a:xfrm>
          </p:grpSpPr>
          <p:sp>
            <p:nvSpPr>
              <p:cNvPr id="16" name="Google Shape;297;g28d666aa142_13_210"/>
              <p:cNvSpPr txBox="1"/>
              <p:nvPr/>
            </p:nvSpPr>
            <p:spPr>
              <a:xfrm>
                <a:off x="1012080" y="3792088"/>
                <a:ext cx="1613732" cy="1243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00" tIns="182800" rIns="182800" bIns="18280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FFFFFF"/>
                  </a:buClr>
                  <a:buSzPts val="2500"/>
                </a:pPr>
                <a:r>
                  <a:rPr lang="en-US" sz="5000" b="1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7200" dirty="0"/>
              </a:p>
            </p:txBody>
          </p:sp>
          <p:cxnSp>
            <p:nvCxnSpPr>
              <p:cNvPr id="17" name="Google Shape;298;g28d666aa142_13_210"/>
              <p:cNvCxnSpPr/>
              <p:nvPr/>
            </p:nvCxnSpPr>
            <p:spPr>
              <a:xfrm>
                <a:off x="2080560" y="3862218"/>
                <a:ext cx="0" cy="95308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5ECE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Content Placeholder 5"/>
            <p:cNvSpPr txBox="1">
              <a:spLocks/>
            </p:cNvSpPr>
            <p:nvPr/>
          </p:nvSpPr>
          <p:spPr>
            <a:xfrm>
              <a:off x="2360994" y="7085013"/>
              <a:ext cx="8300910" cy="12070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457200" indent="-457200" algn="l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36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7953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Roboto" panose="020B0604020202020204" charset="0"/>
                <a:buChar char="-"/>
                <a:defRPr sz="3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2525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778000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235200" indent="-4064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50000"/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Scope requirements for AI and Accelerated Computing infrastructure </a:t>
              </a:r>
            </a:p>
            <a:p>
              <a:pPr marL="0" indent="0">
                <a:buFont typeface="Wingdings" panose="05000000000000000000" pitchFamily="2" charset="2"/>
                <a:buNone/>
              </a:pP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94725" y="5533985"/>
            <a:ext cx="9649824" cy="1243362"/>
            <a:chOff x="1012080" y="3850111"/>
            <a:chExt cx="9649824" cy="1243362"/>
          </a:xfrm>
        </p:grpSpPr>
        <p:grpSp>
          <p:nvGrpSpPr>
            <p:cNvPr id="29" name="Group 28"/>
            <p:cNvGrpSpPr/>
            <p:nvPr/>
          </p:nvGrpSpPr>
          <p:grpSpPr>
            <a:xfrm>
              <a:off x="1012080" y="3850111"/>
              <a:ext cx="1613732" cy="1243362"/>
              <a:chOff x="1012080" y="3792088"/>
              <a:chExt cx="1613732" cy="1243362"/>
            </a:xfrm>
          </p:grpSpPr>
          <p:sp>
            <p:nvSpPr>
              <p:cNvPr id="31" name="Google Shape;297;g28d666aa142_13_210"/>
              <p:cNvSpPr txBox="1"/>
              <p:nvPr/>
            </p:nvSpPr>
            <p:spPr>
              <a:xfrm>
                <a:off x="1012080" y="3792088"/>
                <a:ext cx="1613732" cy="1243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00" tIns="182800" rIns="182800" bIns="18280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FFFFFF"/>
                  </a:buClr>
                  <a:buSzPts val="2500"/>
                </a:pPr>
                <a:r>
                  <a:rPr lang="en-US" sz="5000" b="1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7200" dirty="0"/>
              </a:p>
            </p:txBody>
          </p:sp>
          <p:cxnSp>
            <p:nvCxnSpPr>
              <p:cNvPr id="32" name="Google Shape;298;g28d666aa142_13_210"/>
              <p:cNvCxnSpPr/>
              <p:nvPr/>
            </p:nvCxnSpPr>
            <p:spPr>
              <a:xfrm>
                <a:off x="2080560" y="3862218"/>
                <a:ext cx="0" cy="95308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5ECE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0" name="Content Placeholder 5"/>
            <p:cNvSpPr txBox="1">
              <a:spLocks/>
            </p:cNvSpPr>
            <p:nvPr/>
          </p:nvSpPr>
          <p:spPr>
            <a:xfrm>
              <a:off x="2360994" y="3868288"/>
              <a:ext cx="8300910" cy="120700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457200" indent="-457200" algn="l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36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7953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Roboto" panose="020B0604020202020204" charset="0"/>
                <a:buChar char="-"/>
                <a:defRPr sz="3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2525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778000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235200" indent="-4064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50000"/>
                <a:buNone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Explore opportunities and priorities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94725" y="8901732"/>
            <a:ext cx="9649824" cy="1243362"/>
            <a:chOff x="1012080" y="7066836"/>
            <a:chExt cx="9649824" cy="1243362"/>
          </a:xfrm>
        </p:grpSpPr>
        <p:grpSp>
          <p:nvGrpSpPr>
            <p:cNvPr id="34" name="Group 33"/>
            <p:cNvGrpSpPr/>
            <p:nvPr/>
          </p:nvGrpSpPr>
          <p:grpSpPr>
            <a:xfrm>
              <a:off x="1012080" y="7066836"/>
              <a:ext cx="1613732" cy="1243362"/>
              <a:chOff x="1012080" y="3792088"/>
              <a:chExt cx="1613732" cy="1243362"/>
            </a:xfrm>
          </p:grpSpPr>
          <p:sp>
            <p:nvSpPr>
              <p:cNvPr id="36" name="Google Shape;297;g28d666aa142_13_210"/>
              <p:cNvSpPr txBox="1"/>
              <p:nvPr/>
            </p:nvSpPr>
            <p:spPr>
              <a:xfrm>
                <a:off x="1012080" y="3792088"/>
                <a:ext cx="1613732" cy="1243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00" tIns="182800" rIns="182800" bIns="182800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  <a:buClr>
                    <a:srgbClr val="FFFFFF"/>
                  </a:buClr>
                  <a:buSzPts val="2500"/>
                </a:pPr>
                <a:r>
                  <a:rPr lang="en-US" sz="5000" b="1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7200" dirty="0"/>
              </a:p>
            </p:txBody>
          </p:sp>
          <p:cxnSp>
            <p:nvCxnSpPr>
              <p:cNvPr id="37" name="Google Shape;298;g28d666aa142_13_210"/>
              <p:cNvCxnSpPr/>
              <p:nvPr/>
            </p:nvCxnSpPr>
            <p:spPr>
              <a:xfrm>
                <a:off x="2080560" y="3862218"/>
                <a:ext cx="0" cy="95308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5ECE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5" name="Content Placeholder 5"/>
            <p:cNvSpPr txBox="1">
              <a:spLocks/>
            </p:cNvSpPr>
            <p:nvPr/>
          </p:nvSpPr>
          <p:spPr>
            <a:xfrm>
              <a:off x="2360994" y="7085013"/>
              <a:ext cx="8300910" cy="12070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457200" indent="-457200" algn="l" defTabSz="1828800" rtl="0" eaLnBrk="1" latinLnBrk="0" hangingPunct="1">
                <a:lnSpc>
                  <a:spcPct val="100000"/>
                </a:lnSpc>
                <a:spcBef>
                  <a:spcPts val="2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36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7953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Roboto" panose="020B0604020202020204" charset="0"/>
                <a:buChar char="-"/>
                <a:defRPr sz="3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2pPr>
              <a:lvl3pPr marL="1252538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3pPr>
              <a:lvl4pPr marL="1778000" indent="-4572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4pPr>
              <a:lvl5pPr marL="2235200" indent="-406400" algn="l" defTabSz="1828800" rtl="0" eaLnBrk="1" latinLnBrk="0" hangingPunct="1">
                <a:lnSpc>
                  <a:spcPct val="100000"/>
                </a:lnSpc>
                <a:spcBef>
                  <a:spcPts val="1000"/>
                </a:spcBef>
                <a:buClrTx/>
                <a:buSzPct val="100000"/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895350">
                <a:spcBef>
                  <a:spcPts val="0"/>
                </a:spcBef>
                <a:buClr>
                  <a:srgbClr val="425563"/>
                </a:buClr>
                <a:buSzTx/>
                <a:buNone/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Define a high-level roadmap for system deployment and </a:t>
              </a:r>
              <a:r>
                <a:rPr lang="en-US" dirty="0">
                  <a:solidFill>
                    <a:prstClr val="black"/>
                  </a:solidFill>
                </a:rPr>
                <a:t>timing</a:t>
              </a:r>
              <a:endParaRPr lang="en-US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2502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223;g28d666aa142_13_14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 t="-150" r="-389" b="-10507"/>
          <a:stretch/>
        </p:blipFill>
        <p:spPr>
          <a:xfrm>
            <a:off x="-17190" y="0"/>
            <a:ext cx="24539575" cy="1394367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79F5E78-61D0-B8AC-C329-559D55E4C87C}"/>
              </a:ext>
            </a:extLst>
          </p:cNvPr>
          <p:cNvSpPr/>
          <p:nvPr/>
        </p:nvSpPr>
        <p:spPr>
          <a:xfrm>
            <a:off x="-31579" y="0"/>
            <a:ext cx="22170977" cy="12573000"/>
          </a:xfrm>
          <a:prstGeom prst="rect">
            <a:avLst/>
          </a:prstGeom>
          <a:gradFill flip="none" rotWithShape="1">
            <a:gsLst>
              <a:gs pos="1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06A1E-8D45-B399-6152-400AB4A65E52}"/>
              </a:ext>
            </a:extLst>
          </p:cNvPr>
          <p:cNvSpPr txBox="1"/>
          <p:nvPr/>
        </p:nvSpPr>
        <p:spPr>
          <a:xfrm>
            <a:off x="1320800" y="1016000"/>
            <a:ext cx="10821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Roboto" panose="02000000000000000000" pitchFamily="2" charset="0"/>
                <a:sym typeface="Arial"/>
              </a:rPr>
              <a:t>//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AECED">
                    <a:lumMod val="50000"/>
                  </a:srgb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Roboto" panose="02000000000000000000" pitchFamily="2" charset="0"/>
                <a:sym typeface="Arial"/>
              </a:rPr>
              <a:t> WE CAN HELP YOU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0AF797F-FB38-C1AF-A110-7C24A0FB407A}"/>
              </a:ext>
            </a:extLst>
          </p:cNvPr>
          <p:cNvSpPr/>
          <p:nvPr/>
        </p:nvSpPr>
        <p:spPr>
          <a:xfrm>
            <a:off x="-50684" y="3304674"/>
            <a:ext cx="458788" cy="7154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Google Shape;75;p11">
            <a:extLst>
              <a:ext uri="{FF2B5EF4-FFF2-40B4-BE49-F238E27FC236}">
                <a16:creationId xmlns:a16="http://schemas.microsoft.com/office/drawing/2014/main" id="{C3F07E4A-F47F-852C-7154-6A8AB3DCECFA}"/>
              </a:ext>
            </a:extLst>
          </p:cNvPr>
          <p:cNvSpPr txBox="1">
            <a:spLocks/>
          </p:cNvSpPr>
          <p:nvPr/>
        </p:nvSpPr>
        <p:spPr>
          <a:xfrm>
            <a:off x="1041400" y="3429000"/>
            <a:ext cx="9761621" cy="75285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>
                    <a:lumMod val="50000"/>
                  </a:schemeClr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  <a:t>BE</a:t>
            </a:r>
          </a:p>
          <a:p>
            <a:pPr marL="0" marR="0" lvl="0" indent="0" algn="l" defTabSz="18288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  <a:t>FIRST </a:t>
            </a:r>
            <a:b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</a:b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  <a:t>TO THE </a:t>
            </a:r>
            <a:b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</a:b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ED107"/>
                </a:solidFill>
                <a:effectLst/>
                <a:uLnTx/>
                <a:uFillTx/>
                <a:latin typeface="Golos UI" panose="020B0504020202020204" pitchFamily="34" charset="77"/>
                <a:ea typeface="DIN 2014 Extra Bold" panose="020B0504020202020204" pitchFamily="34" charset="77"/>
                <a:cs typeface="Roboto" panose="02000000000000000000" pitchFamily="2" charset="0"/>
              </a:rPr>
              <a:t>FUTURE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F1AE7FE-8724-7470-D235-4EAAAEAD456B}"/>
              </a:ext>
            </a:extLst>
          </p:cNvPr>
          <p:cNvSpPr/>
          <p:nvPr/>
        </p:nvSpPr>
        <p:spPr>
          <a:xfrm>
            <a:off x="-32085" y="11117179"/>
            <a:ext cx="24387175" cy="14558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30A7D03-F3A5-0684-90FB-0E978D668CD8}"/>
              </a:ext>
            </a:extLst>
          </p:cNvPr>
          <p:cNvSpPr txBox="1"/>
          <p:nvPr/>
        </p:nvSpPr>
        <p:spPr>
          <a:xfrm>
            <a:off x="1275348" y="11506200"/>
            <a:ext cx="108219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Roboto" panose="02000000000000000000" pitchFamily="2" charset="0"/>
                <a:sym typeface="Arial"/>
              </a:rPr>
              <a:t>1999 //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873919F-C4CD-8D6C-64DF-44406BB5F53E}"/>
              </a:ext>
            </a:extLst>
          </p:cNvPr>
          <p:cNvSpPr txBox="1"/>
          <p:nvPr/>
        </p:nvSpPr>
        <p:spPr>
          <a:xfrm>
            <a:off x="18003252" y="11506200"/>
            <a:ext cx="228516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Roboto" panose="02000000000000000000" pitchFamily="2" charset="0"/>
                <a:sym typeface="Arial"/>
              </a:rPr>
              <a:t>//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EDAEE01-A48A-CAA5-4CF1-889D376033E1}"/>
              </a:ext>
            </a:extLst>
          </p:cNvPr>
          <p:cNvCxnSpPr/>
          <p:nvPr/>
        </p:nvCxnSpPr>
        <p:spPr>
          <a:xfrm>
            <a:off x="3096126" y="11806989"/>
            <a:ext cx="152881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321EDB1-4740-5122-D9EA-8E58E8A26188}"/>
              </a:ext>
            </a:extLst>
          </p:cNvPr>
          <p:cNvGrpSpPr/>
          <p:nvPr/>
        </p:nvGrpSpPr>
        <p:grpSpPr>
          <a:xfrm>
            <a:off x="9082841" y="6324600"/>
            <a:ext cx="3169757" cy="2952846"/>
            <a:chOff x="7297821" y="1066800"/>
            <a:chExt cx="7382292" cy="6906126"/>
          </a:xfrm>
          <a:solidFill>
            <a:schemeClr val="accent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183A98C-E044-9EE7-2B86-D92C020C1C64}"/>
                </a:ext>
              </a:extLst>
            </p:cNvPr>
            <p:cNvSpPr/>
            <p:nvPr/>
          </p:nvSpPr>
          <p:spPr>
            <a:xfrm>
              <a:off x="7297821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923447-5FAD-DE7E-4EEF-D55BEF2ED02B}"/>
                </a:ext>
              </a:extLst>
            </p:cNvPr>
            <p:cNvSpPr/>
            <p:nvPr/>
          </p:nvSpPr>
          <p:spPr>
            <a:xfrm>
              <a:off x="80787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87880F-E8B0-1D82-2CA4-8718E78ABB67}"/>
                </a:ext>
              </a:extLst>
            </p:cNvPr>
            <p:cNvSpPr/>
            <p:nvPr/>
          </p:nvSpPr>
          <p:spPr>
            <a:xfrm>
              <a:off x="88407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29496F-F3C4-10AC-DBF7-70734DE4159A}"/>
                </a:ext>
              </a:extLst>
            </p:cNvPr>
            <p:cNvSpPr/>
            <p:nvPr/>
          </p:nvSpPr>
          <p:spPr>
            <a:xfrm>
              <a:off x="96027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05C0C2-84BF-966C-0EE3-823DB1C9EACA}"/>
                </a:ext>
              </a:extLst>
            </p:cNvPr>
            <p:cNvSpPr/>
            <p:nvPr/>
          </p:nvSpPr>
          <p:spPr>
            <a:xfrm>
              <a:off x="103647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A01102C-942F-F0E0-0169-38D151FAAFBF}"/>
                </a:ext>
              </a:extLst>
            </p:cNvPr>
            <p:cNvSpPr/>
            <p:nvPr/>
          </p:nvSpPr>
          <p:spPr>
            <a:xfrm>
              <a:off x="111267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6A859F-1CF8-45E7-39FB-C138EC56914B}"/>
                </a:ext>
              </a:extLst>
            </p:cNvPr>
            <p:cNvSpPr/>
            <p:nvPr/>
          </p:nvSpPr>
          <p:spPr>
            <a:xfrm>
              <a:off x="11948945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9EA29B-6023-DD03-2FBC-FC2FB45948F0}"/>
                </a:ext>
              </a:extLst>
            </p:cNvPr>
            <p:cNvSpPr/>
            <p:nvPr/>
          </p:nvSpPr>
          <p:spPr>
            <a:xfrm>
              <a:off x="12726987" y="267903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8B4A7AF-88B7-956E-8E02-18B925D78F74}"/>
                </a:ext>
              </a:extLst>
            </p:cNvPr>
            <p:cNvSpPr/>
            <p:nvPr/>
          </p:nvSpPr>
          <p:spPr>
            <a:xfrm>
              <a:off x="11126787" y="188895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0BA473-CAF6-67CF-D8FA-321CFDDBF0BE}"/>
                </a:ext>
              </a:extLst>
            </p:cNvPr>
            <p:cNvSpPr/>
            <p:nvPr/>
          </p:nvSpPr>
          <p:spPr>
            <a:xfrm>
              <a:off x="11948945" y="188895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F3295B-5EB5-B36D-DF19-5CF6A95D6A4D}"/>
                </a:ext>
              </a:extLst>
            </p:cNvPr>
            <p:cNvSpPr/>
            <p:nvPr/>
          </p:nvSpPr>
          <p:spPr>
            <a:xfrm>
              <a:off x="11126787" y="10668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9D8A4E-6C03-A87F-E1A5-AC789D2BDF99}"/>
                </a:ext>
              </a:extLst>
            </p:cNvPr>
            <p:cNvSpPr/>
            <p:nvPr/>
          </p:nvSpPr>
          <p:spPr>
            <a:xfrm>
              <a:off x="7297821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51F5FD-B215-B283-E90A-554BDF729DDB}"/>
                </a:ext>
              </a:extLst>
            </p:cNvPr>
            <p:cNvSpPr/>
            <p:nvPr/>
          </p:nvSpPr>
          <p:spPr>
            <a:xfrm>
              <a:off x="80787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68E4AD5-7C3C-8260-50AB-D2ADADDFFCDD}"/>
                </a:ext>
              </a:extLst>
            </p:cNvPr>
            <p:cNvSpPr/>
            <p:nvPr/>
          </p:nvSpPr>
          <p:spPr>
            <a:xfrm>
              <a:off x="88407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AAA1D6D-B661-A188-FA1C-53A10E43235E}"/>
                </a:ext>
              </a:extLst>
            </p:cNvPr>
            <p:cNvSpPr/>
            <p:nvPr/>
          </p:nvSpPr>
          <p:spPr>
            <a:xfrm>
              <a:off x="96027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AE2C10-6E92-CD96-03B1-4E3FE6C0BC8E}"/>
                </a:ext>
              </a:extLst>
            </p:cNvPr>
            <p:cNvSpPr/>
            <p:nvPr/>
          </p:nvSpPr>
          <p:spPr>
            <a:xfrm>
              <a:off x="103647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C1D3C6-EDF8-104D-6D49-C7E06086D601}"/>
                </a:ext>
              </a:extLst>
            </p:cNvPr>
            <p:cNvSpPr/>
            <p:nvPr/>
          </p:nvSpPr>
          <p:spPr>
            <a:xfrm>
              <a:off x="111267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E20602-C1BC-9AD0-670C-171969619A78}"/>
                </a:ext>
              </a:extLst>
            </p:cNvPr>
            <p:cNvSpPr/>
            <p:nvPr/>
          </p:nvSpPr>
          <p:spPr>
            <a:xfrm>
              <a:off x="11948945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354D19-3238-2284-B415-717BEE846D3B}"/>
                </a:ext>
              </a:extLst>
            </p:cNvPr>
            <p:cNvSpPr/>
            <p:nvPr/>
          </p:nvSpPr>
          <p:spPr>
            <a:xfrm>
              <a:off x="127269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D88CD57-0AAB-97D2-8E10-60514DC7A3FB}"/>
                </a:ext>
              </a:extLst>
            </p:cNvPr>
            <p:cNvSpPr/>
            <p:nvPr/>
          </p:nvSpPr>
          <p:spPr>
            <a:xfrm>
              <a:off x="13488987" y="34931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DA256E-950C-80CF-5881-2EDAC4EE584F}"/>
                </a:ext>
              </a:extLst>
            </p:cNvPr>
            <p:cNvSpPr/>
            <p:nvPr/>
          </p:nvSpPr>
          <p:spPr>
            <a:xfrm>
              <a:off x="7297821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126CAD8-B59F-3FA4-E7ED-229F683C4AC1}"/>
                </a:ext>
              </a:extLst>
            </p:cNvPr>
            <p:cNvSpPr/>
            <p:nvPr/>
          </p:nvSpPr>
          <p:spPr>
            <a:xfrm>
              <a:off x="80787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BF74F3D-50B2-0AE2-301C-1AD8FDB98797}"/>
                </a:ext>
              </a:extLst>
            </p:cNvPr>
            <p:cNvSpPr/>
            <p:nvPr/>
          </p:nvSpPr>
          <p:spPr>
            <a:xfrm>
              <a:off x="88407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AC1C5D-7F82-E77A-A375-EDDF41FED956}"/>
                </a:ext>
              </a:extLst>
            </p:cNvPr>
            <p:cNvSpPr/>
            <p:nvPr/>
          </p:nvSpPr>
          <p:spPr>
            <a:xfrm>
              <a:off x="96027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5184A1-6EC9-83AC-01C4-D2DACF10E5E4}"/>
                </a:ext>
              </a:extLst>
            </p:cNvPr>
            <p:cNvSpPr/>
            <p:nvPr/>
          </p:nvSpPr>
          <p:spPr>
            <a:xfrm>
              <a:off x="103647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E005410-A549-C312-39D3-929200DA83CA}"/>
                </a:ext>
              </a:extLst>
            </p:cNvPr>
            <p:cNvSpPr/>
            <p:nvPr/>
          </p:nvSpPr>
          <p:spPr>
            <a:xfrm>
              <a:off x="111267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CB516C-97B5-1FCE-6154-A386E0DD7FDE}"/>
                </a:ext>
              </a:extLst>
            </p:cNvPr>
            <p:cNvSpPr/>
            <p:nvPr/>
          </p:nvSpPr>
          <p:spPr>
            <a:xfrm>
              <a:off x="11948945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3E8F68-4B1B-8C8E-4C9D-1B72F27E816F}"/>
                </a:ext>
              </a:extLst>
            </p:cNvPr>
            <p:cNvSpPr/>
            <p:nvPr/>
          </p:nvSpPr>
          <p:spPr>
            <a:xfrm>
              <a:off x="127269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C63180-1D89-BBBE-763E-91C813286434}"/>
                </a:ext>
              </a:extLst>
            </p:cNvPr>
            <p:cNvSpPr/>
            <p:nvPr/>
          </p:nvSpPr>
          <p:spPr>
            <a:xfrm>
              <a:off x="134889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C0391A-3CCA-68F4-DF1A-86991F307DA8}"/>
                </a:ext>
              </a:extLst>
            </p:cNvPr>
            <p:cNvSpPr/>
            <p:nvPr/>
          </p:nvSpPr>
          <p:spPr>
            <a:xfrm>
              <a:off x="14250987" y="433136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9170179-E288-A246-2BEC-C8FD12F71A42}"/>
                </a:ext>
              </a:extLst>
            </p:cNvPr>
            <p:cNvSpPr/>
            <p:nvPr/>
          </p:nvSpPr>
          <p:spPr>
            <a:xfrm>
              <a:off x="7297821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05B5D5C-B52E-FCFF-05E7-03DBD524007C}"/>
                </a:ext>
              </a:extLst>
            </p:cNvPr>
            <p:cNvSpPr/>
            <p:nvPr/>
          </p:nvSpPr>
          <p:spPr>
            <a:xfrm>
              <a:off x="80787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1D59A3A-3A2F-EC54-D624-E0D5B22624A9}"/>
                </a:ext>
              </a:extLst>
            </p:cNvPr>
            <p:cNvSpPr/>
            <p:nvPr/>
          </p:nvSpPr>
          <p:spPr>
            <a:xfrm>
              <a:off x="88407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57F8E4B-B24C-1614-01B4-3C70A3CE3E8D}"/>
                </a:ext>
              </a:extLst>
            </p:cNvPr>
            <p:cNvSpPr/>
            <p:nvPr/>
          </p:nvSpPr>
          <p:spPr>
            <a:xfrm>
              <a:off x="96027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45A3FA0-2E79-DA0B-565E-25CDD255A80F}"/>
                </a:ext>
              </a:extLst>
            </p:cNvPr>
            <p:cNvSpPr/>
            <p:nvPr/>
          </p:nvSpPr>
          <p:spPr>
            <a:xfrm>
              <a:off x="103647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D0F8BE6-CFCD-2515-5EC2-2B9678373286}"/>
                </a:ext>
              </a:extLst>
            </p:cNvPr>
            <p:cNvSpPr/>
            <p:nvPr/>
          </p:nvSpPr>
          <p:spPr>
            <a:xfrm>
              <a:off x="111267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E6293A5-8CED-BFCA-42FC-BF253CCF7F46}"/>
                </a:ext>
              </a:extLst>
            </p:cNvPr>
            <p:cNvSpPr/>
            <p:nvPr/>
          </p:nvSpPr>
          <p:spPr>
            <a:xfrm>
              <a:off x="11948945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DF1C6E-B0F7-D8FB-035C-ED53A91EABDA}"/>
                </a:ext>
              </a:extLst>
            </p:cNvPr>
            <p:cNvSpPr/>
            <p:nvPr/>
          </p:nvSpPr>
          <p:spPr>
            <a:xfrm>
              <a:off x="127269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7F8FC5E-82DE-1942-F2AD-A8374A98B3B5}"/>
                </a:ext>
              </a:extLst>
            </p:cNvPr>
            <p:cNvSpPr/>
            <p:nvPr/>
          </p:nvSpPr>
          <p:spPr>
            <a:xfrm>
              <a:off x="13488987" y="5197642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96DD398-CB00-4248-7C41-ED30284960A3}"/>
                </a:ext>
              </a:extLst>
            </p:cNvPr>
            <p:cNvSpPr/>
            <p:nvPr/>
          </p:nvSpPr>
          <p:spPr>
            <a:xfrm>
              <a:off x="7297821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E4D7B4C-8A08-250B-06F2-EF1E88EE8AA8}"/>
                </a:ext>
              </a:extLst>
            </p:cNvPr>
            <p:cNvSpPr/>
            <p:nvPr/>
          </p:nvSpPr>
          <p:spPr>
            <a:xfrm>
              <a:off x="80787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C4580AF-520D-9905-686D-A5B59670C46B}"/>
                </a:ext>
              </a:extLst>
            </p:cNvPr>
            <p:cNvSpPr/>
            <p:nvPr/>
          </p:nvSpPr>
          <p:spPr>
            <a:xfrm>
              <a:off x="88407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A277249-9DF0-718E-BFDE-5B465321898E}"/>
                </a:ext>
              </a:extLst>
            </p:cNvPr>
            <p:cNvSpPr/>
            <p:nvPr/>
          </p:nvSpPr>
          <p:spPr>
            <a:xfrm>
              <a:off x="96027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B25FD93-C574-0651-50E4-DAEDABF55BED}"/>
                </a:ext>
              </a:extLst>
            </p:cNvPr>
            <p:cNvSpPr/>
            <p:nvPr/>
          </p:nvSpPr>
          <p:spPr>
            <a:xfrm>
              <a:off x="103647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C4FAD53-0E3B-DBD9-CFE6-71FE64B88150}"/>
                </a:ext>
              </a:extLst>
            </p:cNvPr>
            <p:cNvSpPr/>
            <p:nvPr/>
          </p:nvSpPr>
          <p:spPr>
            <a:xfrm>
              <a:off x="111267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603E200-9504-8DD8-8775-0C527CA34E0B}"/>
                </a:ext>
              </a:extLst>
            </p:cNvPr>
            <p:cNvSpPr/>
            <p:nvPr/>
          </p:nvSpPr>
          <p:spPr>
            <a:xfrm>
              <a:off x="11948945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6206426-A2D3-9935-1565-88C65EBC4A86}"/>
                </a:ext>
              </a:extLst>
            </p:cNvPr>
            <p:cNvSpPr/>
            <p:nvPr/>
          </p:nvSpPr>
          <p:spPr>
            <a:xfrm>
              <a:off x="12726987" y="59436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A37EBE-3719-91AB-3DF7-985D7671DFC1}"/>
                </a:ext>
              </a:extLst>
            </p:cNvPr>
            <p:cNvSpPr/>
            <p:nvPr/>
          </p:nvSpPr>
          <p:spPr>
            <a:xfrm>
              <a:off x="11126787" y="676575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113431-EDC5-9771-7A4C-BF52F5A325EC}"/>
                </a:ext>
              </a:extLst>
            </p:cNvPr>
            <p:cNvSpPr/>
            <p:nvPr/>
          </p:nvSpPr>
          <p:spPr>
            <a:xfrm>
              <a:off x="11948945" y="6765758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D53A358-4D84-77DF-861C-18FA9F27B3C9}"/>
                </a:ext>
              </a:extLst>
            </p:cNvPr>
            <p:cNvSpPr/>
            <p:nvPr/>
          </p:nvSpPr>
          <p:spPr>
            <a:xfrm>
              <a:off x="11126787" y="7543800"/>
              <a:ext cx="429126" cy="429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Google Shape;67;p10">
            <a:extLst>
              <a:ext uri="{FF2B5EF4-FFF2-40B4-BE49-F238E27FC236}">
                <a16:creationId xmlns:a16="http://schemas.microsoft.com/office/drawing/2014/main" id="{2E886A44-A18A-264B-7606-DBCBA87029F9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23017957" y="12615892"/>
            <a:ext cx="91281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0" marR="0" lvl="0" indent="0" algn="ctr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Golos UI" panose="020B0504020202020204" pitchFamily="34" charset="77"/>
                <a:cs typeface="+mn-cs"/>
              </a:rPr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Golos UI" panose="020B0504020202020204" pitchFamily="34" charset="77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274C7B-145E-1FB2-CF82-B30302085F7B}"/>
              </a:ext>
            </a:extLst>
          </p:cNvPr>
          <p:cNvGrpSpPr/>
          <p:nvPr/>
        </p:nvGrpSpPr>
        <p:grpSpPr>
          <a:xfrm>
            <a:off x="20902504" y="11565781"/>
            <a:ext cx="2250004" cy="582679"/>
            <a:chOff x="129303" y="209453"/>
            <a:chExt cx="7945575" cy="2057648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DAE22D34-1EA9-9086-5B1E-339EDEC03887}"/>
                </a:ext>
              </a:extLst>
            </p:cNvPr>
            <p:cNvSpPr/>
            <p:nvPr/>
          </p:nvSpPr>
          <p:spPr>
            <a:xfrm>
              <a:off x="6073940" y="1786153"/>
              <a:ext cx="1508607" cy="470764"/>
            </a:xfrm>
            <a:prstGeom prst="rect">
              <a:avLst/>
            </a:prstGeom>
            <a:solidFill>
              <a:srgbClr val="FCD10D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Free Form 3">
              <a:extLst>
                <a:ext uri="{FF2B5EF4-FFF2-40B4-BE49-F238E27FC236}">
                  <a16:creationId xmlns:a16="http://schemas.microsoft.com/office/drawing/2014/main" id="{7BF341CC-09BC-8DCC-98BF-C6921CB50287}"/>
                </a:ext>
              </a:extLst>
            </p:cNvPr>
            <p:cNvSpPr/>
            <p:nvPr/>
          </p:nvSpPr>
          <p:spPr>
            <a:xfrm>
              <a:off x="129316" y="220112"/>
              <a:ext cx="904380" cy="1291501"/>
            </a:xfrm>
            <a:custGeom>
              <a:avLst/>
              <a:gdLst/>
              <a:ahLst/>
              <a:cxnLst/>
              <a:rect l="0" t="0" r="0" b="0"/>
              <a:pathLst>
                <a:path w="904379" h="1291501">
                  <a:moveTo>
                    <a:pt x="904379" y="391490"/>
                  </a:moveTo>
                  <a:cubicBezTo>
                    <a:pt x="904379" y="466509"/>
                    <a:pt x="887552" y="533653"/>
                    <a:pt x="853922" y="593026"/>
                  </a:cubicBezTo>
                  <a:cubicBezTo>
                    <a:pt x="820229" y="652398"/>
                    <a:pt x="771817" y="699033"/>
                    <a:pt x="708634" y="732967"/>
                  </a:cubicBezTo>
                  <a:cubicBezTo>
                    <a:pt x="645439" y="766965"/>
                    <a:pt x="572820" y="783907"/>
                    <a:pt x="490715" y="783907"/>
                  </a:cubicBezTo>
                  <a:lnTo>
                    <a:pt x="197523" y="783907"/>
                  </a:lnTo>
                  <a:lnTo>
                    <a:pt x="197523" y="1291501"/>
                  </a:lnTo>
                  <a:lnTo>
                    <a:pt x="0" y="1291501"/>
                  </a:lnTo>
                  <a:lnTo>
                    <a:pt x="0" y="0"/>
                  </a:lnTo>
                  <a:lnTo>
                    <a:pt x="490347" y="0"/>
                  </a:lnTo>
                  <a:cubicBezTo>
                    <a:pt x="551205" y="0"/>
                    <a:pt x="607987" y="9855"/>
                    <a:pt x="660527" y="29629"/>
                  </a:cubicBezTo>
                  <a:cubicBezTo>
                    <a:pt x="713193" y="49466"/>
                    <a:pt x="757478" y="76873"/>
                    <a:pt x="793572" y="112039"/>
                  </a:cubicBezTo>
                  <a:cubicBezTo>
                    <a:pt x="829602" y="147205"/>
                    <a:pt x="857072" y="188239"/>
                    <a:pt x="876033" y="235165"/>
                  </a:cubicBezTo>
                  <a:cubicBezTo>
                    <a:pt x="894943" y="282105"/>
                    <a:pt x="904379" y="334213"/>
                    <a:pt x="904379" y="391490"/>
                  </a:cubicBezTo>
                  <a:close/>
                  <a:moveTo>
                    <a:pt x="708634" y="391921"/>
                  </a:moveTo>
                  <a:cubicBezTo>
                    <a:pt x="708634" y="324789"/>
                    <a:pt x="687819" y="271995"/>
                    <a:pt x="646176" y="233692"/>
                  </a:cubicBezTo>
                  <a:cubicBezTo>
                    <a:pt x="604532" y="195376"/>
                    <a:pt x="549160" y="176225"/>
                    <a:pt x="480123" y="176225"/>
                  </a:cubicBezTo>
                  <a:lnTo>
                    <a:pt x="197523" y="176225"/>
                  </a:lnTo>
                  <a:lnTo>
                    <a:pt x="197523" y="605840"/>
                  </a:lnTo>
                  <a:lnTo>
                    <a:pt x="480123" y="605840"/>
                  </a:lnTo>
                  <a:cubicBezTo>
                    <a:pt x="549783" y="605840"/>
                    <a:pt x="605269" y="586803"/>
                    <a:pt x="646671" y="548805"/>
                  </a:cubicBezTo>
                  <a:cubicBezTo>
                    <a:pt x="687997" y="510793"/>
                    <a:pt x="708634" y="458571"/>
                    <a:pt x="708634" y="39192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 Form 4">
              <a:extLst>
                <a:ext uri="{FF2B5EF4-FFF2-40B4-BE49-F238E27FC236}">
                  <a16:creationId xmlns:a16="http://schemas.microsoft.com/office/drawing/2014/main" id="{1ACFA344-D0A4-9BF7-2064-6D088AACF9C8}"/>
                </a:ext>
              </a:extLst>
            </p:cNvPr>
            <p:cNvSpPr/>
            <p:nvPr/>
          </p:nvSpPr>
          <p:spPr>
            <a:xfrm>
              <a:off x="1270256" y="220092"/>
              <a:ext cx="826465" cy="1291488"/>
            </a:xfrm>
            <a:custGeom>
              <a:avLst/>
              <a:gdLst/>
              <a:ahLst/>
              <a:cxnLst/>
              <a:rect l="0" t="0" r="0" b="0"/>
              <a:pathLst>
                <a:path w="826465" h="1291488">
                  <a:moveTo>
                    <a:pt x="826465" y="1291488"/>
                  </a:moveTo>
                  <a:lnTo>
                    <a:pt x="0" y="1291488"/>
                  </a:lnTo>
                  <a:lnTo>
                    <a:pt x="0" y="0"/>
                  </a:lnTo>
                  <a:lnTo>
                    <a:pt x="826465" y="0"/>
                  </a:lnTo>
                  <a:lnTo>
                    <a:pt x="826465" y="176275"/>
                  </a:lnTo>
                  <a:lnTo>
                    <a:pt x="197535" y="176275"/>
                  </a:lnTo>
                  <a:lnTo>
                    <a:pt x="197535" y="552742"/>
                  </a:lnTo>
                  <a:lnTo>
                    <a:pt x="734313" y="552742"/>
                  </a:lnTo>
                  <a:lnTo>
                    <a:pt x="734313" y="727227"/>
                  </a:lnTo>
                  <a:lnTo>
                    <a:pt x="197535" y="727227"/>
                  </a:lnTo>
                  <a:lnTo>
                    <a:pt x="197535" y="1115212"/>
                  </a:lnTo>
                  <a:lnTo>
                    <a:pt x="826465" y="111521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 Form 5">
              <a:extLst>
                <a:ext uri="{FF2B5EF4-FFF2-40B4-BE49-F238E27FC236}">
                  <a16:creationId xmlns:a16="http://schemas.microsoft.com/office/drawing/2014/main" id="{06423019-DB21-81E9-A2D1-6603AE0D2CD6}"/>
                </a:ext>
              </a:extLst>
            </p:cNvPr>
            <p:cNvSpPr/>
            <p:nvPr/>
          </p:nvSpPr>
          <p:spPr>
            <a:xfrm>
              <a:off x="2364190" y="220092"/>
              <a:ext cx="973543" cy="1291488"/>
            </a:xfrm>
            <a:custGeom>
              <a:avLst/>
              <a:gdLst/>
              <a:ahLst/>
              <a:cxnLst/>
              <a:rect l="0" t="0" r="0" b="0"/>
              <a:pathLst>
                <a:path w="973543" h="1291488">
                  <a:moveTo>
                    <a:pt x="973543" y="1291488"/>
                  </a:moveTo>
                  <a:lnTo>
                    <a:pt x="793686" y="1291488"/>
                  </a:lnTo>
                  <a:lnTo>
                    <a:pt x="197523" y="382612"/>
                  </a:lnTo>
                  <a:lnTo>
                    <a:pt x="197523" y="1291488"/>
                  </a:lnTo>
                  <a:lnTo>
                    <a:pt x="0" y="1291488"/>
                  </a:lnTo>
                  <a:lnTo>
                    <a:pt x="0" y="0"/>
                  </a:lnTo>
                  <a:lnTo>
                    <a:pt x="180644" y="0"/>
                  </a:lnTo>
                  <a:lnTo>
                    <a:pt x="777798" y="907084"/>
                  </a:lnTo>
                  <a:lnTo>
                    <a:pt x="777798" y="0"/>
                  </a:lnTo>
                  <a:lnTo>
                    <a:pt x="973543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 Form 6">
              <a:extLst>
                <a:ext uri="{FF2B5EF4-FFF2-40B4-BE49-F238E27FC236}">
                  <a16:creationId xmlns:a16="http://schemas.microsoft.com/office/drawing/2014/main" id="{19B56CED-0216-C467-C639-803316F3AA3E}"/>
                </a:ext>
              </a:extLst>
            </p:cNvPr>
            <p:cNvSpPr/>
            <p:nvPr/>
          </p:nvSpPr>
          <p:spPr>
            <a:xfrm>
              <a:off x="3628341" y="209453"/>
              <a:ext cx="936346" cy="1312799"/>
            </a:xfrm>
            <a:custGeom>
              <a:avLst/>
              <a:gdLst/>
              <a:ahLst/>
              <a:cxnLst/>
              <a:rect l="0" t="0" r="0" b="0"/>
              <a:pathLst>
                <a:path w="936345" h="1312799">
                  <a:moveTo>
                    <a:pt x="936231" y="801636"/>
                  </a:moveTo>
                  <a:cubicBezTo>
                    <a:pt x="936231" y="885532"/>
                    <a:pt x="927480" y="955929"/>
                    <a:pt x="910107" y="1012901"/>
                  </a:cubicBezTo>
                  <a:cubicBezTo>
                    <a:pt x="892683" y="1069936"/>
                    <a:pt x="862685" y="1120813"/>
                    <a:pt x="820191" y="1165720"/>
                  </a:cubicBezTo>
                  <a:cubicBezTo>
                    <a:pt x="727494" y="1263777"/>
                    <a:pt x="609104" y="1312799"/>
                    <a:pt x="464985" y="1312799"/>
                  </a:cubicBezTo>
                  <a:cubicBezTo>
                    <a:pt x="420141" y="1312799"/>
                    <a:pt x="377761" y="1307630"/>
                    <a:pt x="337908" y="1297279"/>
                  </a:cubicBezTo>
                  <a:cubicBezTo>
                    <a:pt x="298056" y="1286929"/>
                    <a:pt x="259803" y="1271168"/>
                    <a:pt x="223227" y="1249857"/>
                  </a:cubicBezTo>
                  <a:cubicBezTo>
                    <a:pt x="186575" y="1228598"/>
                    <a:pt x="154114" y="1203782"/>
                    <a:pt x="125780" y="1175448"/>
                  </a:cubicBezTo>
                  <a:cubicBezTo>
                    <a:pt x="85623" y="1134122"/>
                    <a:pt x="56680" y="1090142"/>
                    <a:pt x="39001" y="1043457"/>
                  </a:cubicBezTo>
                  <a:cubicBezTo>
                    <a:pt x="21259" y="996822"/>
                    <a:pt x="10350" y="946200"/>
                    <a:pt x="6223" y="891501"/>
                  </a:cubicBezTo>
                  <a:cubicBezTo>
                    <a:pt x="2108" y="836929"/>
                    <a:pt x="0" y="758520"/>
                    <a:pt x="0" y="656336"/>
                  </a:cubicBezTo>
                  <a:cubicBezTo>
                    <a:pt x="0" y="577811"/>
                    <a:pt x="1054" y="515531"/>
                    <a:pt x="3086" y="469404"/>
                  </a:cubicBezTo>
                  <a:cubicBezTo>
                    <a:pt x="5181" y="423329"/>
                    <a:pt x="9867" y="381139"/>
                    <a:pt x="17259" y="342760"/>
                  </a:cubicBezTo>
                  <a:cubicBezTo>
                    <a:pt x="24650" y="304393"/>
                    <a:pt x="36715" y="268490"/>
                    <a:pt x="53593" y="235165"/>
                  </a:cubicBezTo>
                  <a:cubicBezTo>
                    <a:pt x="70408" y="201777"/>
                    <a:pt x="94424" y="169138"/>
                    <a:pt x="125780" y="137287"/>
                  </a:cubicBezTo>
                  <a:cubicBezTo>
                    <a:pt x="217309" y="45758"/>
                    <a:pt x="330390" y="0"/>
                    <a:pt x="465035" y="0"/>
                  </a:cubicBezTo>
                  <a:cubicBezTo>
                    <a:pt x="553059" y="0"/>
                    <a:pt x="630237" y="17424"/>
                    <a:pt x="696747" y="52285"/>
                  </a:cubicBezTo>
                  <a:cubicBezTo>
                    <a:pt x="763155" y="87160"/>
                    <a:pt x="816114" y="135077"/>
                    <a:pt x="855726" y="195922"/>
                  </a:cubicBezTo>
                  <a:cubicBezTo>
                    <a:pt x="895273" y="256844"/>
                    <a:pt x="921575" y="325145"/>
                    <a:pt x="934567" y="400723"/>
                  </a:cubicBezTo>
                  <a:lnTo>
                    <a:pt x="737031" y="400723"/>
                  </a:lnTo>
                  <a:cubicBezTo>
                    <a:pt x="726376" y="354228"/>
                    <a:pt x="708952" y="314185"/>
                    <a:pt x="684745" y="280555"/>
                  </a:cubicBezTo>
                  <a:cubicBezTo>
                    <a:pt x="660539" y="246926"/>
                    <a:pt x="629983" y="221183"/>
                    <a:pt x="593089" y="203200"/>
                  </a:cubicBezTo>
                  <a:cubicBezTo>
                    <a:pt x="556196" y="185204"/>
                    <a:pt x="513511" y="176212"/>
                    <a:pt x="465099" y="176212"/>
                  </a:cubicBezTo>
                  <a:cubicBezTo>
                    <a:pt x="428459" y="176212"/>
                    <a:pt x="393217" y="183362"/>
                    <a:pt x="359283" y="197472"/>
                  </a:cubicBezTo>
                  <a:cubicBezTo>
                    <a:pt x="325335" y="211632"/>
                    <a:pt x="296824" y="231101"/>
                    <a:pt x="273799" y="255854"/>
                  </a:cubicBezTo>
                  <a:cubicBezTo>
                    <a:pt x="242506" y="290652"/>
                    <a:pt x="221678" y="333832"/>
                    <a:pt x="211340" y="385394"/>
                  </a:cubicBezTo>
                  <a:cubicBezTo>
                    <a:pt x="200990" y="436943"/>
                    <a:pt x="195808" y="527304"/>
                    <a:pt x="195808" y="656399"/>
                  </a:cubicBezTo>
                  <a:cubicBezTo>
                    <a:pt x="195808" y="724827"/>
                    <a:pt x="196862" y="778598"/>
                    <a:pt x="198894" y="817778"/>
                  </a:cubicBezTo>
                  <a:cubicBezTo>
                    <a:pt x="200926" y="857008"/>
                    <a:pt x="204990" y="892492"/>
                    <a:pt x="210845" y="924331"/>
                  </a:cubicBezTo>
                  <a:cubicBezTo>
                    <a:pt x="216750" y="956170"/>
                    <a:pt x="224459" y="981367"/>
                    <a:pt x="233934" y="999972"/>
                  </a:cubicBezTo>
                  <a:cubicBezTo>
                    <a:pt x="243370" y="1018514"/>
                    <a:pt x="256666" y="1038097"/>
                    <a:pt x="273799" y="1058722"/>
                  </a:cubicBezTo>
                  <a:cubicBezTo>
                    <a:pt x="296824" y="1082878"/>
                    <a:pt x="324967" y="1101902"/>
                    <a:pt x="358419" y="1115758"/>
                  </a:cubicBezTo>
                  <a:cubicBezTo>
                    <a:pt x="391744" y="1129626"/>
                    <a:pt x="427342" y="1136523"/>
                    <a:pt x="465099" y="1136523"/>
                  </a:cubicBezTo>
                  <a:cubicBezTo>
                    <a:pt x="552500" y="1136523"/>
                    <a:pt x="622465" y="1106157"/>
                    <a:pt x="675004" y="1045489"/>
                  </a:cubicBezTo>
                  <a:cubicBezTo>
                    <a:pt x="718743" y="995413"/>
                    <a:pt x="740549" y="927963"/>
                    <a:pt x="740549" y="843153"/>
                  </a:cubicBezTo>
                  <a:lnTo>
                    <a:pt x="740549" y="770661"/>
                  </a:lnTo>
                  <a:lnTo>
                    <a:pt x="465035" y="770661"/>
                  </a:lnTo>
                  <a:lnTo>
                    <a:pt x="465035" y="604113"/>
                  </a:lnTo>
                  <a:lnTo>
                    <a:pt x="936345" y="604113"/>
                  </a:lnTo>
                  <a:lnTo>
                    <a:pt x="936345" y="80163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 Form 7">
              <a:extLst>
                <a:ext uri="{FF2B5EF4-FFF2-40B4-BE49-F238E27FC236}">
                  <a16:creationId xmlns:a16="http://schemas.microsoft.com/office/drawing/2014/main" id="{3F4CBFAD-10C4-8C3A-CBF4-8CB734CDEBE4}"/>
                </a:ext>
              </a:extLst>
            </p:cNvPr>
            <p:cNvSpPr/>
            <p:nvPr/>
          </p:nvSpPr>
          <p:spPr>
            <a:xfrm>
              <a:off x="4832924" y="220075"/>
              <a:ext cx="926617" cy="1302144"/>
            </a:xfrm>
            <a:custGeom>
              <a:avLst/>
              <a:gdLst/>
              <a:ahLst/>
              <a:cxnLst/>
              <a:rect l="0" t="0" r="0" b="0"/>
              <a:pathLst>
                <a:path w="926617" h="1302143">
                  <a:moveTo>
                    <a:pt x="926617" y="855713"/>
                  </a:moveTo>
                  <a:cubicBezTo>
                    <a:pt x="926617" y="943114"/>
                    <a:pt x="906538" y="1020724"/>
                    <a:pt x="866381" y="1088656"/>
                  </a:cubicBezTo>
                  <a:cubicBezTo>
                    <a:pt x="826147" y="1156601"/>
                    <a:pt x="770839" y="1209141"/>
                    <a:pt x="700252" y="1246339"/>
                  </a:cubicBezTo>
                  <a:cubicBezTo>
                    <a:pt x="629665" y="1283538"/>
                    <a:pt x="550405" y="1302143"/>
                    <a:pt x="462445" y="1302143"/>
                  </a:cubicBezTo>
                  <a:cubicBezTo>
                    <a:pt x="375043" y="1302143"/>
                    <a:pt x="296202" y="1283538"/>
                    <a:pt x="225920" y="1246339"/>
                  </a:cubicBezTo>
                  <a:cubicBezTo>
                    <a:pt x="155651" y="1209141"/>
                    <a:pt x="100456" y="1156601"/>
                    <a:pt x="60236" y="1088656"/>
                  </a:cubicBezTo>
                  <a:cubicBezTo>
                    <a:pt x="20078" y="1020787"/>
                    <a:pt x="0" y="943114"/>
                    <a:pt x="0" y="855713"/>
                  </a:cubicBezTo>
                  <a:lnTo>
                    <a:pt x="0" y="0"/>
                  </a:lnTo>
                  <a:lnTo>
                    <a:pt x="195745" y="0"/>
                  </a:lnTo>
                  <a:lnTo>
                    <a:pt x="195745" y="846226"/>
                  </a:lnTo>
                  <a:cubicBezTo>
                    <a:pt x="195745" y="902830"/>
                    <a:pt x="206705" y="952296"/>
                    <a:pt x="228511" y="994486"/>
                  </a:cubicBezTo>
                  <a:cubicBezTo>
                    <a:pt x="250380" y="1036612"/>
                    <a:pt x="281355" y="1069073"/>
                    <a:pt x="321576" y="1091806"/>
                  </a:cubicBezTo>
                  <a:cubicBezTo>
                    <a:pt x="361670" y="1114526"/>
                    <a:pt x="408673" y="1125931"/>
                    <a:pt x="462381" y="1125931"/>
                  </a:cubicBezTo>
                  <a:cubicBezTo>
                    <a:pt x="516089" y="1125931"/>
                    <a:pt x="563219" y="1114526"/>
                    <a:pt x="603681" y="1091806"/>
                  </a:cubicBezTo>
                  <a:cubicBezTo>
                    <a:pt x="644143" y="1069136"/>
                    <a:pt x="675436" y="1036802"/>
                    <a:pt x="697611" y="994918"/>
                  </a:cubicBezTo>
                  <a:cubicBezTo>
                    <a:pt x="719785" y="953033"/>
                    <a:pt x="730872" y="903452"/>
                    <a:pt x="730872" y="846226"/>
                  </a:cubicBezTo>
                  <a:lnTo>
                    <a:pt x="730872" y="0"/>
                  </a:lnTo>
                  <a:lnTo>
                    <a:pt x="926617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Rectangle 8">
              <a:extLst>
                <a:ext uri="{FF2B5EF4-FFF2-40B4-BE49-F238E27FC236}">
                  <a16:creationId xmlns:a16="http://schemas.microsoft.com/office/drawing/2014/main" id="{A6F6DD0D-687C-9F3C-240B-4D71C26270E0}"/>
                </a:ext>
              </a:extLst>
            </p:cNvPr>
            <p:cNvSpPr/>
            <p:nvPr/>
          </p:nvSpPr>
          <p:spPr>
            <a:xfrm>
              <a:off x="6075781" y="220078"/>
              <a:ext cx="197536" cy="1291488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Free Form 9">
              <a:extLst>
                <a:ext uri="{FF2B5EF4-FFF2-40B4-BE49-F238E27FC236}">
                  <a16:creationId xmlns:a16="http://schemas.microsoft.com/office/drawing/2014/main" id="{E09A69AC-2D90-9F1B-9C20-6C5AD4191976}"/>
                </a:ext>
              </a:extLst>
            </p:cNvPr>
            <p:cNvSpPr/>
            <p:nvPr/>
          </p:nvSpPr>
          <p:spPr>
            <a:xfrm>
              <a:off x="6609019" y="220092"/>
              <a:ext cx="973543" cy="1291488"/>
            </a:xfrm>
            <a:custGeom>
              <a:avLst/>
              <a:gdLst/>
              <a:ahLst/>
              <a:cxnLst/>
              <a:rect l="0" t="0" r="0" b="0"/>
              <a:pathLst>
                <a:path w="973543" h="1291488">
                  <a:moveTo>
                    <a:pt x="973543" y="1291488"/>
                  </a:moveTo>
                  <a:lnTo>
                    <a:pt x="793686" y="1291488"/>
                  </a:lnTo>
                  <a:lnTo>
                    <a:pt x="197523" y="382612"/>
                  </a:lnTo>
                  <a:lnTo>
                    <a:pt x="197523" y="1291488"/>
                  </a:lnTo>
                  <a:lnTo>
                    <a:pt x="0" y="1291488"/>
                  </a:lnTo>
                  <a:lnTo>
                    <a:pt x="0" y="0"/>
                  </a:lnTo>
                  <a:lnTo>
                    <a:pt x="180644" y="0"/>
                  </a:lnTo>
                  <a:lnTo>
                    <a:pt x="777798" y="907084"/>
                  </a:lnTo>
                  <a:lnTo>
                    <a:pt x="777798" y="0"/>
                  </a:lnTo>
                  <a:lnTo>
                    <a:pt x="973543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 Form 10">
              <a:extLst>
                <a:ext uri="{FF2B5EF4-FFF2-40B4-BE49-F238E27FC236}">
                  <a16:creationId xmlns:a16="http://schemas.microsoft.com/office/drawing/2014/main" id="{030F8C3F-E811-2FFC-6FEA-9C01978FA4BF}"/>
                </a:ext>
              </a:extLst>
            </p:cNvPr>
            <p:cNvSpPr/>
            <p:nvPr/>
          </p:nvSpPr>
          <p:spPr>
            <a:xfrm>
              <a:off x="129303" y="1786167"/>
              <a:ext cx="350215" cy="480860"/>
            </a:xfrm>
            <a:custGeom>
              <a:avLst/>
              <a:gdLst/>
              <a:ahLst/>
              <a:cxnLst/>
              <a:rect l="0" t="0" r="0" b="0"/>
              <a:pathLst>
                <a:path w="350215" h="480860">
                  <a:moveTo>
                    <a:pt x="263499" y="136118"/>
                  </a:moveTo>
                  <a:cubicBezTo>
                    <a:pt x="245198" y="104952"/>
                    <a:pt x="222173" y="93497"/>
                    <a:pt x="180225" y="93497"/>
                  </a:cubicBezTo>
                  <a:cubicBezTo>
                    <a:pt x="142963" y="93497"/>
                    <a:pt x="126695" y="110439"/>
                    <a:pt x="126695" y="134086"/>
                  </a:cubicBezTo>
                  <a:cubicBezTo>
                    <a:pt x="126695" y="161861"/>
                    <a:pt x="151028" y="177380"/>
                    <a:pt x="209969" y="194386"/>
                  </a:cubicBezTo>
                  <a:cubicBezTo>
                    <a:pt x="311594" y="223519"/>
                    <a:pt x="350215" y="261467"/>
                    <a:pt x="350215" y="341350"/>
                  </a:cubicBezTo>
                  <a:cubicBezTo>
                    <a:pt x="350215" y="425983"/>
                    <a:pt x="293306" y="480860"/>
                    <a:pt x="186931" y="480860"/>
                  </a:cubicBezTo>
                  <a:cubicBezTo>
                    <a:pt x="101574" y="480860"/>
                    <a:pt x="43980" y="459854"/>
                    <a:pt x="0" y="404355"/>
                  </a:cubicBezTo>
                  <a:lnTo>
                    <a:pt x="84010" y="345414"/>
                  </a:lnTo>
                  <a:cubicBezTo>
                    <a:pt x="107048" y="374548"/>
                    <a:pt x="135445" y="387362"/>
                    <a:pt x="177444" y="387362"/>
                  </a:cubicBezTo>
                  <a:cubicBezTo>
                    <a:pt x="220751" y="387362"/>
                    <a:pt x="237693" y="369062"/>
                    <a:pt x="237693" y="346773"/>
                  </a:cubicBezTo>
                  <a:cubicBezTo>
                    <a:pt x="237693" y="319735"/>
                    <a:pt x="218719" y="306120"/>
                    <a:pt x="149606" y="283756"/>
                  </a:cubicBezTo>
                  <a:cubicBezTo>
                    <a:pt x="54813" y="253276"/>
                    <a:pt x="14160" y="209905"/>
                    <a:pt x="14160" y="134759"/>
                  </a:cubicBezTo>
                  <a:cubicBezTo>
                    <a:pt x="14160" y="57581"/>
                    <a:pt x="64985" y="0"/>
                    <a:pt x="178739" y="0"/>
                  </a:cubicBezTo>
                  <a:cubicBezTo>
                    <a:pt x="253276" y="0"/>
                    <a:pt x="313512" y="25006"/>
                    <a:pt x="346710" y="7649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Free Form 11">
              <a:extLst>
                <a:ext uri="{FF2B5EF4-FFF2-40B4-BE49-F238E27FC236}">
                  <a16:creationId xmlns:a16="http://schemas.microsoft.com/office/drawing/2014/main" id="{1DC0CB7B-A1D6-6DDE-7FC8-46A965D3CB08}"/>
                </a:ext>
              </a:extLst>
            </p:cNvPr>
            <p:cNvSpPr/>
            <p:nvPr/>
          </p:nvSpPr>
          <p:spPr>
            <a:xfrm>
              <a:off x="808113" y="1786188"/>
              <a:ext cx="368453" cy="480861"/>
            </a:xfrm>
            <a:custGeom>
              <a:avLst/>
              <a:gdLst/>
              <a:ahLst/>
              <a:cxnLst/>
              <a:rect l="0" t="0" r="0" b="0"/>
              <a:pathLst>
                <a:path w="368452" h="480860">
                  <a:moveTo>
                    <a:pt x="184213" y="480860"/>
                  </a:moveTo>
                  <a:cubicBezTo>
                    <a:pt x="77850" y="480860"/>
                    <a:pt x="0" y="416496"/>
                    <a:pt x="0" y="276987"/>
                  </a:cubicBezTo>
                  <a:lnTo>
                    <a:pt x="0" y="203873"/>
                  </a:lnTo>
                  <a:cubicBezTo>
                    <a:pt x="0" y="63017"/>
                    <a:pt x="77850" y="0"/>
                    <a:pt x="184213" y="0"/>
                  </a:cubicBezTo>
                  <a:cubicBezTo>
                    <a:pt x="290537" y="0"/>
                    <a:pt x="368452" y="63017"/>
                    <a:pt x="368452" y="203873"/>
                  </a:cubicBezTo>
                  <a:lnTo>
                    <a:pt x="368452" y="276987"/>
                  </a:lnTo>
                  <a:cubicBezTo>
                    <a:pt x="368452" y="416496"/>
                    <a:pt x="290474" y="480860"/>
                    <a:pt x="184213" y="480860"/>
                  </a:cubicBezTo>
                  <a:close/>
                  <a:moveTo>
                    <a:pt x="112407" y="276987"/>
                  </a:moveTo>
                  <a:cubicBezTo>
                    <a:pt x="112407" y="353542"/>
                    <a:pt x="137401" y="387426"/>
                    <a:pt x="184213" y="387426"/>
                  </a:cubicBezTo>
                  <a:cubicBezTo>
                    <a:pt x="230974" y="387426"/>
                    <a:pt x="256031" y="353542"/>
                    <a:pt x="256031" y="276987"/>
                  </a:cubicBezTo>
                  <a:lnTo>
                    <a:pt x="256031" y="203873"/>
                  </a:lnTo>
                  <a:cubicBezTo>
                    <a:pt x="256031" y="127317"/>
                    <a:pt x="230974" y="93433"/>
                    <a:pt x="184213" y="93433"/>
                  </a:cubicBezTo>
                  <a:cubicBezTo>
                    <a:pt x="137477" y="93433"/>
                    <a:pt x="112407" y="127317"/>
                    <a:pt x="112407" y="20387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e Form 12">
              <a:extLst>
                <a:ext uri="{FF2B5EF4-FFF2-40B4-BE49-F238E27FC236}">
                  <a16:creationId xmlns:a16="http://schemas.microsoft.com/office/drawing/2014/main" id="{362E55E1-A6B7-9156-5C63-7EACF233580D}"/>
                </a:ext>
              </a:extLst>
            </p:cNvPr>
            <p:cNvSpPr/>
            <p:nvPr/>
          </p:nvSpPr>
          <p:spPr>
            <a:xfrm>
              <a:off x="1525412" y="1792867"/>
              <a:ext cx="295338" cy="467373"/>
            </a:xfrm>
            <a:custGeom>
              <a:avLst/>
              <a:gdLst/>
              <a:ahLst/>
              <a:cxnLst/>
              <a:rect l="0" t="0" r="0" b="0"/>
              <a:pathLst>
                <a:path w="295338" h="467372">
                  <a:moveTo>
                    <a:pt x="112471" y="373938"/>
                  </a:moveTo>
                  <a:lnTo>
                    <a:pt x="295338" y="373938"/>
                  </a:lnTo>
                  <a:lnTo>
                    <a:pt x="295338" y="467372"/>
                  </a:lnTo>
                  <a:lnTo>
                    <a:pt x="0" y="467372"/>
                  </a:lnTo>
                  <a:lnTo>
                    <a:pt x="0" y="0"/>
                  </a:lnTo>
                  <a:lnTo>
                    <a:pt x="112407" y="0"/>
                  </a:lnTo>
                  <a:lnTo>
                    <a:pt x="112407" y="37393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e Form 13">
              <a:extLst>
                <a:ext uri="{FF2B5EF4-FFF2-40B4-BE49-F238E27FC236}">
                  <a16:creationId xmlns:a16="http://schemas.microsoft.com/office/drawing/2014/main" id="{AABF7943-46AF-1CB1-6C0B-84CDD1D6C2FA}"/>
                </a:ext>
              </a:extLst>
            </p:cNvPr>
            <p:cNvSpPr/>
            <p:nvPr/>
          </p:nvSpPr>
          <p:spPr>
            <a:xfrm>
              <a:off x="2145979" y="1792946"/>
              <a:ext cx="368453" cy="474155"/>
            </a:xfrm>
            <a:custGeom>
              <a:avLst/>
              <a:gdLst/>
              <a:ahLst/>
              <a:cxnLst/>
              <a:rect l="0" t="0" r="0" b="0"/>
              <a:pathLst>
                <a:path w="368452" h="474154">
                  <a:moveTo>
                    <a:pt x="368452" y="0"/>
                  </a:moveTo>
                  <a:lnTo>
                    <a:pt x="368452" y="278409"/>
                  </a:lnTo>
                  <a:cubicBezTo>
                    <a:pt x="368452" y="416560"/>
                    <a:pt x="287883" y="474154"/>
                    <a:pt x="184226" y="474154"/>
                  </a:cubicBezTo>
                  <a:cubicBezTo>
                    <a:pt x="80619" y="474154"/>
                    <a:pt x="0" y="416560"/>
                    <a:pt x="0" y="279146"/>
                  </a:cubicBezTo>
                  <a:lnTo>
                    <a:pt x="0" y="63"/>
                  </a:lnTo>
                  <a:lnTo>
                    <a:pt x="112407" y="63"/>
                  </a:lnTo>
                  <a:lnTo>
                    <a:pt x="112407" y="279146"/>
                  </a:lnTo>
                  <a:cubicBezTo>
                    <a:pt x="112407" y="347510"/>
                    <a:pt x="132727" y="380707"/>
                    <a:pt x="184226" y="380707"/>
                  </a:cubicBezTo>
                  <a:cubicBezTo>
                    <a:pt x="235712" y="380707"/>
                    <a:pt x="256044" y="347510"/>
                    <a:pt x="256044" y="279146"/>
                  </a:cubicBezTo>
                  <a:lnTo>
                    <a:pt x="256044" y="63"/>
                  </a:lnTo>
                  <a:lnTo>
                    <a:pt x="368452" y="6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e Form 14">
              <a:extLst>
                <a:ext uri="{FF2B5EF4-FFF2-40B4-BE49-F238E27FC236}">
                  <a16:creationId xmlns:a16="http://schemas.microsoft.com/office/drawing/2014/main" id="{22EB2D77-AE44-ED0F-04B4-1FDEB5C47C55}"/>
                </a:ext>
              </a:extLst>
            </p:cNvPr>
            <p:cNvSpPr/>
            <p:nvPr/>
          </p:nvSpPr>
          <p:spPr>
            <a:xfrm>
              <a:off x="2839639" y="1792946"/>
              <a:ext cx="356261" cy="467309"/>
            </a:xfrm>
            <a:custGeom>
              <a:avLst/>
              <a:gdLst/>
              <a:ahLst/>
              <a:cxnLst/>
              <a:rect l="0" t="0" r="0" b="0"/>
              <a:pathLst>
                <a:path w="356260" h="467309">
                  <a:moveTo>
                    <a:pt x="356260" y="0"/>
                  </a:moveTo>
                  <a:lnTo>
                    <a:pt x="356260" y="93433"/>
                  </a:lnTo>
                  <a:lnTo>
                    <a:pt x="234365" y="93433"/>
                  </a:lnTo>
                  <a:lnTo>
                    <a:pt x="234365" y="467309"/>
                  </a:lnTo>
                  <a:lnTo>
                    <a:pt x="121894" y="467309"/>
                  </a:lnTo>
                  <a:lnTo>
                    <a:pt x="121894" y="93433"/>
                  </a:lnTo>
                  <a:lnTo>
                    <a:pt x="0" y="93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Rectangle 15">
              <a:extLst>
                <a:ext uri="{FF2B5EF4-FFF2-40B4-BE49-F238E27FC236}">
                  <a16:creationId xmlns:a16="http://schemas.microsoft.com/office/drawing/2014/main" id="{7B7329AB-31AD-AE28-3A0C-6768F4B9882B}"/>
                </a:ext>
              </a:extLst>
            </p:cNvPr>
            <p:cNvSpPr/>
            <p:nvPr/>
          </p:nvSpPr>
          <p:spPr>
            <a:xfrm>
              <a:off x="3527844" y="1792922"/>
              <a:ext cx="112407" cy="467373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ree Form 16">
              <a:extLst>
                <a:ext uri="{FF2B5EF4-FFF2-40B4-BE49-F238E27FC236}">
                  <a16:creationId xmlns:a16="http://schemas.microsoft.com/office/drawing/2014/main" id="{DBF8D01E-51F2-89EC-F2BA-05C345A2472D}"/>
                </a:ext>
              </a:extLst>
            </p:cNvPr>
            <p:cNvSpPr/>
            <p:nvPr/>
          </p:nvSpPr>
          <p:spPr>
            <a:xfrm>
              <a:off x="3995943" y="1786188"/>
              <a:ext cx="368452" cy="480861"/>
            </a:xfrm>
            <a:custGeom>
              <a:avLst/>
              <a:gdLst/>
              <a:ahLst/>
              <a:cxnLst/>
              <a:rect l="0" t="0" r="0" b="0"/>
              <a:pathLst>
                <a:path w="368452" h="480860">
                  <a:moveTo>
                    <a:pt x="184213" y="480860"/>
                  </a:moveTo>
                  <a:cubicBezTo>
                    <a:pt x="77850" y="480860"/>
                    <a:pt x="0" y="416496"/>
                    <a:pt x="0" y="276987"/>
                  </a:cubicBezTo>
                  <a:lnTo>
                    <a:pt x="0" y="203873"/>
                  </a:lnTo>
                  <a:cubicBezTo>
                    <a:pt x="0" y="63017"/>
                    <a:pt x="77850" y="0"/>
                    <a:pt x="184213" y="0"/>
                  </a:cubicBezTo>
                  <a:cubicBezTo>
                    <a:pt x="290537" y="0"/>
                    <a:pt x="368452" y="63017"/>
                    <a:pt x="368452" y="203873"/>
                  </a:cubicBezTo>
                  <a:lnTo>
                    <a:pt x="368452" y="276987"/>
                  </a:lnTo>
                  <a:cubicBezTo>
                    <a:pt x="368452" y="416496"/>
                    <a:pt x="290537" y="480860"/>
                    <a:pt x="184213" y="480860"/>
                  </a:cubicBezTo>
                  <a:close/>
                  <a:moveTo>
                    <a:pt x="112407" y="276987"/>
                  </a:moveTo>
                  <a:cubicBezTo>
                    <a:pt x="112407" y="353542"/>
                    <a:pt x="137413" y="387426"/>
                    <a:pt x="184213" y="387426"/>
                  </a:cubicBezTo>
                  <a:cubicBezTo>
                    <a:pt x="230974" y="387426"/>
                    <a:pt x="256032" y="353542"/>
                    <a:pt x="256032" y="276987"/>
                  </a:cubicBezTo>
                  <a:lnTo>
                    <a:pt x="256032" y="203873"/>
                  </a:lnTo>
                  <a:cubicBezTo>
                    <a:pt x="256032" y="127317"/>
                    <a:pt x="230974" y="93433"/>
                    <a:pt x="184213" y="93433"/>
                  </a:cubicBezTo>
                  <a:cubicBezTo>
                    <a:pt x="137477" y="93433"/>
                    <a:pt x="112407" y="127317"/>
                    <a:pt x="112407" y="20387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Free Form 17">
              <a:extLst>
                <a:ext uri="{FF2B5EF4-FFF2-40B4-BE49-F238E27FC236}">
                  <a16:creationId xmlns:a16="http://schemas.microsoft.com/office/drawing/2014/main" id="{03AF3296-E697-07F6-4C2B-B2D0F99BF945}"/>
                </a:ext>
              </a:extLst>
            </p:cNvPr>
            <p:cNvSpPr/>
            <p:nvPr/>
          </p:nvSpPr>
          <p:spPr>
            <a:xfrm>
              <a:off x="4713282" y="1792946"/>
              <a:ext cx="368452" cy="467373"/>
            </a:xfrm>
            <a:custGeom>
              <a:avLst/>
              <a:gdLst/>
              <a:ahLst/>
              <a:cxnLst/>
              <a:rect l="0" t="0" r="0" b="0"/>
              <a:pathLst>
                <a:path w="368452" h="467372">
                  <a:moveTo>
                    <a:pt x="368452" y="0"/>
                  </a:moveTo>
                  <a:lnTo>
                    <a:pt x="368452" y="467372"/>
                  </a:lnTo>
                  <a:lnTo>
                    <a:pt x="277660" y="467372"/>
                  </a:lnTo>
                  <a:lnTo>
                    <a:pt x="105625" y="208622"/>
                  </a:lnTo>
                  <a:lnTo>
                    <a:pt x="105625" y="467372"/>
                  </a:lnTo>
                  <a:lnTo>
                    <a:pt x="0" y="467372"/>
                  </a:lnTo>
                  <a:lnTo>
                    <a:pt x="0" y="0"/>
                  </a:lnTo>
                  <a:lnTo>
                    <a:pt x="89369" y="0"/>
                  </a:lnTo>
                  <a:lnTo>
                    <a:pt x="262750" y="262140"/>
                  </a:lnTo>
                  <a:lnTo>
                    <a:pt x="26275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Free Form 18">
              <a:extLst>
                <a:ext uri="{FF2B5EF4-FFF2-40B4-BE49-F238E27FC236}">
                  <a16:creationId xmlns:a16="http://schemas.microsoft.com/office/drawing/2014/main" id="{3D20BC0C-62B5-7971-A31B-49FA709D2A34}"/>
                </a:ext>
              </a:extLst>
            </p:cNvPr>
            <p:cNvSpPr/>
            <p:nvPr/>
          </p:nvSpPr>
          <p:spPr>
            <a:xfrm>
              <a:off x="5420478" y="1786167"/>
              <a:ext cx="350215" cy="480860"/>
            </a:xfrm>
            <a:custGeom>
              <a:avLst/>
              <a:gdLst/>
              <a:ahLst/>
              <a:cxnLst/>
              <a:rect l="0" t="0" r="0" b="0"/>
              <a:pathLst>
                <a:path w="350215" h="480860">
                  <a:moveTo>
                    <a:pt x="263499" y="136118"/>
                  </a:moveTo>
                  <a:cubicBezTo>
                    <a:pt x="245198" y="104952"/>
                    <a:pt x="222173" y="93497"/>
                    <a:pt x="180162" y="93497"/>
                  </a:cubicBezTo>
                  <a:cubicBezTo>
                    <a:pt x="142963" y="93497"/>
                    <a:pt x="126695" y="110439"/>
                    <a:pt x="126695" y="134086"/>
                  </a:cubicBezTo>
                  <a:cubicBezTo>
                    <a:pt x="126695" y="161861"/>
                    <a:pt x="151028" y="177380"/>
                    <a:pt x="209969" y="194386"/>
                  </a:cubicBezTo>
                  <a:cubicBezTo>
                    <a:pt x="311594" y="223519"/>
                    <a:pt x="350215" y="261467"/>
                    <a:pt x="350215" y="341350"/>
                  </a:cubicBezTo>
                  <a:cubicBezTo>
                    <a:pt x="350215" y="425983"/>
                    <a:pt x="293306" y="480860"/>
                    <a:pt x="186931" y="480860"/>
                  </a:cubicBezTo>
                  <a:cubicBezTo>
                    <a:pt x="101574" y="480860"/>
                    <a:pt x="43980" y="459854"/>
                    <a:pt x="0" y="404355"/>
                  </a:cubicBezTo>
                  <a:lnTo>
                    <a:pt x="84010" y="345414"/>
                  </a:lnTo>
                  <a:cubicBezTo>
                    <a:pt x="106984" y="374548"/>
                    <a:pt x="135445" y="387362"/>
                    <a:pt x="177444" y="387362"/>
                  </a:cubicBezTo>
                  <a:cubicBezTo>
                    <a:pt x="220751" y="387362"/>
                    <a:pt x="237743" y="369062"/>
                    <a:pt x="237743" y="346773"/>
                  </a:cubicBezTo>
                  <a:cubicBezTo>
                    <a:pt x="237743" y="319735"/>
                    <a:pt x="218782" y="306120"/>
                    <a:pt x="149669" y="283756"/>
                  </a:cubicBezTo>
                  <a:cubicBezTo>
                    <a:pt x="54876" y="253276"/>
                    <a:pt x="14224" y="209905"/>
                    <a:pt x="14224" y="134759"/>
                  </a:cubicBezTo>
                  <a:cubicBezTo>
                    <a:pt x="14224" y="57581"/>
                    <a:pt x="65036" y="0"/>
                    <a:pt x="178803" y="0"/>
                  </a:cubicBezTo>
                  <a:cubicBezTo>
                    <a:pt x="253276" y="0"/>
                    <a:pt x="313575" y="25006"/>
                    <a:pt x="346773" y="7649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marL="0" marR="0" lvl="0" indent="0" algn="ctr" defTabSz="1828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2" name="Group 19">
              <a:extLst>
                <a:ext uri="{FF2B5EF4-FFF2-40B4-BE49-F238E27FC236}">
                  <a16:creationId xmlns:a16="http://schemas.microsoft.com/office/drawing/2014/main" id="{CF25FBE5-3C1F-7CEE-A00B-1F919921C2D2}"/>
                </a:ext>
              </a:extLst>
            </p:cNvPr>
            <p:cNvGrpSpPr/>
            <p:nvPr/>
          </p:nvGrpSpPr>
          <p:grpSpPr>
            <a:xfrm>
              <a:off x="7745731" y="218267"/>
              <a:ext cx="329147" cy="193618"/>
              <a:chOff x="7745731" y="218267"/>
              <a:chExt cx="329147" cy="193618"/>
            </a:xfrm>
            <a:noFill/>
          </p:grpSpPr>
          <p:sp>
            <p:nvSpPr>
              <p:cNvPr id="103" name="Free Form 20">
                <a:extLst>
                  <a:ext uri="{FF2B5EF4-FFF2-40B4-BE49-F238E27FC236}">
                    <a16:creationId xmlns:a16="http://schemas.microsoft.com/office/drawing/2014/main" id="{DE6D5254-82EC-1A4F-6525-F7DFEB62DFBA}"/>
                  </a:ext>
                </a:extLst>
              </p:cNvPr>
              <p:cNvSpPr/>
              <p:nvPr/>
            </p:nvSpPr>
            <p:spPr>
              <a:xfrm>
                <a:off x="7745731" y="218267"/>
                <a:ext cx="126822" cy="168211"/>
              </a:xfrm>
              <a:custGeom>
                <a:avLst/>
                <a:gdLst/>
                <a:ahLst/>
                <a:cxnLst/>
                <a:rect l="0" t="0" r="0" b="0"/>
                <a:pathLst>
                  <a:path w="126822" h="168211">
                    <a:moveTo>
                      <a:pt x="126822" y="0"/>
                    </a:moveTo>
                    <a:lnTo>
                      <a:pt x="126822" y="29006"/>
                    </a:lnTo>
                    <a:lnTo>
                      <a:pt x="80441" y="29006"/>
                    </a:lnTo>
                    <a:lnTo>
                      <a:pt x="80441" y="168211"/>
                    </a:lnTo>
                    <a:lnTo>
                      <a:pt x="46316" y="168211"/>
                    </a:lnTo>
                    <a:lnTo>
                      <a:pt x="46316" y="29006"/>
                    </a:lnTo>
                    <a:lnTo>
                      <a:pt x="0" y="290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1828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428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 Form 21">
                <a:extLst>
                  <a:ext uri="{FF2B5EF4-FFF2-40B4-BE49-F238E27FC236}">
                    <a16:creationId xmlns:a16="http://schemas.microsoft.com/office/drawing/2014/main" id="{77C2B5F2-89C2-6FA3-93B5-B6A035703243}"/>
                  </a:ext>
                </a:extLst>
              </p:cNvPr>
              <p:cNvSpPr/>
              <p:nvPr/>
            </p:nvSpPr>
            <p:spPr>
              <a:xfrm>
                <a:off x="7891007" y="218273"/>
                <a:ext cx="158471" cy="168212"/>
              </a:xfrm>
              <a:custGeom>
                <a:avLst/>
                <a:gdLst/>
                <a:ahLst/>
                <a:cxnLst/>
                <a:rect l="0" t="0" r="0" b="0"/>
                <a:pathLst>
                  <a:path w="158470" h="168211">
                    <a:moveTo>
                      <a:pt x="79273" y="91655"/>
                    </a:moveTo>
                    <a:lnTo>
                      <a:pt x="126022" y="0"/>
                    </a:lnTo>
                    <a:lnTo>
                      <a:pt x="158470" y="0"/>
                    </a:lnTo>
                    <a:lnTo>
                      <a:pt x="158470" y="168211"/>
                    </a:lnTo>
                    <a:lnTo>
                      <a:pt x="125831" y="168211"/>
                    </a:lnTo>
                    <a:lnTo>
                      <a:pt x="125831" y="63881"/>
                    </a:lnTo>
                    <a:lnTo>
                      <a:pt x="89255" y="137972"/>
                    </a:lnTo>
                    <a:lnTo>
                      <a:pt x="68491" y="137972"/>
                    </a:lnTo>
                    <a:lnTo>
                      <a:pt x="32461" y="64617"/>
                    </a:lnTo>
                    <a:lnTo>
                      <a:pt x="32461" y="168211"/>
                    </a:lnTo>
                    <a:lnTo>
                      <a:pt x="0" y="168211"/>
                    </a:lnTo>
                    <a:lnTo>
                      <a:pt x="0" y="0"/>
                    </a:lnTo>
                    <a:lnTo>
                      <a:pt x="31965" y="0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ctr" defTabSz="1828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4282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2207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09deed3af_1_0"/>
          <p:cNvSpPr txBox="1">
            <a:spLocks noGrp="1"/>
          </p:cNvSpPr>
          <p:nvPr>
            <p:ph type="sldNum" idx="4"/>
          </p:nvPr>
        </p:nvSpPr>
        <p:spPr>
          <a:xfrm>
            <a:off x="22139804" y="12585032"/>
            <a:ext cx="912813" cy="685800"/>
          </a:xfr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lvl="0"/>
            <a:fld id="{00000000-1234-1234-1234-123412341234}" type="slidenum">
              <a:rPr lang="en-US"/>
              <a:pPr lvl="0"/>
              <a:t>2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E634F1F-D0A1-CEFC-02E5-AD963270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22" name="Google Shape;322;g2409deed3af_1_0"/>
          <p:cNvSpPr txBox="1">
            <a:spLocks noGrp="1"/>
          </p:cNvSpPr>
          <p:nvPr>
            <p:ph type="body" sz="quarter" idx="15"/>
          </p:nvPr>
        </p:nvSpPr>
        <p:spPr>
          <a:xfrm>
            <a:off x="12205090" y="457200"/>
            <a:ext cx="10923198" cy="12115800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dirty="0"/>
              <a:t> </a:t>
            </a:r>
            <a:r>
              <a:rPr lang="en-US" sz="4800" dirty="0"/>
              <a:t>About Penguin</a:t>
            </a:r>
          </a:p>
          <a:p>
            <a:pPr lvl="1"/>
            <a:r>
              <a:rPr lang="en-US" sz="2800" dirty="0"/>
              <a:t>Your Trusted Advisor for AI Factories</a:t>
            </a:r>
          </a:p>
          <a:p>
            <a:pPr lvl="0"/>
            <a:r>
              <a:rPr lang="en-US" sz="4800" dirty="0"/>
              <a:t>Delivering AI Factory at Scale</a:t>
            </a:r>
          </a:p>
          <a:p>
            <a:pPr lvl="1"/>
            <a:r>
              <a:rPr lang="en-US" sz="2800" dirty="0"/>
              <a:t>Challenges and Solutions</a:t>
            </a:r>
          </a:p>
          <a:p>
            <a:pPr lvl="0"/>
            <a:r>
              <a:rPr lang="en-US" sz="4800" dirty="0"/>
              <a:t>Penguin’s Scyld Suite</a:t>
            </a:r>
          </a:p>
          <a:p>
            <a:pPr lvl="1"/>
            <a:r>
              <a:rPr lang="en-US" sz="2800" dirty="0"/>
              <a:t>Your AI Factory Unified Control Plane</a:t>
            </a:r>
          </a:p>
          <a:p>
            <a:pPr lvl="0"/>
            <a:r>
              <a:rPr lang="en-US" sz="4800" dirty="0"/>
              <a:t>Your End-to-End AI Factory Journey</a:t>
            </a:r>
          </a:p>
          <a:p>
            <a:pPr lvl="1"/>
            <a:r>
              <a:rPr lang="en-US" sz="2800" dirty="0"/>
              <a:t>Guidance and Flexibility 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A14993E-EA37-AEC9-1913-D204F4F79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3587" y="457200"/>
            <a:ext cx="10704513" cy="12127832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Penguin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spcAft>
                <a:spcPts val="2400"/>
              </a:spcAft>
              <a:buNone/>
            </a:pPr>
            <a:r>
              <a:rPr lang="en-US" dirty="0">
                <a:solidFill>
                  <a:schemeClr val="dk1"/>
                </a:solidFill>
                <a:cs typeface="Quattrocento Sans"/>
                <a:sym typeface="Quattrocento Sans"/>
              </a:rPr>
              <a:t>Penguin Solutions, an SGH company, designs, builds, deploys, and manages AI and accelerated computing infrastructures at scale. </a:t>
            </a:r>
          </a:p>
          <a:p>
            <a:pPr marL="1379538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chemeClr val="dk1"/>
                </a:solidFill>
                <a:cs typeface="Quattrocento Sans"/>
                <a:sym typeface="Quattrocento Sans"/>
              </a:rPr>
              <a:t>Tailored: </a:t>
            </a:r>
            <a:r>
              <a:rPr lang="en-US" dirty="0">
                <a:solidFill>
                  <a:schemeClr val="dk1"/>
                </a:solidFill>
                <a:cs typeface="Quattrocento Sans"/>
                <a:sym typeface="Quattrocento Sans"/>
              </a:rPr>
              <a:t>We deliver highly tuned solutions that are designed to significantly improve results.</a:t>
            </a:r>
          </a:p>
          <a:p>
            <a:pPr marL="1379538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chemeClr val="dk1"/>
                </a:solidFill>
                <a:cs typeface="Quattrocento Sans"/>
                <a:sym typeface="Quattrocento Sans"/>
              </a:rPr>
              <a:t>Proven: </a:t>
            </a:r>
            <a:r>
              <a:rPr lang="en-US" dirty="0">
                <a:solidFill>
                  <a:schemeClr val="dk1"/>
                </a:solidFill>
                <a:cs typeface="Quattrocento Sans"/>
                <a:sym typeface="Quattrocento Sans"/>
              </a:rPr>
              <a:t>We have over 24 years of HPC experience and have deployed over 50,000 GPUs in partnership with leaders in AI.</a:t>
            </a:r>
          </a:p>
          <a:p>
            <a:pPr marL="1379538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chemeClr val="dk1"/>
                </a:solidFill>
                <a:cs typeface="Quattrocento Sans"/>
                <a:sym typeface="Quattrocento Sans"/>
              </a:rPr>
              <a:t>Innovative: </a:t>
            </a:r>
            <a:r>
              <a:rPr lang="en-US" dirty="0">
                <a:solidFill>
                  <a:schemeClr val="dk1"/>
                </a:solidFill>
                <a:cs typeface="Quattrocento Sans"/>
                <a:sym typeface="Quattrocento Sans"/>
              </a:rPr>
              <a:t>We continually incorporate the best elements and technologies.</a:t>
            </a:r>
          </a:p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04B1E3-C271-7AB1-AA1E-8894DF9C41BE}"/>
              </a:ext>
            </a:extLst>
          </p:cNvPr>
          <p:cNvSpPr/>
          <p:nvPr/>
        </p:nvSpPr>
        <p:spPr>
          <a:xfrm>
            <a:off x="18170929" y="5258050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NVIDIA CERTIFIED</a:t>
            </a:r>
            <a:b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DGX Managed </a:t>
            </a:r>
            <a:b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Service Provider</a:t>
            </a:r>
            <a:endParaRPr lang="en-US" sz="2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732437-C398-B7D1-8F20-98D5C995938B}"/>
              </a:ext>
            </a:extLst>
          </p:cNvPr>
          <p:cNvSpPr/>
          <p:nvPr/>
        </p:nvSpPr>
        <p:spPr>
          <a:xfrm>
            <a:off x="13433426" y="1428750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24 YEARS OF EXPERIENCE</a:t>
            </a:r>
            <a:br>
              <a:rPr lang="en-US" dirty="0"/>
            </a:br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AI/HPC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B2B498-5EE1-7DD9-850F-E57DDFA23642}"/>
              </a:ext>
            </a:extLst>
          </p:cNvPr>
          <p:cNvSpPr/>
          <p:nvPr/>
        </p:nvSpPr>
        <p:spPr>
          <a:xfrm>
            <a:off x="18170929" y="1428750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BROAD MARKET EXPERTISE</a:t>
            </a:r>
          </a:p>
          <a:p>
            <a:pPr algn="ctr"/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Commercial, Fed, DoD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A470A9-E653-0992-6094-6BD76093E876}"/>
              </a:ext>
            </a:extLst>
          </p:cNvPr>
          <p:cNvSpPr/>
          <p:nvPr/>
        </p:nvSpPr>
        <p:spPr>
          <a:xfrm>
            <a:off x="13433426" y="5258050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AI CLUSTER MANAGEMENT</a:t>
            </a:r>
          </a:p>
          <a:p>
            <a:pPr algn="ctr"/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Scyld Suite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153E08-C844-BF61-4150-68BB00538C16}"/>
              </a:ext>
            </a:extLst>
          </p:cNvPr>
          <p:cNvSpPr/>
          <p:nvPr/>
        </p:nvSpPr>
        <p:spPr>
          <a:xfrm>
            <a:off x="13433426" y="8944036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SGH</a:t>
            </a:r>
            <a:br>
              <a:rPr lang="en-US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NASDAQ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F990CE-2E85-11DF-EDA8-FFD85339DCF5}"/>
              </a:ext>
            </a:extLst>
          </p:cNvPr>
          <p:cNvSpPr/>
          <p:nvPr/>
        </p:nvSpPr>
        <p:spPr>
          <a:xfrm>
            <a:off x="18170929" y="8944036"/>
            <a:ext cx="4297680" cy="2743200"/>
          </a:xfrm>
          <a:prstGeom prst="rect">
            <a:avLst/>
          </a:prstGeom>
          <a:solidFill>
            <a:srgbClr val="24282A">
              <a:alpha val="74902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3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FLEXIBILITY</a:t>
            </a:r>
          </a:p>
          <a:p>
            <a:pPr algn="ctr"/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 Prem, Cloud, and Hybrid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DDF705-EC49-CFB6-8B4A-7F56EAB7DDF2}"/>
              </a:ext>
            </a:extLst>
          </p:cNvPr>
          <p:cNvCxnSpPr/>
          <p:nvPr/>
        </p:nvCxnSpPr>
        <p:spPr>
          <a:xfrm>
            <a:off x="12155488" y="457200"/>
            <a:ext cx="1" cy="1211580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EA0C29E5-AEF9-2B86-2FEC-F0DA8E7D6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671" y="7738254"/>
            <a:ext cx="1005840" cy="10058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68E325-C5FB-94A8-2659-4B257B64C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9671" y="5509260"/>
            <a:ext cx="1035428" cy="10058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DCBFF7B-F4DD-92A2-3BFB-473723F90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7769" y="10316667"/>
            <a:ext cx="100584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216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57DA90-64FC-0FB4-9076-6C081B73B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22" y="1181100"/>
            <a:ext cx="21900519" cy="1428613"/>
          </a:xfrm>
        </p:spPr>
        <p:txBody>
          <a:bodyPr>
            <a:normAutofit/>
          </a:bodyPr>
          <a:lstStyle/>
          <a:p>
            <a:r>
              <a:rPr lang="en-US" dirty="0">
                <a:latin typeface="Roboto"/>
                <a:ea typeface="Roboto"/>
                <a:cs typeface="Roboto"/>
                <a:sym typeface="Roboto"/>
              </a:rPr>
              <a:t>Experts at AI Factory Infrastructure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0602AE-DC0F-63E9-B143-9A975D822A9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D63010-5BCE-6481-63E5-8AF4C76519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7138" y="2565999"/>
            <a:ext cx="22794912" cy="57851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E</a:t>
            </a:r>
            <a:r>
              <a:rPr lang="en-US" sz="360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nterprise</a:t>
            </a:r>
            <a:r>
              <a:rPr lang="en-US" sz="3600" i="0" u="none" strike="noStrike" cap="none" dirty="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360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infrastructure </a:t>
            </a:r>
            <a:r>
              <a:rPr lang="en-US" sz="3600" i="0" u="none" strike="noStrike" cap="none" dirty="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designed to </a:t>
            </a:r>
            <a:r>
              <a:rPr lang="en-US" sz="360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support advanced workloads with </a:t>
            </a:r>
            <a:r>
              <a:rPr lang="en-US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o</a:t>
            </a:r>
            <a:r>
              <a:rPr lang="en-US" sz="360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ptimal performance and stability at scale</a:t>
            </a:r>
            <a:endParaRPr lang="en-US" dirty="0"/>
          </a:p>
        </p:txBody>
      </p:sp>
      <p:pic>
        <p:nvPicPr>
          <p:cNvPr id="10" name="Google Shape;392;g278d8424f0a_1_1200">
            <a:extLst>
              <a:ext uri="{FF2B5EF4-FFF2-40B4-BE49-F238E27FC236}">
                <a16:creationId xmlns:a16="http://schemas.microsoft.com/office/drawing/2014/main" id="{906506DD-E7B3-8EA1-21AB-DD16F87D9CF7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193588" y="3738563"/>
            <a:ext cx="12193587" cy="8834437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12BDA8-7ECF-CFD5-D822-5DD660F24A51}"/>
              </a:ext>
            </a:extLst>
          </p:cNvPr>
          <p:cNvSpPr/>
          <p:nvPr/>
        </p:nvSpPr>
        <p:spPr>
          <a:xfrm>
            <a:off x="324645" y="4134613"/>
            <a:ext cx="922338" cy="81651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AI FACTORY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BBE62-E0ED-B92F-6867-4ECCADBEC64A}"/>
              </a:ext>
            </a:extLst>
          </p:cNvPr>
          <p:cNvSpPr/>
          <p:nvPr/>
        </p:nvSpPr>
        <p:spPr>
          <a:xfrm>
            <a:off x="10687050" y="7174695"/>
            <a:ext cx="922338" cy="511255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Platform Foundation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18EFCF-E9BF-306F-4C76-DE6161BA0FFF}"/>
              </a:ext>
            </a:extLst>
          </p:cNvPr>
          <p:cNvSpPr/>
          <p:nvPr/>
        </p:nvSpPr>
        <p:spPr>
          <a:xfrm>
            <a:off x="10687050" y="4134613"/>
            <a:ext cx="922338" cy="28943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/>
              <a:t>User Workloads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CB15C9-0296-5870-3A78-BF22CC472D04}"/>
              </a:ext>
            </a:extLst>
          </p:cNvPr>
          <p:cNvSpPr/>
          <p:nvPr/>
        </p:nvSpPr>
        <p:spPr>
          <a:xfrm>
            <a:off x="1497506" y="7174694"/>
            <a:ext cx="8850698" cy="511255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12EF82-4775-2848-CAB1-4ED95CA25D69}"/>
              </a:ext>
            </a:extLst>
          </p:cNvPr>
          <p:cNvSpPr/>
          <p:nvPr/>
        </p:nvSpPr>
        <p:spPr>
          <a:xfrm>
            <a:off x="1649663" y="8572499"/>
            <a:ext cx="4168075" cy="3659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0" tIns="274320" rIns="274320"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Data Center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57269D-3743-65FB-479F-FC9644A5DE47}"/>
              </a:ext>
            </a:extLst>
          </p:cNvPr>
          <p:cNvSpPr/>
          <p:nvPr/>
        </p:nvSpPr>
        <p:spPr>
          <a:xfrm>
            <a:off x="6028368" y="8572500"/>
            <a:ext cx="4168075" cy="36597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0" tIns="274320" rIns="274320"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188DEBC-FB42-2C76-4466-24A00BD86F0B}"/>
              </a:ext>
            </a:extLst>
          </p:cNvPr>
          <p:cNvSpPr/>
          <p:nvPr/>
        </p:nvSpPr>
        <p:spPr>
          <a:xfrm>
            <a:off x="1661187" y="7932306"/>
            <a:ext cx="2011874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35D8C1-E2C8-28EB-F1AF-9733C47737B3}"/>
              </a:ext>
            </a:extLst>
          </p:cNvPr>
          <p:cNvSpPr/>
          <p:nvPr/>
        </p:nvSpPr>
        <p:spPr>
          <a:xfrm>
            <a:off x="3844958" y="7932306"/>
            <a:ext cx="2011874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Build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BA8791B-8CF7-A673-31A8-EBFEAE8F4133}"/>
              </a:ext>
            </a:extLst>
          </p:cNvPr>
          <p:cNvSpPr/>
          <p:nvPr/>
        </p:nvSpPr>
        <p:spPr>
          <a:xfrm>
            <a:off x="6020553" y="7932306"/>
            <a:ext cx="2011874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Deploy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C670AB-E3EE-A205-A957-D0106B1416A3}"/>
              </a:ext>
            </a:extLst>
          </p:cNvPr>
          <p:cNvSpPr/>
          <p:nvPr/>
        </p:nvSpPr>
        <p:spPr>
          <a:xfrm>
            <a:off x="8178924" y="7932306"/>
            <a:ext cx="2011874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</a:t>
            </a:r>
          </a:p>
        </p:txBody>
      </p:sp>
      <p:pic>
        <p:nvPicPr>
          <p:cNvPr id="47" name="Picture 46" descr="A black and yellow logo">
            <a:extLst>
              <a:ext uri="{FF2B5EF4-FFF2-40B4-BE49-F238E27FC236}">
                <a16:creationId xmlns:a16="http://schemas.microsoft.com/office/drawing/2014/main" id="{9C80C665-F9BC-9BB7-7FBC-A7EC557114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307" y="7174694"/>
            <a:ext cx="1894253" cy="87320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D1D102BF-F897-EDB4-B8EE-A764FCA23FEA}"/>
              </a:ext>
            </a:extLst>
          </p:cNvPr>
          <p:cNvGrpSpPr/>
          <p:nvPr/>
        </p:nvGrpSpPr>
        <p:grpSpPr>
          <a:xfrm>
            <a:off x="1890383" y="9482894"/>
            <a:ext cx="3686635" cy="2557525"/>
            <a:chOff x="1874719" y="9482894"/>
            <a:chExt cx="3686635" cy="25575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41BBC9-1FE7-03C0-1473-A7314A9B0447}"/>
                </a:ext>
              </a:extLst>
            </p:cNvPr>
            <p:cNvSpPr/>
            <p:nvPr/>
          </p:nvSpPr>
          <p:spPr>
            <a:xfrm>
              <a:off x="1874719" y="11491779"/>
              <a:ext cx="3686635" cy="548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Data Center Infrastructure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1F98514-A01E-30C5-B961-D15E32979F30}"/>
                </a:ext>
              </a:extLst>
            </p:cNvPr>
            <p:cNvSpPr/>
            <p:nvPr/>
          </p:nvSpPr>
          <p:spPr>
            <a:xfrm>
              <a:off x="1874719" y="10822150"/>
              <a:ext cx="3686635" cy="548640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Data Technologies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9D2A08-10E2-5F11-CD4B-8C253A4840FA}"/>
                </a:ext>
              </a:extLst>
            </p:cNvPr>
            <p:cNvSpPr/>
            <p:nvPr/>
          </p:nvSpPr>
          <p:spPr>
            <a:xfrm>
              <a:off x="1874719" y="10152522"/>
              <a:ext cx="3686635" cy="5486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Compute &amp; GPU Technologies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F63C55-45EC-1399-FC5F-BC17BC0B8A61}"/>
                </a:ext>
              </a:extLst>
            </p:cNvPr>
            <p:cNvSpPr/>
            <p:nvPr/>
          </p:nvSpPr>
          <p:spPr>
            <a:xfrm>
              <a:off x="1874719" y="9482894"/>
              <a:ext cx="3686635" cy="548640"/>
            </a:xfrm>
            <a:prstGeom prst="rect">
              <a:avLst/>
            </a:prstGeom>
            <a:solidFill>
              <a:srgbClr val="A4AD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Software Technologies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0D6D57-AEEC-A417-15E3-1FBA277368CC}"/>
              </a:ext>
            </a:extLst>
          </p:cNvPr>
          <p:cNvGrpSpPr/>
          <p:nvPr/>
        </p:nvGrpSpPr>
        <p:grpSpPr>
          <a:xfrm>
            <a:off x="6304996" y="9482894"/>
            <a:ext cx="3686635" cy="2557525"/>
            <a:chOff x="1874719" y="9482894"/>
            <a:chExt cx="3686635" cy="25575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F4C3FE-D9BE-BF18-9789-E9FEF28A4B17}"/>
                </a:ext>
              </a:extLst>
            </p:cNvPr>
            <p:cNvSpPr/>
            <p:nvPr/>
          </p:nvSpPr>
          <p:spPr>
            <a:xfrm>
              <a:off x="1874719" y="11491779"/>
              <a:ext cx="3686635" cy="548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Secure Cloud Infrastructure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C3A5952-ACD2-9B46-C53E-70215A012C28}"/>
                </a:ext>
              </a:extLst>
            </p:cNvPr>
            <p:cNvSpPr/>
            <p:nvPr/>
          </p:nvSpPr>
          <p:spPr>
            <a:xfrm>
              <a:off x="1874719" y="10822150"/>
              <a:ext cx="3686635" cy="548640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Data Technologies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E5894AE-DB91-7D97-4292-60C216EDC3C6}"/>
                </a:ext>
              </a:extLst>
            </p:cNvPr>
            <p:cNvSpPr/>
            <p:nvPr/>
          </p:nvSpPr>
          <p:spPr>
            <a:xfrm>
              <a:off x="1874719" y="10152522"/>
              <a:ext cx="3686635" cy="54864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algn="ctr">
                <a:buClr>
                  <a:srgbClr val="000000"/>
                </a:buClr>
                <a:buSzPts val="2000"/>
              </a:pP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Compute &amp; GPU Technologies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36FFE05-7E73-22BD-E793-8831458C9B02}"/>
                </a:ext>
              </a:extLst>
            </p:cNvPr>
            <p:cNvSpPr/>
            <p:nvPr/>
          </p:nvSpPr>
          <p:spPr>
            <a:xfrm>
              <a:off x="1874719" y="9482894"/>
              <a:ext cx="3686635" cy="548640"/>
            </a:xfrm>
            <a:prstGeom prst="rect">
              <a:avLst/>
            </a:prstGeom>
            <a:solidFill>
              <a:srgbClr val="A4AD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4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  <a:sym typeface="Arial"/>
                </a:rPr>
                <a:t>Software Technologies</a:t>
              </a:r>
            </a:p>
          </p:txBody>
        </p:sp>
      </p:grpSp>
      <p:pic>
        <p:nvPicPr>
          <p:cNvPr id="59" name="Picture 58" descr="A black rectangular object with lines on it&#10;&#10;Description automatically generated">
            <a:extLst>
              <a:ext uri="{FF2B5EF4-FFF2-40B4-BE49-F238E27FC236}">
                <a16:creationId xmlns:a16="http://schemas.microsoft.com/office/drawing/2014/main" id="{7B33F894-8233-008F-862D-0CCA31A1DF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DDBC41"/>
              </a:clrFrom>
              <a:clrTo>
                <a:srgbClr val="DDBC4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383" y="8765799"/>
            <a:ext cx="873031" cy="646476"/>
          </a:xfrm>
          <a:prstGeom prst="rect">
            <a:avLst/>
          </a:prstGeom>
        </p:spPr>
      </p:pic>
      <p:pic>
        <p:nvPicPr>
          <p:cNvPr id="61" name="Picture 60" descr="A yellow cloud with black background&#10;&#10;Description automatically generated">
            <a:extLst>
              <a:ext uri="{FF2B5EF4-FFF2-40B4-BE49-F238E27FC236}">
                <a16:creationId xmlns:a16="http://schemas.microsoft.com/office/drawing/2014/main" id="{C8E7BB24-5A8B-1D18-36AA-F5C2D732AB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950" y="8815415"/>
            <a:ext cx="877824" cy="48448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26D0C75-C1BA-4E1D-2194-406A8F81E423}"/>
              </a:ext>
            </a:extLst>
          </p:cNvPr>
          <p:cNvSpPr/>
          <p:nvPr/>
        </p:nvSpPr>
        <p:spPr>
          <a:xfrm>
            <a:off x="1497506" y="4134613"/>
            <a:ext cx="8850698" cy="289430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en-US" sz="3000" i="0" u="none" strike="noStrike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AI &amp; HPC Applications</a:t>
            </a:r>
          </a:p>
          <a:p>
            <a:pPr algn="ctr"/>
            <a:endParaRPr lang="en-US" dirty="0"/>
          </a:p>
        </p:txBody>
      </p:sp>
      <p:sp>
        <p:nvSpPr>
          <p:cNvPr id="69" name="Google Shape;369;g278d8424f0a_1_1200">
            <a:extLst>
              <a:ext uri="{FF2B5EF4-FFF2-40B4-BE49-F238E27FC236}">
                <a16:creationId xmlns:a16="http://schemas.microsoft.com/office/drawing/2014/main" id="{5329939F-E600-E7CE-B27A-2994F65195D4}"/>
              </a:ext>
            </a:extLst>
          </p:cNvPr>
          <p:cNvSpPr/>
          <p:nvPr/>
        </p:nvSpPr>
        <p:spPr>
          <a:xfrm>
            <a:off x="1825672" y="5050480"/>
            <a:ext cx="1099777" cy="418592"/>
          </a:xfrm>
          <a:prstGeom prst="rect">
            <a:avLst/>
          </a:prstGeom>
          <a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70;g278d8424f0a_1_1200">
            <a:extLst>
              <a:ext uri="{FF2B5EF4-FFF2-40B4-BE49-F238E27FC236}">
                <a16:creationId xmlns:a16="http://schemas.microsoft.com/office/drawing/2014/main" id="{81682A59-9741-D23D-323C-C82D9CF28BC9}"/>
              </a:ext>
            </a:extLst>
          </p:cNvPr>
          <p:cNvSpPr/>
          <p:nvPr/>
        </p:nvSpPr>
        <p:spPr>
          <a:xfrm>
            <a:off x="3909261" y="5085949"/>
            <a:ext cx="1135189" cy="339440"/>
          </a:xfrm>
          <a:prstGeom prst="rect">
            <a:avLst/>
          </a:prstGeom>
          <a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71;g278d8424f0a_1_1200">
            <a:extLst>
              <a:ext uri="{FF2B5EF4-FFF2-40B4-BE49-F238E27FC236}">
                <a16:creationId xmlns:a16="http://schemas.microsoft.com/office/drawing/2014/main" id="{996E3CBD-E518-CD23-3910-D107672D5B04}"/>
              </a:ext>
            </a:extLst>
          </p:cNvPr>
          <p:cNvSpPr/>
          <p:nvPr/>
        </p:nvSpPr>
        <p:spPr>
          <a:xfrm>
            <a:off x="6021767" y="4961928"/>
            <a:ext cx="739610" cy="635246"/>
          </a:xfrm>
          <a:prstGeom prst="rect">
            <a:avLst/>
          </a:prstGeom>
          <a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72;g278d8424f0a_1_1200">
            <a:extLst>
              <a:ext uri="{FF2B5EF4-FFF2-40B4-BE49-F238E27FC236}">
                <a16:creationId xmlns:a16="http://schemas.microsoft.com/office/drawing/2014/main" id="{336BCC4A-A9E1-F7AC-0117-C352930E2180}"/>
              </a:ext>
            </a:extLst>
          </p:cNvPr>
          <p:cNvSpPr/>
          <p:nvPr/>
        </p:nvSpPr>
        <p:spPr>
          <a:xfrm>
            <a:off x="7604965" y="4923366"/>
            <a:ext cx="534795" cy="660554"/>
          </a:xfrm>
          <a:prstGeom prst="rect">
            <a:avLst/>
          </a:prstGeom>
          <a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73;g278d8424f0a_1_1200">
            <a:extLst>
              <a:ext uri="{FF2B5EF4-FFF2-40B4-BE49-F238E27FC236}">
                <a16:creationId xmlns:a16="http://schemas.microsoft.com/office/drawing/2014/main" id="{1E04665E-40F2-ADD9-9648-A55A4B965FBD}"/>
              </a:ext>
            </a:extLst>
          </p:cNvPr>
          <p:cNvSpPr/>
          <p:nvPr/>
        </p:nvSpPr>
        <p:spPr>
          <a:xfrm>
            <a:off x="1863817" y="5757710"/>
            <a:ext cx="943787" cy="296820"/>
          </a:xfrm>
          <a:prstGeom prst="rect">
            <a:avLst/>
          </a:prstGeom>
          <a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74;g278d8424f0a_1_1200">
            <a:extLst>
              <a:ext uri="{FF2B5EF4-FFF2-40B4-BE49-F238E27FC236}">
                <a16:creationId xmlns:a16="http://schemas.microsoft.com/office/drawing/2014/main" id="{00F41B40-5FC6-C72D-C1A5-9767DDF0CDA2}"/>
              </a:ext>
            </a:extLst>
          </p:cNvPr>
          <p:cNvSpPr/>
          <p:nvPr/>
        </p:nvSpPr>
        <p:spPr>
          <a:xfrm>
            <a:off x="3777843" y="5795129"/>
            <a:ext cx="1490201" cy="207520"/>
          </a:xfrm>
          <a:prstGeom prst="rect">
            <a:avLst/>
          </a:prstGeom>
          <a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75;g278d8424f0a_1_1200">
            <a:extLst>
              <a:ext uri="{FF2B5EF4-FFF2-40B4-BE49-F238E27FC236}">
                <a16:creationId xmlns:a16="http://schemas.microsoft.com/office/drawing/2014/main" id="{B5B4F86C-CBAC-B2EA-E429-82AB8F94C479}"/>
              </a:ext>
            </a:extLst>
          </p:cNvPr>
          <p:cNvSpPr/>
          <p:nvPr/>
        </p:nvSpPr>
        <p:spPr>
          <a:xfrm>
            <a:off x="6085898" y="5678698"/>
            <a:ext cx="592584" cy="547975"/>
          </a:xfrm>
          <a:prstGeom prst="rect">
            <a:avLst/>
          </a:prstGeom>
          <a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76;g278d8424f0a_1_1200">
            <a:extLst>
              <a:ext uri="{FF2B5EF4-FFF2-40B4-BE49-F238E27FC236}">
                <a16:creationId xmlns:a16="http://schemas.microsoft.com/office/drawing/2014/main" id="{5DBA485B-1527-A485-FCD1-D4B48AE9A2C6}"/>
              </a:ext>
            </a:extLst>
          </p:cNvPr>
          <p:cNvSpPr/>
          <p:nvPr/>
        </p:nvSpPr>
        <p:spPr>
          <a:xfrm>
            <a:off x="7602701" y="5577730"/>
            <a:ext cx="558965" cy="600236"/>
          </a:xfrm>
          <a:prstGeom prst="rect">
            <a:avLst/>
          </a:prstGeom>
          <a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77;g278d8424f0a_1_1200">
            <a:extLst>
              <a:ext uri="{FF2B5EF4-FFF2-40B4-BE49-F238E27FC236}">
                <a16:creationId xmlns:a16="http://schemas.microsoft.com/office/drawing/2014/main" id="{48D7961A-946F-CFD0-E79D-C212E76C6470}"/>
              </a:ext>
            </a:extLst>
          </p:cNvPr>
          <p:cNvSpPr/>
          <p:nvPr/>
        </p:nvSpPr>
        <p:spPr>
          <a:xfrm>
            <a:off x="9117257" y="5492062"/>
            <a:ext cx="494866" cy="596177"/>
          </a:xfrm>
          <a:prstGeom prst="rect">
            <a:avLst/>
          </a:prstGeom>
          <a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378;g278d8424f0a_1_1200">
            <a:extLst>
              <a:ext uri="{FF2B5EF4-FFF2-40B4-BE49-F238E27FC236}">
                <a16:creationId xmlns:a16="http://schemas.microsoft.com/office/drawing/2014/main" id="{6E380F23-E729-63A0-629F-4621E7D3E6F1}"/>
              </a:ext>
            </a:extLst>
          </p:cNvPr>
          <p:cNvGrpSpPr/>
          <p:nvPr/>
        </p:nvGrpSpPr>
        <p:grpSpPr>
          <a:xfrm>
            <a:off x="8975240" y="5161616"/>
            <a:ext cx="845941" cy="145701"/>
            <a:chOff x="5397182" y="3453660"/>
            <a:chExt cx="555799" cy="88267"/>
          </a:xfrm>
        </p:grpSpPr>
        <p:sp>
          <p:nvSpPr>
            <p:cNvPr id="79" name="Google Shape;379;g278d8424f0a_1_1200">
              <a:extLst>
                <a:ext uri="{FF2B5EF4-FFF2-40B4-BE49-F238E27FC236}">
                  <a16:creationId xmlns:a16="http://schemas.microsoft.com/office/drawing/2014/main" id="{AD243CDD-BC75-FCA8-A7CD-85ABFC81F061}"/>
                </a:ext>
              </a:extLst>
            </p:cNvPr>
            <p:cNvSpPr/>
            <p:nvPr/>
          </p:nvSpPr>
          <p:spPr>
            <a:xfrm>
              <a:off x="5397182" y="3453663"/>
              <a:ext cx="102235" cy="88264"/>
            </a:xfrm>
            <a:custGeom>
              <a:avLst/>
              <a:gdLst/>
              <a:ahLst/>
              <a:cxnLst/>
              <a:rect l="l" t="t" r="r" b="b"/>
              <a:pathLst>
                <a:path w="102235" h="88264" extrusionOk="0">
                  <a:moveTo>
                    <a:pt x="65049" y="54610"/>
                  </a:moveTo>
                  <a:lnTo>
                    <a:pt x="63017" y="49403"/>
                  </a:lnTo>
                  <a:lnTo>
                    <a:pt x="55524" y="41998"/>
                  </a:lnTo>
                  <a:lnTo>
                    <a:pt x="48653" y="38011"/>
                  </a:lnTo>
                  <a:lnTo>
                    <a:pt x="26758" y="28079"/>
                  </a:lnTo>
                  <a:lnTo>
                    <a:pt x="23253" y="25844"/>
                  </a:lnTo>
                  <a:lnTo>
                    <a:pt x="22301" y="24244"/>
                  </a:lnTo>
                  <a:lnTo>
                    <a:pt x="22301" y="17068"/>
                  </a:lnTo>
                  <a:lnTo>
                    <a:pt x="27038" y="14465"/>
                  </a:lnTo>
                  <a:lnTo>
                    <a:pt x="43281" y="14465"/>
                  </a:lnTo>
                  <a:lnTo>
                    <a:pt x="50571" y="16027"/>
                  </a:lnTo>
                  <a:lnTo>
                    <a:pt x="58445" y="19177"/>
                  </a:lnTo>
                  <a:lnTo>
                    <a:pt x="58445" y="3086"/>
                  </a:lnTo>
                  <a:lnTo>
                    <a:pt x="47879" y="1028"/>
                  </a:lnTo>
                  <a:lnTo>
                    <a:pt x="39789" y="0"/>
                  </a:lnTo>
                  <a:lnTo>
                    <a:pt x="34213" y="0"/>
                  </a:lnTo>
                  <a:lnTo>
                    <a:pt x="0" y="17284"/>
                  </a:lnTo>
                  <a:lnTo>
                    <a:pt x="0" y="32156"/>
                  </a:lnTo>
                  <a:lnTo>
                    <a:pt x="2184" y="37528"/>
                  </a:lnTo>
                  <a:lnTo>
                    <a:pt x="9944" y="45034"/>
                  </a:lnTo>
                  <a:lnTo>
                    <a:pt x="17208" y="48933"/>
                  </a:lnTo>
                  <a:lnTo>
                    <a:pt x="34556" y="56070"/>
                  </a:lnTo>
                  <a:lnTo>
                    <a:pt x="38430" y="58064"/>
                  </a:lnTo>
                  <a:lnTo>
                    <a:pt x="41402" y="60858"/>
                  </a:lnTo>
                  <a:lnTo>
                    <a:pt x="42138" y="62522"/>
                  </a:lnTo>
                  <a:lnTo>
                    <a:pt x="42138" y="69862"/>
                  </a:lnTo>
                  <a:lnTo>
                    <a:pt x="37084" y="72529"/>
                  </a:lnTo>
                  <a:lnTo>
                    <a:pt x="26974" y="72529"/>
                  </a:lnTo>
                  <a:lnTo>
                    <a:pt x="21272" y="72250"/>
                  </a:lnTo>
                  <a:lnTo>
                    <a:pt x="15163" y="71412"/>
                  </a:lnTo>
                  <a:lnTo>
                    <a:pt x="8636" y="70015"/>
                  </a:lnTo>
                  <a:lnTo>
                    <a:pt x="1714" y="68046"/>
                  </a:lnTo>
                  <a:lnTo>
                    <a:pt x="1714" y="84759"/>
                  </a:lnTo>
                  <a:lnTo>
                    <a:pt x="8305" y="86118"/>
                  </a:lnTo>
                  <a:lnTo>
                    <a:pt x="14884" y="87083"/>
                  </a:lnTo>
                  <a:lnTo>
                    <a:pt x="21437" y="87655"/>
                  </a:lnTo>
                  <a:lnTo>
                    <a:pt x="27965" y="87845"/>
                  </a:lnTo>
                  <a:lnTo>
                    <a:pt x="35318" y="87477"/>
                  </a:lnTo>
                  <a:lnTo>
                    <a:pt x="65049" y="70167"/>
                  </a:lnTo>
                  <a:lnTo>
                    <a:pt x="65049" y="54610"/>
                  </a:lnTo>
                  <a:close/>
                </a:path>
                <a:path w="102235" h="88264" extrusionOk="0">
                  <a:moveTo>
                    <a:pt x="102057" y="1473"/>
                  </a:moveTo>
                  <a:lnTo>
                    <a:pt x="78409" y="1473"/>
                  </a:lnTo>
                  <a:lnTo>
                    <a:pt x="78409" y="86131"/>
                  </a:lnTo>
                  <a:lnTo>
                    <a:pt x="102057" y="86131"/>
                  </a:lnTo>
                  <a:lnTo>
                    <a:pt x="102057" y="1473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80;g278d8424f0a_1_1200">
              <a:extLst>
                <a:ext uri="{FF2B5EF4-FFF2-40B4-BE49-F238E27FC236}">
                  <a16:creationId xmlns:a16="http://schemas.microsoft.com/office/drawing/2014/main" id="{165CBF15-C960-24ED-B920-F2E43418F483}"/>
                </a:ext>
              </a:extLst>
            </p:cNvPr>
            <p:cNvSpPr/>
            <p:nvPr/>
          </p:nvSpPr>
          <p:spPr>
            <a:xfrm>
              <a:off x="5520923" y="3455131"/>
              <a:ext cx="180000" cy="85500"/>
            </a:xfrm>
            <a:prstGeom prst="rect">
              <a:avLst/>
            </a:prstGeom>
            <a:blipFill rotWithShape="1">
              <a:blip r:embed="rId1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81;g278d8424f0a_1_1200">
              <a:extLst>
                <a:ext uri="{FF2B5EF4-FFF2-40B4-BE49-F238E27FC236}">
                  <a16:creationId xmlns:a16="http://schemas.microsoft.com/office/drawing/2014/main" id="{BF68D22D-9465-16E3-43E9-0FDF8DBF0AA8}"/>
                </a:ext>
              </a:extLst>
            </p:cNvPr>
            <p:cNvSpPr/>
            <p:nvPr/>
          </p:nvSpPr>
          <p:spPr>
            <a:xfrm>
              <a:off x="5722581" y="3453660"/>
              <a:ext cx="230400" cy="87900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3D2556D3-FE55-4321-67FF-777AC4B56C72}"/>
              </a:ext>
            </a:extLst>
          </p:cNvPr>
          <p:cNvSpPr/>
          <p:nvPr/>
        </p:nvSpPr>
        <p:spPr>
          <a:xfrm>
            <a:off x="1661187" y="6423538"/>
            <a:ext cx="2529217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HPC Workloads</a:t>
            </a:r>
            <a:endParaRPr lang="en-US" sz="2000" b="0" i="0" u="none" strike="noStrike" cap="none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F77C814-FD32-1847-187D-FB16BEFD68EC}"/>
              </a:ext>
            </a:extLst>
          </p:cNvPr>
          <p:cNvSpPr/>
          <p:nvPr/>
        </p:nvSpPr>
        <p:spPr>
          <a:xfrm>
            <a:off x="4325792" y="6423538"/>
            <a:ext cx="32004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Analytics/ML Workloads</a:t>
            </a:r>
            <a:endParaRPr lang="en-US" sz="2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FE50D4F-5D81-77A1-FD31-97DC08863592}"/>
              </a:ext>
            </a:extLst>
          </p:cNvPr>
          <p:cNvSpPr/>
          <p:nvPr/>
        </p:nvSpPr>
        <p:spPr>
          <a:xfrm>
            <a:off x="7661581" y="6423538"/>
            <a:ext cx="2529217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400" algn="ctr">
              <a:buClr>
                <a:srgbClr val="000000"/>
              </a:buClr>
              <a:buSzPts val="2000"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AI/DL Workloads</a:t>
            </a:r>
          </a:p>
        </p:txBody>
      </p:sp>
    </p:spTree>
    <p:extLst>
      <p:ext uri="{BB962C8B-B14F-4D97-AF65-F5344CB8AC3E}">
        <p14:creationId xmlns:p14="http://schemas.microsoft.com/office/powerpoint/2010/main" val="29826701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409deed3af_1_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401" name="Google Shape;401;g2409deed3af_1_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Roboto"/>
                <a:ea typeface="Roboto"/>
                <a:cs typeface="Roboto"/>
                <a:sym typeface="Roboto"/>
              </a:rPr>
              <a:t>Penguin: Proven AI Factory Delivery at Scale</a:t>
            </a:r>
            <a:endParaRPr sz="7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g2409deed3af_1_12"/>
          <p:cNvSpPr/>
          <p:nvPr/>
        </p:nvSpPr>
        <p:spPr>
          <a:xfrm>
            <a:off x="0" y="1143000"/>
            <a:ext cx="458700" cy="1144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g2409deed3af_1_12" descr="The Google logo: a history | Creative Blo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8188" y="11089176"/>
            <a:ext cx="3090800" cy="17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409deed3af_1_12" descr="Microsoft Logo and symbol, meaning, history, PNG, br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5267" y="11335226"/>
            <a:ext cx="2642775" cy="11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409deed3af_1_1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1581631"/>
            <a:ext cx="2653812" cy="65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409deed3af_1_12" descr="A black background with white text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25273" y="10999069"/>
            <a:ext cx="3869414" cy="17834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8" name="Google Shape;408;g2409deed3af_1_12"/>
          <p:cNvCxnSpPr/>
          <p:nvPr/>
        </p:nvCxnSpPr>
        <p:spPr>
          <a:xfrm>
            <a:off x="5011737" y="11601450"/>
            <a:ext cx="0" cy="647700"/>
          </a:xfrm>
          <a:prstGeom prst="straightConnector1">
            <a:avLst/>
          </a:prstGeom>
          <a:noFill/>
          <a:ln w="38100" cap="flat" cmpd="sng">
            <a:solidFill>
              <a:srgbClr val="C2CEC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9" name="Google Shape;409;g2409deed3af_1_12"/>
          <p:cNvGrpSpPr/>
          <p:nvPr/>
        </p:nvGrpSpPr>
        <p:grpSpPr>
          <a:xfrm>
            <a:off x="2409731" y="3246367"/>
            <a:ext cx="5430900" cy="7842808"/>
            <a:chOff x="2342331" y="3263342"/>
            <a:chExt cx="5430900" cy="7842808"/>
          </a:xfrm>
        </p:grpSpPr>
        <p:sp>
          <p:nvSpPr>
            <p:cNvPr id="410" name="Google Shape;410;g2409deed3af_1_12"/>
            <p:cNvSpPr/>
            <p:nvPr/>
          </p:nvSpPr>
          <p:spPr>
            <a:xfrm>
              <a:off x="2773362" y="9582150"/>
              <a:ext cx="4743600" cy="1524000"/>
            </a:xfrm>
            <a:prstGeom prst="rect">
              <a:avLst/>
            </a:prstGeom>
            <a:solidFill>
              <a:srgbClr val="C2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11" name="Google Shape;411;g2409deed3af_1_12"/>
            <p:cNvGrpSpPr/>
            <p:nvPr/>
          </p:nvGrpSpPr>
          <p:grpSpPr>
            <a:xfrm>
              <a:off x="2342331" y="3263342"/>
              <a:ext cx="5430900" cy="7568927"/>
              <a:chOff x="2342331" y="3263342"/>
              <a:chExt cx="5430900" cy="7568927"/>
            </a:xfrm>
          </p:grpSpPr>
          <p:sp>
            <p:nvSpPr>
              <p:cNvPr id="412" name="Google Shape;412;g2409deed3af_1_12"/>
              <p:cNvSpPr txBox="1"/>
              <p:nvPr/>
            </p:nvSpPr>
            <p:spPr>
              <a:xfrm>
                <a:off x="2342331" y="3263342"/>
                <a:ext cx="5430900" cy="215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t" anchorCtr="0">
                <a:noAutofit/>
              </a:bodyPr>
              <a:lstStyle/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r>
                  <a:rPr lang="en-US" sz="3000" b="0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ChatGPT trained on  </a:t>
                </a:r>
                <a:endParaRPr sz="3000" b="0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6400"/>
                  <a:buFont typeface="Arial"/>
                  <a:buNone/>
                </a:pPr>
                <a:r>
                  <a:rPr lang="en-US" sz="64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10,000 GPUs</a:t>
                </a:r>
                <a:endParaRPr sz="64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13" name="Google Shape;413;g2409deed3af_1_12"/>
              <p:cNvGrpSpPr/>
              <p:nvPr/>
            </p:nvGrpSpPr>
            <p:grpSpPr>
              <a:xfrm>
                <a:off x="3055030" y="9856032"/>
                <a:ext cx="4180114" cy="976237"/>
                <a:chOff x="3198932" y="9957318"/>
                <a:chExt cx="4180114" cy="976237"/>
              </a:xfrm>
            </p:grpSpPr>
            <p:pic>
              <p:nvPicPr>
                <p:cNvPr id="414" name="Google Shape;414;g2409deed3af_1_1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198932" y="9957318"/>
                  <a:ext cx="2090057" cy="9762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5" name="Google Shape;415;g2409deed3af_1_1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5288989" y="9957318"/>
                  <a:ext cx="2090057" cy="9762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416" name="Google Shape;416;g2409deed3af_1_12"/>
          <p:cNvGrpSpPr/>
          <p:nvPr/>
        </p:nvGrpSpPr>
        <p:grpSpPr>
          <a:xfrm>
            <a:off x="9478182" y="3236842"/>
            <a:ext cx="5430900" cy="7861878"/>
            <a:chOff x="9478169" y="3244292"/>
            <a:chExt cx="5430900" cy="7861878"/>
          </a:xfrm>
        </p:grpSpPr>
        <p:sp>
          <p:nvSpPr>
            <p:cNvPr id="417" name="Google Shape;417;g2409deed3af_1_12"/>
            <p:cNvSpPr/>
            <p:nvPr/>
          </p:nvSpPr>
          <p:spPr>
            <a:xfrm>
              <a:off x="9831387" y="7527470"/>
              <a:ext cx="4743600" cy="3578700"/>
            </a:xfrm>
            <a:prstGeom prst="rect">
              <a:avLst/>
            </a:prstGeom>
            <a:solidFill>
              <a:srgbClr val="C2CE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18" name="Google Shape;418;g2409deed3af_1_12"/>
            <p:cNvGrpSpPr/>
            <p:nvPr/>
          </p:nvGrpSpPr>
          <p:grpSpPr>
            <a:xfrm>
              <a:off x="9478169" y="3244292"/>
              <a:ext cx="5430900" cy="7589725"/>
              <a:chOff x="9478169" y="3244292"/>
              <a:chExt cx="5430900" cy="7589725"/>
            </a:xfrm>
          </p:grpSpPr>
          <p:sp>
            <p:nvSpPr>
              <p:cNvPr id="419" name="Google Shape;419;g2409deed3af_1_12"/>
              <p:cNvSpPr txBox="1"/>
              <p:nvPr/>
            </p:nvSpPr>
            <p:spPr>
              <a:xfrm>
                <a:off x="9478169" y="3244292"/>
                <a:ext cx="5430900" cy="208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t" anchorCtr="0">
                <a:noAutofit/>
              </a:bodyPr>
              <a:lstStyle/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r>
                  <a:rPr lang="en-US" sz="3000" b="0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Google A3 cluster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6400"/>
                  <a:buFont typeface="Arial"/>
                  <a:buNone/>
                </a:pPr>
                <a:r>
                  <a:rPr lang="en-US" sz="64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26,000 GPUs</a:t>
                </a:r>
                <a:endParaRPr sz="64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20" name="Google Shape;420;g2409deed3af_1_12"/>
              <p:cNvGrpSpPr/>
              <p:nvPr/>
            </p:nvGrpSpPr>
            <p:grpSpPr>
              <a:xfrm>
                <a:off x="10113055" y="7799602"/>
                <a:ext cx="4180114" cy="3034415"/>
                <a:chOff x="10084480" y="7900285"/>
                <a:chExt cx="4180114" cy="3034415"/>
              </a:xfrm>
            </p:grpSpPr>
            <p:grpSp>
              <p:nvGrpSpPr>
                <p:cNvPr id="421" name="Google Shape;421;g2409deed3af_1_12"/>
                <p:cNvGrpSpPr/>
                <p:nvPr/>
              </p:nvGrpSpPr>
              <p:grpSpPr>
                <a:xfrm>
                  <a:off x="10084480" y="7900285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22" name="Google Shape;422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3" name="Google Shape;423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24" name="Google Shape;424;g2409deed3af_1_12"/>
                <p:cNvGrpSpPr/>
                <p:nvPr/>
              </p:nvGrpSpPr>
              <p:grpSpPr>
                <a:xfrm>
                  <a:off x="10084480" y="8929374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25" name="Google Shape;425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6" name="Google Shape;426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27" name="Google Shape;427;g2409deed3af_1_12"/>
                <p:cNvGrpSpPr/>
                <p:nvPr/>
              </p:nvGrpSpPr>
              <p:grpSpPr>
                <a:xfrm>
                  <a:off x="10084480" y="9958463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28" name="Google Shape;428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29" name="Google Shape;429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  <p:grpSp>
        <p:nvGrpSpPr>
          <p:cNvPr id="430" name="Google Shape;430;g2409deed3af_1_12"/>
          <p:cNvGrpSpPr/>
          <p:nvPr/>
        </p:nvGrpSpPr>
        <p:grpSpPr>
          <a:xfrm>
            <a:off x="16081697" y="3246367"/>
            <a:ext cx="5956500" cy="7842958"/>
            <a:chOff x="16088284" y="3263342"/>
            <a:chExt cx="5956500" cy="7842958"/>
          </a:xfrm>
        </p:grpSpPr>
        <p:sp>
          <p:nvSpPr>
            <p:cNvPr id="431" name="Google Shape;431;g2409deed3af_1_12"/>
            <p:cNvSpPr/>
            <p:nvPr/>
          </p:nvSpPr>
          <p:spPr>
            <a:xfrm>
              <a:off x="16687800" y="5334000"/>
              <a:ext cx="4743600" cy="5772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32" name="Google Shape;432;g2409deed3af_1_12"/>
            <p:cNvGrpSpPr/>
            <p:nvPr/>
          </p:nvGrpSpPr>
          <p:grpSpPr>
            <a:xfrm>
              <a:off x="16088284" y="3263342"/>
              <a:ext cx="5956500" cy="7509255"/>
              <a:chOff x="16088284" y="3263342"/>
              <a:chExt cx="5956500" cy="7509255"/>
            </a:xfrm>
          </p:grpSpPr>
          <p:sp>
            <p:nvSpPr>
              <p:cNvPr id="433" name="Google Shape;433;g2409deed3af_1_12"/>
              <p:cNvSpPr txBox="1"/>
              <p:nvPr/>
            </p:nvSpPr>
            <p:spPr>
              <a:xfrm>
                <a:off x="16088284" y="3263342"/>
                <a:ext cx="5956500" cy="215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182850" rIns="182850" bIns="182850" anchor="t" anchorCtr="0">
                <a:noAutofit/>
              </a:bodyPr>
              <a:lstStyle/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r>
                  <a:rPr lang="en-US" sz="3000" b="0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Penguin Manages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190500" marR="0" lvl="0" indent="0" algn="ctr" rtl="0">
                  <a:lnSpc>
                    <a:spcPct val="80000"/>
                  </a:lnSpc>
                  <a:spcBef>
                    <a:spcPts val="2200"/>
                  </a:spcBef>
                  <a:spcAft>
                    <a:spcPts val="0"/>
                  </a:spcAft>
                  <a:buClr>
                    <a:srgbClr val="000000"/>
                  </a:buClr>
                  <a:buSzPts val="6400"/>
                  <a:buFont typeface="Arial"/>
                  <a:buNone/>
                </a:pPr>
                <a:r>
                  <a:rPr lang="en-US" sz="6400" b="1" i="0" u="none" strike="noStrike" cap="none">
                    <a:solidFill>
                      <a:srgbClr val="3F3F3F"/>
                    </a:solidFill>
                    <a:latin typeface="Roboto"/>
                    <a:ea typeface="Roboto"/>
                    <a:cs typeface="Roboto"/>
                    <a:sym typeface="Roboto"/>
                  </a:rPr>
                  <a:t>50,000+ GPUs</a:t>
                </a:r>
                <a:endParaRPr sz="6400" b="1" i="0" u="none" strike="noStrike" cap="non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34" name="Google Shape;434;g2409deed3af_1_12"/>
              <p:cNvGrpSpPr/>
              <p:nvPr/>
            </p:nvGrpSpPr>
            <p:grpSpPr>
              <a:xfrm>
                <a:off x="16969468" y="5667554"/>
                <a:ext cx="4180114" cy="5105043"/>
                <a:chOff x="16988493" y="5638800"/>
                <a:chExt cx="4180114" cy="5105043"/>
              </a:xfrm>
            </p:grpSpPr>
            <p:grpSp>
              <p:nvGrpSpPr>
                <p:cNvPr id="435" name="Google Shape;435;g2409deed3af_1_12"/>
                <p:cNvGrpSpPr/>
                <p:nvPr/>
              </p:nvGrpSpPr>
              <p:grpSpPr>
                <a:xfrm>
                  <a:off x="16988493" y="5638800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36" name="Google Shape;436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37" name="Google Shape;437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38" name="Google Shape;438;g2409deed3af_1_12"/>
                <p:cNvGrpSpPr/>
                <p:nvPr/>
              </p:nvGrpSpPr>
              <p:grpSpPr>
                <a:xfrm>
                  <a:off x="16988493" y="6671002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39" name="Google Shape;439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0" name="Google Shape;440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41" name="Google Shape;441;g2409deed3af_1_12"/>
                <p:cNvGrpSpPr/>
                <p:nvPr/>
              </p:nvGrpSpPr>
              <p:grpSpPr>
                <a:xfrm>
                  <a:off x="16988493" y="7703204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42" name="Google Shape;442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3" name="Google Shape;443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44" name="Google Shape;444;g2409deed3af_1_12"/>
                <p:cNvGrpSpPr/>
                <p:nvPr/>
              </p:nvGrpSpPr>
              <p:grpSpPr>
                <a:xfrm>
                  <a:off x="16988493" y="8735405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45" name="Google Shape;445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6" name="Google Shape;446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47" name="Google Shape;447;g2409deed3af_1_12"/>
                <p:cNvGrpSpPr/>
                <p:nvPr/>
              </p:nvGrpSpPr>
              <p:grpSpPr>
                <a:xfrm>
                  <a:off x="16988493" y="9767606"/>
                  <a:ext cx="4180114" cy="976237"/>
                  <a:chOff x="3198932" y="9957318"/>
                  <a:chExt cx="4180114" cy="976237"/>
                </a:xfrm>
              </p:grpSpPr>
              <p:pic>
                <p:nvPicPr>
                  <p:cNvPr id="448" name="Google Shape;448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3198932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9" name="Google Shape;449;g2409deed3af_1_1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5288989" y="9957318"/>
                    <a:ext cx="2090057" cy="97623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4218D7-2A23-6ABD-26E1-029E786C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Profile —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Meta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A6A02861-235A-3C68-111E-BA226B8D65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Business Challenge</a:t>
            </a:r>
          </a:p>
          <a:p>
            <a:pPr lvl="1"/>
            <a:r>
              <a:rPr lang="en-US" dirty="0"/>
              <a:t>Urgently needed </a:t>
            </a:r>
            <a:r>
              <a:rPr lang="en-US"/>
              <a:t>large-scale </a:t>
            </a:r>
            <a:r>
              <a:rPr lang="en-US" dirty="0"/>
              <a:t>AI platform capable </a:t>
            </a:r>
            <a:br>
              <a:rPr lang="en-US" dirty="0"/>
            </a:br>
            <a:r>
              <a:rPr lang="en-US" dirty="0"/>
              <a:t>to support key product and innovation initiatives</a:t>
            </a:r>
          </a:p>
          <a:p>
            <a:pPr lvl="1"/>
            <a:r>
              <a:rPr lang="en-US" dirty="0"/>
              <a:t>Co-development of a leading-edge technology solution</a:t>
            </a:r>
          </a:p>
          <a:p>
            <a:pPr lvl="1"/>
            <a:r>
              <a:rPr lang="en-US" dirty="0"/>
              <a:t>DevOps needs for HPC/AI at scale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Meta AI Research </a:t>
            </a:r>
            <a:r>
              <a:rPr lang="en-US" dirty="0" err="1"/>
              <a:t>SuperCluster</a:t>
            </a:r>
            <a:r>
              <a:rPr lang="en-US" dirty="0"/>
              <a:t> (RSC)</a:t>
            </a:r>
          </a:p>
          <a:p>
            <a:pPr lvl="1"/>
            <a:r>
              <a:rPr lang="en-US" dirty="0"/>
              <a:t>16,000 A100 GPUs</a:t>
            </a:r>
          </a:p>
          <a:p>
            <a:pPr lvl="1"/>
            <a:r>
              <a:rPr lang="en-US" dirty="0"/>
              <a:t>500 petabyte of storage</a:t>
            </a:r>
          </a:p>
          <a:p>
            <a:pPr lvl="1"/>
            <a:r>
              <a:rPr lang="en-US" dirty="0"/>
              <a:t>40,000 networking links</a:t>
            </a:r>
          </a:p>
          <a:p>
            <a:pPr lvl="1"/>
            <a:r>
              <a:rPr lang="en-US" dirty="0"/>
              <a:t>200 Gb/s HDR InfiniBand per GPU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exaFLOPS</a:t>
            </a:r>
            <a:r>
              <a:rPr lang="en-US" dirty="0"/>
              <a:t> of mixed precision compute</a:t>
            </a:r>
          </a:p>
          <a:p>
            <a:pPr lvl="1"/>
            <a:r>
              <a:rPr lang="en-US" dirty="0"/>
              <a:t>Delivered in November 2022 and continue to provide </a:t>
            </a:r>
            <a:r>
              <a:rPr lang="en-US"/>
              <a:t>managed</a:t>
            </a:r>
            <a:r>
              <a:rPr lang="en-US" dirty="0"/>
              <a:t> services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74C74F-F77E-FEF9-098E-9AED19AC0057}"/>
              </a:ext>
            </a:extLst>
          </p:cNvPr>
          <p:cNvCxnSpPr>
            <a:cxnSpLocks/>
          </p:cNvCxnSpPr>
          <p:nvPr/>
        </p:nvCxnSpPr>
        <p:spPr>
          <a:xfrm flipH="1">
            <a:off x="12164559" y="2642148"/>
            <a:ext cx="29028" cy="10818992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8AB02A0-F395-9C06-4793-7F76E7798B20}"/>
              </a:ext>
            </a:extLst>
          </p:cNvPr>
          <p:cNvSpPr/>
          <p:nvPr/>
        </p:nvSpPr>
        <p:spPr>
          <a:xfrm rot="16200000">
            <a:off x="16527778" y="4684576"/>
            <a:ext cx="3584848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526"/>
            <a:endParaRPr lang="en-US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91C3E-33DC-1616-BD51-F7342A06F0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886" y="10716773"/>
            <a:ext cx="3787282" cy="763328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450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2970" y="2955124"/>
            <a:ext cx="19594614" cy="6010275"/>
          </a:xfrm>
        </p:spPr>
        <p:txBody>
          <a:bodyPr/>
          <a:lstStyle/>
          <a:p>
            <a:r>
              <a:rPr lang="en-US" dirty="0"/>
              <a:t>Working in partnership </a:t>
            </a:r>
            <a:r>
              <a:rPr lang="en-US" b="1" dirty="0">
                <a:solidFill>
                  <a:schemeClr val="accent3"/>
                </a:solidFill>
              </a:rPr>
              <a:t>with our implementation partner, Penguin Computing, we improved our overall cluster management. </a:t>
            </a:r>
            <a:r>
              <a:rPr lang="en-US" dirty="0"/>
              <a:t>By the time we completed the second phase of building RSC, availability stayed above 95 percent on a consistent basis. This was no small feat given that we added a 10K GPU cluster while concurrently running multiple research projects.</a:t>
            </a:r>
            <a:br>
              <a:rPr lang="en-US"/>
            </a:br>
            <a:endParaRPr lang="en-US" dirty="0"/>
          </a:p>
          <a:p>
            <a:r>
              <a:rPr lang="en-US" dirty="0"/>
              <a:t>We now have a template for building large GPU clusters that is repeatable and reliable.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222970" y="11345849"/>
            <a:ext cx="16449205" cy="511640"/>
          </a:xfrm>
        </p:spPr>
        <p:txBody>
          <a:bodyPr/>
          <a:lstStyle/>
          <a:p>
            <a:r>
              <a:rPr lang="en-US" dirty="0"/>
              <a:t>18 May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EC282-9BDA-996B-1BE6-73BA66080429}"/>
              </a:ext>
            </a:extLst>
          </p:cNvPr>
          <p:cNvSpPr txBox="1"/>
          <p:nvPr/>
        </p:nvSpPr>
        <p:spPr>
          <a:xfrm>
            <a:off x="2222970" y="1142415"/>
            <a:ext cx="1352866" cy="20996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828526">
              <a:lnSpc>
                <a:spcPct val="110000"/>
              </a:lnSpc>
              <a:spcBef>
                <a:spcPts val="2000"/>
              </a:spcBef>
            </a:pPr>
            <a:r>
              <a:rPr lang="en-US" sz="19996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91FD5-3ABD-819D-11DA-457530CC1BE0}"/>
              </a:ext>
            </a:extLst>
          </p:cNvPr>
          <p:cNvSpPr txBox="1"/>
          <p:nvPr/>
        </p:nvSpPr>
        <p:spPr>
          <a:xfrm>
            <a:off x="9094706" y="8991730"/>
            <a:ext cx="1352866" cy="20996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828526">
              <a:lnSpc>
                <a:spcPct val="110000"/>
              </a:lnSpc>
              <a:spcBef>
                <a:spcPts val="2000"/>
              </a:spcBef>
            </a:pPr>
            <a:r>
              <a:rPr lang="en-US" sz="19996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B63EC4-E5DD-F3BD-1B53-B5FFDD784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970" y="10666106"/>
            <a:ext cx="2110030" cy="425278"/>
          </a:xfrm>
          <a:prstGeom prst="rect">
            <a:avLst/>
          </a:prstGeom>
        </p:spPr>
      </p:pic>
      <p:sp>
        <p:nvSpPr>
          <p:cNvPr id="2" name="Google Shape;75;p11">
            <a:extLst>
              <a:ext uri="{FF2B5EF4-FFF2-40B4-BE49-F238E27FC236}">
                <a16:creationId xmlns:a16="http://schemas.microsoft.com/office/drawing/2014/main" id="{C8390E77-5EBB-1759-A14F-8B3FEEACD15E}"/>
              </a:ext>
            </a:extLst>
          </p:cNvPr>
          <p:cNvSpPr txBox="1">
            <a:spLocks/>
          </p:cNvSpPr>
          <p:nvPr/>
        </p:nvSpPr>
        <p:spPr>
          <a:xfrm>
            <a:off x="1227768" y="406087"/>
            <a:ext cx="22246595" cy="14286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b="1" i="0" kern="1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defRPr>
            </a:lvl1pPr>
          </a:lstStyle>
          <a:p>
            <a:r>
              <a:rPr lang="en-US" sz="6000" dirty="0"/>
              <a:t>Penguin’s Value is Based On Partnership with Our Customers</a:t>
            </a:r>
          </a:p>
        </p:txBody>
      </p:sp>
    </p:spTree>
    <p:extLst>
      <p:ext uri="{BB962C8B-B14F-4D97-AF65-F5344CB8AC3E}">
        <p14:creationId xmlns:p14="http://schemas.microsoft.com/office/powerpoint/2010/main" val="30033955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A1319CFA-25CC-1DEC-40CB-9E6BDFCBEBFF}"/>
              </a:ext>
            </a:extLst>
          </p:cNvPr>
          <p:cNvGrpSpPr/>
          <p:nvPr/>
        </p:nvGrpSpPr>
        <p:grpSpPr>
          <a:xfrm>
            <a:off x="1362204" y="2783304"/>
            <a:ext cx="21766084" cy="9789696"/>
            <a:chOff x="1362204" y="2783304"/>
            <a:chExt cx="21766084" cy="978969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7532EC-EE36-7C9D-A531-C478E8A3463D}"/>
                </a:ext>
              </a:extLst>
            </p:cNvPr>
            <p:cNvSpPr/>
            <p:nvPr/>
          </p:nvSpPr>
          <p:spPr>
            <a:xfrm>
              <a:off x="1362204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D4B4E62-9AF6-3EAD-1BDC-FF98081C6A50}"/>
                </a:ext>
              </a:extLst>
            </p:cNvPr>
            <p:cNvCxnSpPr>
              <a:cxnSpLocks/>
            </p:cNvCxnSpPr>
            <p:nvPr/>
          </p:nvCxnSpPr>
          <p:spPr>
            <a:xfrm>
              <a:off x="1362204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BEAFD-C026-C697-08BE-E790BF390B00}"/>
                </a:ext>
              </a:extLst>
            </p:cNvPr>
            <p:cNvSpPr/>
            <p:nvPr/>
          </p:nvSpPr>
          <p:spPr>
            <a:xfrm>
              <a:off x="6849725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D2CA0B-747F-63DE-D623-E16E50EE716F}"/>
                </a:ext>
              </a:extLst>
            </p:cNvPr>
            <p:cNvCxnSpPr>
              <a:cxnSpLocks/>
            </p:cNvCxnSpPr>
            <p:nvPr/>
          </p:nvCxnSpPr>
          <p:spPr>
            <a:xfrm>
              <a:off x="6849725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0D5AE7-9C75-969A-443B-E8BA2CC79344}"/>
                </a:ext>
              </a:extLst>
            </p:cNvPr>
            <p:cNvSpPr/>
            <p:nvPr/>
          </p:nvSpPr>
          <p:spPr>
            <a:xfrm>
              <a:off x="12337246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4F5B93-F88C-5055-FCA2-0E280A006847}"/>
                </a:ext>
              </a:extLst>
            </p:cNvPr>
            <p:cNvCxnSpPr>
              <a:cxnSpLocks/>
            </p:cNvCxnSpPr>
            <p:nvPr/>
          </p:nvCxnSpPr>
          <p:spPr>
            <a:xfrm>
              <a:off x="12337246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98C021-E3D0-0153-C7DC-2F181471C6CD}"/>
                </a:ext>
              </a:extLst>
            </p:cNvPr>
            <p:cNvSpPr/>
            <p:nvPr/>
          </p:nvSpPr>
          <p:spPr>
            <a:xfrm>
              <a:off x="17824768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DD1A1F-8941-C9A4-C3DD-A501144257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24768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227768" y="1181100"/>
            <a:ext cx="22246595" cy="1428613"/>
          </a:xfr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6000" dirty="0">
                <a:solidFill>
                  <a:schemeClr val="accent3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Challenges</a:t>
            </a:r>
            <a:r>
              <a:rPr lang="en-US" sz="60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- AI Factories and Accelerated Computing at Scale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4"/>
          </p:nvPr>
        </p:nvSpPr>
        <p:spPr>
          <a:xfrm>
            <a:off x="22215476" y="12573000"/>
            <a:ext cx="91281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 lang="en-US"/>
          </a:p>
        </p:txBody>
      </p:sp>
      <p:pic>
        <p:nvPicPr>
          <p:cNvPr id="57" name="Picture Placeholder 4">
            <a:extLst>
              <a:ext uri="{FF2B5EF4-FFF2-40B4-BE49-F238E27FC236}">
                <a16:creationId xmlns:a16="http://schemas.microsoft.com/office/drawing/2014/main" id="{8137B02F-E1BD-2F56-42DC-129D54EFE5B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62202" y="7706099"/>
            <a:ext cx="5303520" cy="4846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0857D-9A52-8E78-5557-E83A7B9BE912}"/>
              </a:ext>
            </a:extLst>
          </p:cNvPr>
          <p:cNvGraphicFramePr>
            <a:graphicFrameLocks noGrp="1"/>
          </p:cNvGraphicFramePr>
          <p:nvPr/>
        </p:nvGraphicFramePr>
        <p:xfrm>
          <a:off x="1681062" y="3118859"/>
          <a:ext cx="4663440" cy="4398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1523725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COMPLEX</a:t>
                      </a:r>
                      <a:br>
                        <a:rPr lang="en-US" sz="40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DESIGN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2783244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New workload &amp; architecture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AI clusters are highly sensitive at scale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Requirement to blend multiple networks &amp; processor types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8C73A87-7A8C-B217-0137-EBC5ECC9D443}"/>
              </a:ext>
            </a:extLst>
          </p:cNvPr>
          <p:cNvGraphicFramePr>
            <a:graphicFrameLocks noGrp="1"/>
          </p:cNvGraphicFramePr>
          <p:nvPr/>
        </p:nvGraphicFramePr>
        <p:xfrm>
          <a:off x="7187633" y="3118859"/>
          <a:ext cx="4884732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4732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r>
                        <a:rPr lang="en-US" sz="4400" b="1" cap="all" dirty="0">
                          <a:solidFill>
                            <a:schemeClr val="dk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Intricate </a:t>
                      </a:r>
                      <a:br>
                        <a:rPr lang="en-US" sz="4400" b="1" cap="all" dirty="0">
                          <a:solidFill>
                            <a:schemeClr val="dk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4400" b="1" cap="all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BUILD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Supply chain delays with specialty critical components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Complex build process to achieve throughput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Lack of software suite for deployment at scale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3A8CB6-3EFF-ADBF-F4CE-3D3765E25921}"/>
              </a:ext>
            </a:extLst>
          </p:cNvPr>
          <p:cNvGraphicFramePr>
            <a:graphicFrameLocks noGrp="1"/>
          </p:cNvGraphicFramePr>
          <p:nvPr/>
        </p:nvGraphicFramePr>
        <p:xfrm>
          <a:off x="12652444" y="3118859"/>
          <a:ext cx="498348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48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r>
                        <a:rPr lang="en-US" sz="4400" b="1" cap="all" dirty="0">
                          <a:solidFill>
                            <a:schemeClr val="dk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Lengthy </a:t>
                      </a:r>
                      <a:br>
                        <a:rPr lang="en-US" sz="4400" b="1" cap="all" dirty="0">
                          <a:solidFill>
                            <a:schemeClr val="dk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4400" b="1" cap="all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Deployment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Complex on-site power, cooling, network, and </a:t>
                      </a:r>
                      <a:b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</a:b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security integration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Need for pre-production performance and </a:t>
                      </a:r>
                      <a:b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</a:b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throughput validation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Production cluster monitoring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A9F7C37-EFD0-2AFF-7CCB-7FFA57DFF31B}"/>
              </a:ext>
            </a:extLst>
          </p:cNvPr>
          <p:cNvGraphicFramePr>
            <a:graphicFrameLocks noGrp="1"/>
          </p:cNvGraphicFramePr>
          <p:nvPr/>
        </p:nvGraphicFramePr>
        <p:xfrm>
          <a:off x="18162676" y="3118859"/>
          <a:ext cx="466344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PRECISION</a:t>
                      </a: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 </a:t>
                      </a:r>
                      <a:b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</a:b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MANAGEMENT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Specialty components with unique failure signatures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Performance issues drive significant financial impact</a:t>
                      </a:r>
                    </a:p>
                    <a:p>
                      <a:pPr marL="457200" indent="-457200" algn="l" defTabSz="1828434" rtl="0" eaLnBrk="1" latinLnBrk="0" hangingPunct="1">
                        <a:spcBef>
                          <a:spcPts val="6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User workloads interrupted and training time lost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pic>
        <p:nvPicPr>
          <p:cNvPr id="11" name="Picture 10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75EC00FA-8987-BC4A-B0A5-4633C1D0BD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439" r="9710"/>
          <a:stretch/>
        </p:blipFill>
        <p:spPr>
          <a:xfrm>
            <a:off x="17816886" y="7721338"/>
            <a:ext cx="5322687" cy="484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C6E26-D3CC-47B9-F83C-A8E1F8B8184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232" y="7706099"/>
            <a:ext cx="5303520" cy="4846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279D92-A8B1-0671-E4D8-55FB08E00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719" t="11962" r="17498" b="5826"/>
          <a:stretch/>
        </p:blipFill>
        <p:spPr>
          <a:xfrm>
            <a:off x="12337247" y="7706099"/>
            <a:ext cx="5303520" cy="484632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422384-D605-6298-E0F4-0E10A7D4C106}"/>
              </a:ext>
            </a:extLst>
          </p:cNvPr>
          <p:cNvCxnSpPr>
            <a:cxnSpLocks/>
          </p:cNvCxnSpPr>
          <p:nvPr/>
        </p:nvCxnSpPr>
        <p:spPr>
          <a:xfrm>
            <a:off x="1364001" y="7696200"/>
            <a:ext cx="5301157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8049C1-FE1B-1E22-E0F3-C5795A97EFE5}"/>
              </a:ext>
            </a:extLst>
          </p:cNvPr>
          <p:cNvCxnSpPr>
            <a:cxnSpLocks/>
          </p:cNvCxnSpPr>
          <p:nvPr/>
        </p:nvCxnSpPr>
        <p:spPr>
          <a:xfrm>
            <a:off x="6834811" y="7696200"/>
            <a:ext cx="5358776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D01E51-4260-E8DA-81C8-280FC9996A96}"/>
              </a:ext>
            </a:extLst>
          </p:cNvPr>
          <p:cNvCxnSpPr>
            <a:cxnSpLocks/>
          </p:cNvCxnSpPr>
          <p:nvPr/>
        </p:nvCxnSpPr>
        <p:spPr>
          <a:xfrm>
            <a:off x="12325214" y="7696200"/>
            <a:ext cx="5358776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77AE8C-0799-902A-8254-84D29F31083A}"/>
              </a:ext>
            </a:extLst>
          </p:cNvPr>
          <p:cNvCxnSpPr>
            <a:cxnSpLocks/>
          </p:cNvCxnSpPr>
          <p:nvPr/>
        </p:nvCxnSpPr>
        <p:spPr>
          <a:xfrm>
            <a:off x="17780797" y="7696200"/>
            <a:ext cx="5358776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261190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A1319CFA-25CC-1DEC-40CB-9E6BDFCBEBFF}"/>
              </a:ext>
            </a:extLst>
          </p:cNvPr>
          <p:cNvGrpSpPr/>
          <p:nvPr/>
        </p:nvGrpSpPr>
        <p:grpSpPr>
          <a:xfrm>
            <a:off x="1362204" y="2783304"/>
            <a:ext cx="21766084" cy="9789696"/>
            <a:chOff x="1362204" y="2783304"/>
            <a:chExt cx="21766084" cy="978969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7532EC-EE36-7C9D-A531-C478E8A3463D}"/>
                </a:ext>
              </a:extLst>
            </p:cNvPr>
            <p:cNvSpPr/>
            <p:nvPr/>
          </p:nvSpPr>
          <p:spPr>
            <a:xfrm>
              <a:off x="1362204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D4B4E62-9AF6-3EAD-1BDC-FF98081C6A50}"/>
                </a:ext>
              </a:extLst>
            </p:cNvPr>
            <p:cNvCxnSpPr>
              <a:cxnSpLocks/>
            </p:cNvCxnSpPr>
            <p:nvPr/>
          </p:nvCxnSpPr>
          <p:spPr>
            <a:xfrm>
              <a:off x="1362204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3BEAFD-C026-C697-08BE-E790BF390B00}"/>
                </a:ext>
              </a:extLst>
            </p:cNvPr>
            <p:cNvSpPr/>
            <p:nvPr/>
          </p:nvSpPr>
          <p:spPr>
            <a:xfrm>
              <a:off x="6849725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D2CA0B-747F-63DE-D623-E16E50EE716F}"/>
                </a:ext>
              </a:extLst>
            </p:cNvPr>
            <p:cNvCxnSpPr>
              <a:cxnSpLocks/>
            </p:cNvCxnSpPr>
            <p:nvPr/>
          </p:nvCxnSpPr>
          <p:spPr>
            <a:xfrm>
              <a:off x="6849725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0D5AE7-9C75-969A-443B-E8BA2CC79344}"/>
                </a:ext>
              </a:extLst>
            </p:cNvPr>
            <p:cNvSpPr/>
            <p:nvPr/>
          </p:nvSpPr>
          <p:spPr>
            <a:xfrm>
              <a:off x="12337246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4F5B93-F88C-5055-FCA2-0E280A006847}"/>
                </a:ext>
              </a:extLst>
            </p:cNvPr>
            <p:cNvCxnSpPr>
              <a:cxnSpLocks/>
            </p:cNvCxnSpPr>
            <p:nvPr/>
          </p:nvCxnSpPr>
          <p:spPr>
            <a:xfrm>
              <a:off x="12337246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98C021-E3D0-0153-C7DC-2F181471C6CD}"/>
                </a:ext>
              </a:extLst>
            </p:cNvPr>
            <p:cNvSpPr/>
            <p:nvPr/>
          </p:nvSpPr>
          <p:spPr>
            <a:xfrm>
              <a:off x="17824768" y="2783304"/>
              <a:ext cx="5303520" cy="9761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endParaRPr lang="en-US" sz="3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DD1A1F-8941-C9A4-C3DD-A5011442578D}"/>
                </a:ext>
              </a:extLst>
            </p:cNvPr>
            <p:cNvCxnSpPr>
              <a:cxnSpLocks/>
            </p:cNvCxnSpPr>
            <p:nvPr/>
          </p:nvCxnSpPr>
          <p:spPr>
            <a:xfrm>
              <a:off x="17824768" y="12573000"/>
              <a:ext cx="5301157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227768" y="1181100"/>
            <a:ext cx="22246595" cy="1428613"/>
          </a:xfrm>
          <a:noFill/>
          <a:ln>
            <a:noFill/>
          </a:ln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-US" sz="6000" dirty="0">
                <a:solidFill>
                  <a:schemeClr val="accent3"/>
                </a:solidFill>
              </a:rPr>
              <a:t>Our Value</a:t>
            </a:r>
            <a:r>
              <a:rPr lang="en-US" sz="60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- AI Factories and Accelerated Computing at Scale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4"/>
          </p:nvPr>
        </p:nvSpPr>
        <p:spPr>
          <a:xfrm>
            <a:off x="22215476" y="12573000"/>
            <a:ext cx="91281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 lang="en-US"/>
          </a:p>
        </p:txBody>
      </p:sp>
      <p:pic>
        <p:nvPicPr>
          <p:cNvPr id="57" name="Picture Placeholder 4">
            <a:extLst>
              <a:ext uri="{FF2B5EF4-FFF2-40B4-BE49-F238E27FC236}">
                <a16:creationId xmlns:a16="http://schemas.microsoft.com/office/drawing/2014/main" id="{8137B02F-E1BD-2F56-42DC-129D54EFE5B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62202" y="7706099"/>
            <a:ext cx="5303520" cy="4846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0857D-9A52-8E78-5557-E83A7B9BE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883606"/>
              </p:ext>
            </p:extLst>
          </p:nvPr>
        </p:nvGraphicFramePr>
        <p:xfrm>
          <a:off x="1681062" y="3118859"/>
          <a:ext cx="4663440" cy="3728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879935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DESIGN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2783244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De-risking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 investment through proven architectures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Experience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 at scale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Planning for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performance, security and scalability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8C73A87-7A8C-B217-0137-EBC5ECC9D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9612"/>
              </p:ext>
            </p:extLst>
          </p:nvPr>
        </p:nvGraphicFramePr>
        <p:xfrm>
          <a:off x="7187633" y="3118859"/>
          <a:ext cx="4884732" cy="3913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4732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r>
                        <a:rPr lang="en-US" sz="4400" b="1" cap="all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BUILD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In-Factory rack, cable, and burn-in testing 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enables smooth on-site deployments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Expert 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cluster integration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Validated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software stack 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reduces compatibility issues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33A8CB6-3EFF-ADBF-F4CE-3D3765E25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20347"/>
              </p:ext>
            </p:extLst>
          </p:nvPr>
        </p:nvGraphicFramePr>
        <p:xfrm>
          <a:off x="12652444" y="3118859"/>
          <a:ext cx="4983480" cy="431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48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r>
                        <a:rPr lang="en-US" sz="4400" b="1" cap="all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Deploy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  <a:sym typeface="Arial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Penguin software for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deep cluster health monitoring 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End-to-End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Project Management 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accelerates availability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Planning for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performance, security and scalability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BA9F7C37-EFD0-2AFF-7CCB-7FFA57DFF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193626"/>
              </p:ext>
            </p:extLst>
          </p:nvPr>
        </p:nvGraphicFramePr>
        <p:xfrm>
          <a:off x="18162676" y="3118859"/>
          <a:ext cx="4663440" cy="431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493490901"/>
                    </a:ext>
                  </a:extLst>
                </a:gridCol>
              </a:tblGrid>
              <a:tr h="382409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  <a:sym typeface="Arial"/>
                        </a:rPr>
                        <a:t>MANAGE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96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Driving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uptime and throughput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 for large scale environments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NVIDIA-certified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 Managed Services Engineers</a:t>
                      </a:r>
                    </a:p>
                    <a:p>
                      <a:pPr marL="457200" indent="-457200" algn="l" defTabSz="1828434" rtl="0" eaLnBrk="1" latinLnBrk="0" hangingPunct="1">
                        <a:lnSpc>
                          <a:spcPct val="110000"/>
                        </a:lnSpc>
                        <a:spcBef>
                          <a:spcPts val="1200"/>
                        </a:spcBef>
                        <a:buClr>
                          <a:schemeClr val="accent3"/>
                        </a:buClr>
                        <a:buSzPct val="100000"/>
                        <a:buFont typeface="Wingdings" panose="05000000000000000000" pitchFamily="2" charset="2"/>
                        <a:buChar char="§"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SLA-based</a:t>
                      </a:r>
                      <a:r>
                        <a:rPr lang="en-US" sz="2400" kern="1200" dirty="0">
                          <a:solidFill>
                            <a:srgbClr val="6C787E"/>
                          </a:solidFill>
                          <a:latin typeface="Roboto"/>
                          <a:ea typeface="Roboto"/>
                          <a:cs typeface="Roboto"/>
                          <a:sym typeface="Arial"/>
                        </a:rPr>
                        <a:t> system management and reporting </a:t>
                      </a:r>
                    </a:p>
                  </a:txBody>
                  <a:tcPr marL="137160" marR="137160" marT="137160" marB="137160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60105"/>
                  </a:ext>
                </a:extLst>
              </a:tr>
            </a:tbl>
          </a:graphicData>
        </a:graphic>
      </p:graphicFrame>
      <p:pic>
        <p:nvPicPr>
          <p:cNvPr id="11" name="Picture 10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75EC00FA-8987-BC4A-B0A5-4633C1D0BD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439" r="9710"/>
          <a:stretch/>
        </p:blipFill>
        <p:spPr>
          <a:xfrm>
            <a:off x="17816886" y="7721338"/>
            <a:ext cx="5322687" cy="484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C6E26-D3CC-47B9-F83C-A8E1F8B8184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232" y="7706099"/>
            <a:ext cx="5303520" cy="4846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279D92-A8B1-0671-E4D8-55FB08E00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719" t="11962" r="17498" b="5826"/>
          <a:stretch/>
        </p:blipFill>
        <p:spPr>
          <a:xfrm>
            <a:off x="12337247" y="7706099"/>
            <a:ext cx="5303520" cy="484632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422384-D605-6298-E0F4-0E10A7D4C106}"/>
              </a:ext>
            </a:extLst>
          </p:cNvPr>
          <p:cNvCxnSpPr>
            <a:cxnSpLocks/>
          </p:cNvCxnSpPr>
          <p:nvPr/>
        </p:nvCxnSpPr>
        <p:spPr>
          <a:xfrm>
            <a:off x="1364001" y="7696200"/>
            <a:ext cx="5301157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8049C1-FE1B-1E22-E0F3-C5795A97EFE5}"/>
              </a:ext>
            </a:extLst>
          </p:cNvPr>
          <p:cNvCxnSpPr>
            <a:cxnSpLocks/>
          </p:cNvCxnSpPr>
          <p:nvPr/>
        </p:nvCxnSpPr>
        <p:spPr>
          <a:xfrm>
            <a:off x="6834811" y="7696200"/>
            <a:ext cx="531994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D01E51-4260-E8DA-81C8-280FC9996A96}"/>
              </a:ext>
            </a:extLst>
          </p:cNvPr>
          <p:cNvCxnSpPr>
            <a:cxnSpLocks/>
          </p:cNvCxnSpPr>
          <p:nvPr/>
        </p:nvCxnSpPr>
        <p:spPr>
          <a:xfrm>
            <a:off x="12325214" y="7696200"/>
            <a:ext cx="5310710" cy="9899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77AE8C-0799-902A-8254-84D29F31083A}"/>
              </a:ext>
            </a:extLst>
          </p:cNvPr>
          <p:cNvCxnSpPr>
            <a:cxnSpLocks/>
          </p:cNvCxnSpPr>
          <p:nvPr/>
        </p:nvCxnSpPr>
        <p:spPr>
          <a:xfrm flipV="1">
            <a:off x="17816886" y="7696200"/>
            <a:ext cx="5322687" cy="9899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02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nguin Master Dark">
  <a:themeElements>
    <a:clrScheme name="Penguin Solutions">
      <a:dk1>
        <a:srgbClr val="24282A"/>
      </a:dk1>
      <a:lt1>
        <a:srgbClr val="FFFFFF"/>
      </a:lt1>
      <a:dk2>
        <a:srgbClr val="24282A"/>
      </a:dk2>
      <a:lt2>
        <a:srgbClr val="EAECED"/>
      </a:lt2>
      <a:accent1>
        <a:srgbClr val="1A1D1E"/>
      </a:accent1>
      <a:accent2>
        <a:srgbClr val="014169"/>
      </a:accent2>
      <a:accent3>
        <a:srgbClr val="FED107"/>
      </a:accent3>
      <a:accent4>
        <a:srgbClr val="509E2F"/>
      </a:accent4>
      <a:accent5>
        <a:srgbClr val="FF9E1B"/>
      </a:accent5>
      <a:accent6>
        <a:srgbClr val="F9413A"/>
      </a:accent6>
      <a:hlink>
        <a:srgbClr val="006198"/>
      </a:hlink>
      <a:folHlink>
        <a:srgbClr val="509E2F"/>
      </a:folHlink>
    </a:clrScheme>
    <a:fontScheme name="Title">
      <a:majorFont>
        <a:latin typeface="Golos UI"/>
        <a:ea typeface=""/>
        <a:cs typeface=""/>
      </a:majorFont>
      <a:minorFont>
        <a:latin typeface="Golos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nguin Solutions_PPT Template 2.23" id="{1CC29CFF-0F50-40DB-A372-29D80529B5E3}" vid="{53E1DCF0-75D8-4359-A796-FA7B0A069913}"/>
    </a:ext>
  </a:extLst>
</a:theme>
</file>

<file path=ppt/theme/theme2.xml><?xml version="1.0" encoding="utf-8"?>
<a:theme xmlns:a="http://schemas.openxmlformats.org/drawingml/2006/main" name="Penguin Master White">
  <a:themeElements>
    <a:clrScheme name="Penguin Solutions">
      <a:dk1>
        <a:srgbClr val="24282A"/>
      </a:dk1>
      <a:lt1>
        <a:srgbClr val="FFFFFF"/>
      </a:lt1>
      <a:dk2>
        <a:srgbClr val="24282A"/>
      </a:dk2>
      <a:lt2>
        <a:srgbClr val="EAECED"/>
      </a:lt2>
      <a:accent1>
        <a:srgbClr val="1A1D1E"/>
      </a:accent1>
      <a:accent2>
        <a:srgbClr val="014169"/>
      </a:accent2>
      <a:accent3>
        <a:srgbClr val="FED107"/>
      </a:accent3>
      <a:accent4>
        <a:srgbClr val="509E2F"/>
      </a:accent4>
      <a:accent5>
        <a:srgbClr val="FF9E1B"/>
      </a:accent5>
      <a:accent6>
        <a:srgbClr val="F9413A"/>
      </a:accent6>
      <a:hlink>
        <a:srgbClr val="006198"/>
      </a:hlink>
      <a:folHlink>
        <a:srgbClr val="509E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nguin Solutions_PPT Template 2.23" id="{1CC29CFF-0F50-40DB-A372-29D80529B5E3}" vid="{53E1DCF0-75D8-4359-A796-FA7B0A06991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a28f1e-25c1-4932-9d38-399a18dcfe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B8B382C0FF704FA9F4095354FE2338" ma:contentTypeVersion="14" ma:contentTypeDescription="Create a new document." ma:contentTypeScope="" ma:versionID="41b04f4c295a7c5157130ed1a6388679">
  <xsd:schema xmlns:xsd="http://www.w3.org/2001/XMLSchema" xmlns:xs="http://www.w3.org/2001/XMLSchema" xmlns:p="http://schemas.microsoft.com/office/2006/metadata/properties" xmlns:ns3="51a28f1e-25c1-4932-9d38-399a18dcfe9d" xmlns:ns4="f1608e36-a5b0-4650-bd69-f5551a9170af" targetNamespace="http://schemas.microsoft.com/office/2006/metadata/properties" ma:root="true" ma:fieldsID="0f4bb3a7822c5227a0142fdda704bf68" ns3:_="" ns4:_="">
    <xsd:import namespace="51a28f1e-25c1-4932-9d38-399a18dcfe9d"/>
    <xsd:import namespace="f1608e36-a5b0-4650-bd69-f5551a9170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28f1e-25c1-4932-9d38-399a18dcfe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08e36-a5b0-4650-bd69-f5551a9170a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55E957-8B42-4B54-AC30-4E26EF5EA369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1608e36-a5b0-4650-bd69-f5551a9170af"/>
    <ds:schemaRef ds:uri="51a28f1e-25c1-4932-9d38-399a18dcfe9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53EF16-E704-4EA3-9BC5-704B43C36BDD}">
  <ds:schemaRefs>
    <ds:schemaRef ds:uri="51a28f1e-25c1-4932-9d38-399a18dcfe9d"/>
    <ds:schemaRef ds:uri="f1608e36-a5b0-4650-bd69-f5551a9170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0FD1E8A-0D34-4BF2-B7B5-4BCB469CE9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Penguin Solutions Theme</Template>
  <TotalTime>22767</TotalTime>
  <Words>1645</Words>
  <Application>Microsoft Macintosh PowerPoint</Application>
  <PresentationFormat>Custom</PresentationFormat>
  <Paragraphs>265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Wingdings</vt:lpstr>
      <vt:lpstr>Roboto</vt:lpstr>
      <vt:lpstr>Roboto Black</vt:lpstr>
      <vt:lpstr>Arial Black</vt:lpstr>
      <vt:lpstr>Roboto Light</vt:lpstr>
      <vt:lpstr>Arial</vt:lpstr>
      <vt:lpstr>Golos UI</vt:lpstr>
      <vt:lpstr>Calibri</vt:lpstr>
      <vt:lpstr>Roboto Medium</vt:lpstr>
      <vt:lpstr>Penguin Master Dark</vt:lpstr>
      <vt:lpstr>Penguin Master White</vt:lpstr>
      <vt:lpstr>Penguin Solutions</vt:lpstr>
      <vt:lpstr>AGENDA</vt:lpstr>
      <vt:lpstr>About Penguin</vt:lpstr>
      <vt:lpstr>Experts at AI Factory Infrastructure</vt:lpstr>
      <vt:lpstr>Penguin: Proven AI Factory Delivery at Scale</vt:lpstr>
      <vt:lpstr>Customer Profile — Meta</vt:lpstr>
      <vt:lpstr>PowerPoint Presentation</vt:lpstr>
      <vt:lpstr>Challenges - AI Factories and Accelerated Computing at Scale</vt:lpstr>
      <vt:lpstr>Our Value - AI Factories and Accelerated Computing at Scale</vt:lpstr>
      <vt:lpstr>Scyld Clusterware AI Factory Enablement at Scale</vt:lpstr>
      <vt:lpstr>Scyld Cloud Central One Stop Shop for Hybrid Deployment</vt:lpstr>
      <vt:lpstr>Scyld Cloud Workstation Secure Remote Application Access</vt:lpstr>
      <vt:lpstr>Complete Portfolio  Design, Deployment, and Management Services</vt:lpstr>
      <vt:lpstr>Guidance and Flexibility: End to End AI Factory Journey</vt:lpstr>
      <vt:lpstr>Next Steps AI &amp; Accelerated Computing Infrastructure Workshop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Penguin Generative AI   Value Proposition for our customers</dc:title>
  <dc:creator>Ryan Spratt</dc:creator>
  <cp:lastModifiedBy>Madeline Kalicka</cp:lastModifiedBy>
  <cp:revision>161</cp:revision>
  <dcterms:created xsi:type="dcterms:W3CDTF">2023-05-26T19:16:20Z</dcterms:created>
  <dcterms:modified xsi:type="dcterms:W3CDTF">2023-10-27T16:30:31Z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0x0101005EB8B382C0FF704FA9F4095354FE2338</vt:lpwstr>
  </property>
</Properties>
</file>